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emf" ContentType="image/x-emf"/>
  <Default Extension="rels" ContentType="application/vnd.openxmlformats-package.relationships+xml"/>
  <Default Extension="xml" ContentType="application/xml"/>
  <Default Extension="docx" ContentType="application/vnd.openxmlformats-officedocument.wordprocessingml.document"/>
  <Default Extension="gif" ContentType="image/gif"/>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Lst>
  <p:notesMasterIdLst>
    <p:notesMasterId r:id="rId36"/>
  </p:notesMasterIdLst>
  <p:handoutMasterIdLst>
    <p:handoutMasterId r:id="rId37"/>
  </p:handoutMasterIdLst>
  <p:sldIdLst>
    <p:sldId id="257" r:id="rId3"/>
    <p:sldId id="259" r:id="rId4"/>
    <p:sldId id="260" r:id="rId5"/>
    <p:sldId id="283" r:id="rId6"/>
    <p:sldId id="278" r:id="rId7"/>
    <p:sldId id="274" r:id="rId8"/>
    <p:sldId id="277" r:id="rId9"/>
    <p:sldId id="276" r:id="rId10"/>
    <p:sldId id="275" r:id="rId11"/>
    <p:sldId id="270" r:id="rId12"/>
    <p:sldId id="294" r:id="rId13"/>
    <p:sldId id="295" r:id="rId14"/>
    <p:sldId id="296" r:id="rId15"/>
    <p:sldId id="297" r:id="rId16"/>
    <p:sldId id="282" r:id="rId17"/>
    <p:sldId id="271" r:id="rId18"/>
    <p:sldId id="261" r:id="rId19"/>
    <p:sldId id="262" r:id="rId20"/>
    <p:sldId id="272" r:id="rId21"/>
    <p:sldId id="281" r:id="rId22"/>
    <p:sldId id="273" r:id="rId23"/>
    <p:sldId id="280" r:id="rId24"/>
    <p:sldId id="263" r:id="rId25"/>
    <p:sldId id="264" r:id="rId26"/>
    <p:sldId id="290" r:id="rId27"/>
    <p:sldId id="266" r:id="rId28"/>
    <p:sldId id="268" r:id="rId29"/>
    <p:sldId id="267" r:id="rId30"/>
    <p:sldId id="269" r:id="rId31"/>
    <p:sldId id="286" r:id="rId32"/>
    <p:sldId id="291" r:id="rId33"/>
    <p:sldId id="293" r:id="rId34"/>
    <p:sldId id="298" r:id="rId35"/>
  </p:sldIdLst>
  <p:sldSz cx="9144000" cy="6858000" type="screen4x3"/>
  <p:notesSz cx="6808788" cy="9940925"/>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30" d="100"/>
          <a:sy n="130" d="100"/>
        </p:scale>
        <p:origin x="-438" y="126"/>
      </p:cViewPr>
      <p:guideLst>
        <p:guide orient="horz" pos="2160"/>
        <p:guide pos="2880"/>
      </p:guideLst>
    </p:cSldViewPr>
  </p:slideViewPr>
  <p:notesTextViewPr>
    <p:cViewPr>
      <p:scale>
        <a:sx n="1" d="1"/>
        <a:sy n="1" d="1"/>
      </p:scale>
      <p:origin x="0" y="0"/>
    </p:cViewPr>
  </p:notesTextViewPr>
  <p:notesViewPr>
    <p:cSldViewPr>
      <p:cViewPr varScale="1">
        <p:scale>
          <a:sx n="85" d="100"/>
          <a:sy n="85" d="100"/>
        </p:scale>
        <p:origin x="-3150" y="-90"/>
      </p:cViewPr>
      <p:guideLst>
        <p:guide orient="horz" pos="3131"/>
        <p:guide pos="2145"/>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viewProps" Target="viewProps.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handoutMaster" Target="handoutMasters/handoutMaster1.xml"/><Relationship Id="rId40"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BB846E6-9BF3-46BD-91EE-46D89B17C36E}" type="doc">
      <dgm:prSet loTypeId="urn:microsoft.com/office/officeart/2005/8/layout/hChevron3" loCatId="process" qsTypeId="urn:microsoft.com/office/officeart/2005/8/quickstyle/simple1" qsCatId="simple" csTypeId="urn:microsoft.com/office/officeart/2005/8/colors/accent1_2" csCatId="accent1" phldr="1"/>
      <dgm:spPr/>
    </dgm:pt>
    <dgm:pt modelId="{F2F8D94E-9C62-4A9F-9D49-F91122861FF0}">
      <dgm:prSet phldrT="[Texte]" custT="1"/>
      <dgm:spPr/>
      <dgm:t>
        <a:bodyPr/>
        <a:lstStyle/>
        <a:p>
          <a:pPr algn="ctr"/>
          <a:r>
            <a:rPr lang="fr-FR" sz="1600" dirty="0"/>
            <a:t>2000-2001-2002</a:t>
          </a:r>
        </a:p>
      </dgm:t>
    </dgm:pt>
    <dgm:pt modelId="{657F10B2-C3F4-4408-9164-11AC2F194D78}" type="parTrans" cxnId="{3C05B587-0714-4152-8221-F59DB1A061E3}">
      <dgm:prSet/>
      <dgm:spPr/>
      <dgm:t>
        <a:bodyPr/>
        <a:lstStyle/>
        <a:p>
          <a:pPr algn="ctr"/>
          <a:endParaRPr lang="fr-FR"/>
        </a:p>
      </dgm:t>
    </dgm:pt>
    <dgm:pt modelId="{F291618A-4B59-4EB5-ADDA-42F2D8B544BD}" type="sibTrans" cxnId="{3C05B587-0714-4152-8221-F59DB1A061E3}">
      <dgm:prSet/>
      <dgm:spPr/>
      <dgm:t>
        <a:bodyPr/>
        <a:lstStyle/>
        <a:p>
          <a:pPr algn="ctr"/>
          <a:endParaRPr lang="fr-FR"/>
        </a:p>
      </dgm:t>
    </dgm:pt>
    <dgm:pt modelId="{77F8A501-BB97-4B36-A319-C90D706DE9F4}">
      <dgm:prSet phldrT="[Texte]" custT="1"/>
      <dgm:spPr/>
      <dgm:t>
        <a:bodyPr/>
        <a:lstStyle/>
        <a:p>
          <a:pPr algn="ctr"/>
          <a:r>
            <a:rPr lang="fr-FR" sz="1600" dirty="0"/>
            <a:t>2003-2004-2005</a:t>
          </a:r>
        </a:p>
      </dgm:t>
    </dgm:pt>
    <dgm:pt modelId="{788219FC-EDCB-4075-880E-07C4F5D67C87}" type="parTrans" cxnId="{0D98EFAE-BE8A-4139-9319-4756690ACC82}">
      <dgm:prSet/>
      <dgm:spPr/>
      <dgm:t>
        <a:bodyPr/>
        <a:lstStyle/>
        <a:p>
          <a:pPr algn="ctr"/>
          <a:endParaRPr lang="fr-FR"/>
        </a:p>
      </dgm:t>
    </dgm:pt>
    <dgm:pt modelId="{7F97F036-8394-4C43-A489-A55A319A2E54}" type="sibTrans" cxnId="{0D98EFAE-BE8A-4139-9319-4756690ACC82}">
      <dgm:prSet/>
      <dgm:spPr/>
      <dgm:t>
        <a:bodyPr/>
        <a:lstStyle/>
        <a:p>
          <a:pPr algn="ctr"/>
          <a:endParaRPr lang="fr-FR"/>
        </a:p>
      </dgm:t>
    </dgm:pt>
    <dgm:pt modelId="{9BBDE20D-219A-4DDE-9A97-0D9372B19E39}">
      <dgm:prSet phldrT="[Texte]" custT="1"/>
      <dgm:spPr/>
      <dgm:t>
        <a:bodyPr/>
        <a:lstStyle/>
        <a:p>
          <a:pPr algn="ctr"/>
          <a:r>
            <a:rPr lang="fr-FR" sz="1600" dirty="0"/>
            <a:t>2006-2007-2008</a:t>
          </a:r>
        </a:p>
      </dgm:t>
    </dgm:pt>
    <dgm:pt modelId="{049FE24E-9194-40DE-B73F-736BEE2A81DE}" type="parTrans" cxnId="{945E23CC-E3E2-4100-B3D1-3F0F30E2106E}">
      <dgm:prSet/>
      <dgm:spPr/>
      <dgm:t>
        <a:bodyPr/>
        <a:lstStyle/>
        <a:p>
          <a:pPr algn="ctr"/>
          <a:endParaRPr lang="fr-FR"/>
        </a:p>
      </dgm:t>
    </dgm:pt>
    <dgm:pt modelId="{C22C93C2-7571-4870-8651-0EB0C5165DC5}" type="sibTrans" cxnId="{945E23CC-E3E2-4100-B3D1-3F0F30E2106E}">
      <dgm:prSet/>
      <dgm:spPr/>
      <dgm:t>
        <a:bodyPr/>
        <a:lstStyle/>
        <a:p>
          <a:pPr algn="ctr"/>
          <a:endParaRPr lang="fr-FR"/>
        </a:p>
      </dgm:t>
    </dgm:pt>
    <dgm:pt modelId="{D79226EF-500C-4114-B245-557D77CCA912}" type="pres">
      <dgm:prSet presAssocID="{8BB846E6-9BF3-46BD-91EE-46D89B17C36E}" presName="Name0" presStyleCnt="0">
        <dgm:presLayoutVars>
          <dgm:dir/>
          <dgm:resizeHandles val="exact"/>
        </dgm:presLayoutVars>
      </dgm:prSet>
      <dgm:spPr/>
    </dgm:pt>
    <dgm:pt modelId="{8C0EF616-71D0-4420-B0CF-2499434BCCF8}" type="pres">
      <dgm:prSet presAssocID="{F2F8D94E-9C62-4A9F-9D49-F91122861FF0}" presName="parTxOnly" presStyleLbl="node1" presStyleIdx="0" presStyleCnt="3" custScaleY="73246">
        <dgm:presLayoutVars>
          <dgm:bulletEnabled val="1"/>
        </dgm:presLayoutVars>
      </dgm:prSet>
      <dgm:spPr/>
      <dgm:t>
        <a:bodyPr/>
        <a:lstStyle/>
        <a:p>
          <a:endParaRPr lang="fr-FR"/>
        </a:p>
      </dgm:t>
    </dgm:pt>
    <dgm:pt modelId="{BA94B5FA-D4E4-4B2E-BECF-22159CD99FE0}" type="pres">
      <dgm:prSet presAssocID="{F291618A-4B59-4EB5-ADDA-42F2D8B544BD}" presName="parSpace" presStyleCnt="0"/>
      <dgm:spPr/>
    </dgm:pt>
    <dgm:pt modelId="{02133768-9A3D-4E57-A6A6-2203EE795900}" type="pres">
      <dgm:prSet presAssocID="{77F8A501-BB97-4B36-A319-C90D706DE9F4}" presName="parTxOnly" presStyleLbl="node1" presStyleIdx="1" presStyleCnt="3" custScaleX="101504" custScaleY="79079" custLinFactNeighborX="-6824" custLinFactNeighborY="-3412">
        <dgm:presLayoutVars>
          <dgm:bulletEnabled val="1"/>
        </dgm:presLayoutVars>
      </dgm:prSet>
      <dgm:spPr/>
      <dgm:t>
        <a:bodyPr/>
        <a:lstStyle/>
        <a:p>
          <a:endParaRPr lang="fr-FR"/>
        </a:p>
      </dgm:t>
    </dgm:pt>
    <dgm:pt modelId="{E80E30DD-B927-4FD6-A42E-0679FDD5663B}" type="pres">
      <dgm:prSet presAssocID="{7F97F036-8394-4C43-A489-A55A319A2E54}" presName="parSpace" presStyleCnt="0"/>
      <dgm:spPr/>
    </dgm:pt>
    <dgm:pt modelId="{02AFB456-456F-4D11-BB9C-64928BA83F73}" type="pres">
      <dgm:prSet presAssocID="{9BBDE20D-219A-4DDE-9A97-0D9372B19E39}" presName="parTxOnly" presStyleLbl="node1" presStyleIdx="2" presStyleCnt="3" custScaleY="76389" custLinFactNeighborY="-1886">
        <dgm:presLayoutVars>
          <dgm:bulletEnabled val="1"/>
        </dgm:presLayoutVars>
      </dgm:prSet>
      <dgm:spPr/>
      <dgm:t>
        <a:bodyPr/>
        <a:lstStyle/>
        <a:p>
          <a:endParaRPr lang="fr-FR"/>
        </a:p>
      </dgm:t>
    </dgm:pt>
  </dgm:ptLst>
  <dgm:cxnLst>
    <dgm:cxn modelId="{3E54C08F-D23B-464E-9480-DCEFC31A1B49}" type="presOf" srcId="{77F8A501-BB97-4B36-A319-C90D706DE9F4}" destId="{02133768-9A3D-4E57-A6A6-2203EE795900}" srcOrd="0" destOrd="0" presId="urn:microsoft.com/office/officeart/2005/8/layout/hChevron3"/>
    <dgm:cxn modelId="{3685BB28-3092-414C-8F1E-1137391463A8}" type="presOf" srcId="{F2F8D94E-9C62-4A9F-9D49-F91122861FF0}" destId="{8C0EF616-71D0-4420-B0CF-2499434BCCF8}" srcOrd="0" destOrd="0" presId="urn:microsoft.com/office/officeart/2005/8/layout/hChevron3"/>
    <dgm:cxn modelId="{6836899D-427A-49F1-B47B-2FDB000218D4}" type="presOf" srcId="{8BB846E6-9BF3-46BD-91EE-46D89B17C36E}" destId="{D79226EF-500C-4114-B245-557D77CCA912}" srcOrd="0" destOrd="0" presId="urn:microsoft.com/office/officeart/2005/8/layout/hChevron3"/>
    <dgm:cxn modelId="{945E23CC-E3E2-4100-B3D1-3F0F30E2106E}" srcId="{8BB846E6-9BF3-46BD-91EE-46D89B17C36E}" destId="{9BBDE20D-219A-4DDE-9A97-0D9372B19E39}" srcOrd="2" destOrd="0" parTransId="{049FE24E-9194-40DE-B73F-736BEE2A81DE}" sibTransId="{C22C93C2-7571-4870-8651-0EB0C5165DC5}"/>
    <dgm:cxn modelId="{3C05B587-0714-4152-8221-F59DB1A061E3}" srcId="{8BB846E6-9BF3-46BD-91EE-46D89B17C36E}" destId="{F2F8D94E-9C62-4A9F-9D49-F91122861FF0}" srcOrd="0" destOrd="0" parTransId="{657F10B2-C3F4-4408-9164-11AC2F194D78}" sibTransId="{F291618A-4B59-4EB5-ADDA-42F2D8B544BD}"/>
    <dgm:cxn modelId="{0D98EFAE-BE8A-4139-9319-4756690ACC82}" srcId="{8BB846E6-9BF3-46BD-91EE-46D89B17C36E}" destId="{77F8A501-BB97-4B36-A319-C90D706DE9F4}" srcOrd="1" destOrd="0" parTransId="{788219FC-EDCB-4075-880E-07C4F5D67C87}" sibTransId="{7F97F036-8394-4C43-A489-A55A319A2E54}"/>
    <dgm:cxn modelId="{9BDBD6D0-701F-41F2-8905-4BACAAC84FEB}" type="presOf" srcId="{9BBDE20D-219A-4DDE-9A97-0D9372B19E39}" destId="{02AFB456-456F-4D11-BB9C-64928BA83F73}" srcOrd="0" destOrd="0" presId="urn:microsoft.com/office/officeart/2005/8/layout/hChevron3"/>
    <dgm:cxn modelId="{162310B2-0AC3-4BF6-868E-05065FFBEEF9}" type="presParOf" srcId="{D79226EF-500C-4114-B245-557D77CCA912}" destId="{8C0EF616-71D0-4420-B0CF-2499434BCCF8}" srcOrd="0" destOrd="0" presId="urn:microsoft.com/office/officeart/2005/8/layout/hChevron3"/>
    <dgm:cxn modelId="{74BD9D8C-98C8-4B97-9264-A505B63EE07E}" type="presParOf" srcId="{D79226EF-500C-4114-B245-557D77CCA912}" destId="{BA94B5FA-D4E4-4B2E-BECF-22159CD99FE0}" srcOrd="1" destOrd="0" presId="urn:microsoft.com/office/officeart/2005/8/layout/hChevron3"/>
    <dgm:cxn modelId="{C694F3E9-C747-4750-AD16-8C5FDC79379E}" type="presParOf" srcId="{D79226EF-500C-4114-B245-557D77CCA912}" destId="{02133768-9A3D-4E57-A6A6-2203EE795900}" srcOrd="2" destOrd="0" presId="urn:microsoft.com/office/officeart/2005/8/layout/hChevron3"/>
    <dgm:cxn modelId="{4CA630C2-9BFE-44CE-8A4E-E5F2AACC6F28}" type="presParOf" srcId="{D79226EF-500C-4114-B245-557D77CCA912}" destId="{E80E30DD-B927-4FD6-A42E-0679FDD5663B}" srcOrd="3" destOrd="0" presId="urn:microsoft.com/office/officeart/2005/8/layout/hChevron3"/>
    <dgm:cxn modelId="{553F2716-2F57-4A72-AB4A-08A514F84B58}" type="presParOf" srcId="{D79226EF-500C-4114-B245-557D77CCA912}" destId="{02AFB456-456F-4D11-BB9C-64928BA83F73}" srcOrd="4" destOrd="0" presId="urn:microsoft.com/office/officeart/2005/8/layout/hChevron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hChevron3">
  <dgm:title val=""/>
  <dgm:desc val=""/>
  <dgm:catLst>
    <dgm:cat type="process" pri="10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root des" func="maxDepth" op="gte" val="2">
        <dgm:constrLst>
          <dgm:constr type="w" for="ch" forName="parAndChTx" refType="w"/>
          <dgm:constr type="primFontSz" for="ch" ptType="node" op="equ"/>
          <dgm:constr type="w" for="ch" forName="parAndChSpace" refType="w" refFor="ch" refForName="parAndChTx" fact="-0.2"/>
          <dgm:constr type="w" for="ch" ptType="sibTrans" op="equ"/>
        </dgm:constrLst>
        <dgm:ruleLst/>
        <dgm:forEach name="Name6" axis="ch" ptType="node">
          <dgm:layoutNode name="parAndChTx">
            <dgm:varLst>
              <dgm:bulletEnabled val="1"/>
            </dgm:varLst>
            <dgm:alg type="tx"/>
            <dgm:choose name="Name7">
              <dgm:if name="Name8" func="var" arg="dir" op="equ" val="norm">
                <dgm:choose name="Name9">
                  <dgm:if name="Name10" axis="self" ptType="node" func="pos" op="equ" val="1">
                    <dgm:shape xmlns:r="http://schemas.openxmlformats.org/officeDocument/2006/relationships"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4"/>
                    </dgm:constrLst>
                  </dgm:if>
                  <dgm:else name="Name11">
                    <dgm:shape xmlns:r="http://schemas.openxmlformats.org/officeDocument/2006/relationships"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if>
              <dgm:else name="Name12">
                <dgm:choose name="Name13">
                  <dgm:if name="Name14" axis="self" ptType="node" func="pos" op="equ" val="1">
                    <dgm:shape xmlns:r="http://schemas.openxmlformats.org/officeDocument/2006/relationships" rot="180"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4"/>
                      <dgm:constr type="rMarg" refType="w" fact="0.1"/>
                    </dgm:constrLst>
                  </dgm:if>
                  <dgm:else name="Name15">
                    <dgm:shape xmlns:r="http://schemas.openxmlformats.org/officeDocument/2006/relationships" rot="180"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else>
            </dgm:choose>
            <dgm:ruleLst>
              <dgm:rule type="primFontSz" val="5" fact="NaN" max="NaN"/>
            </dgm:ruleLst>
          </dgm:layoutNode>
          <dgm:forEach name="Name16" axis="followSib" ptType="sibTrans" cnt="1">
            <dgm:layoutNode name="parAndChSpace">
              <dgm:alg type="sp"/>
              <dgm:shape xmlns:r="http://schemas.openxmlformats.org/officeDocument/2006/relationships" r:blip="">
                <dgm:adjLst/>
              </dgm:shape>
              <dgm:presOf/>
              <dgm:constrLst/>
              <dgm:ruleLst/>
            </dgm:layoutNode>
          </dgm:forEach>
        </dgm:forEach>
      </dgm:if>
      <dgm:else name="Name17">
        <dgm:constrLst>
          <dgm:constr type="w" for="ch" forName="parTxOnly" refType="w"/>
          <dgm:constr type="primFontSz" for="ch" ptType="node" op="equ"/>
          <dgm:constr type="w" for="ch" forName="parSpace" refType="w" refFor="ch" refForName="parTxOnly" fact="-0.2"/>
          <dgm:constr type="w" for="ch" ptType="sibTrans" op="equ"/>
        </dgm:constrLst>
        <dgm:ruleLst/>
        <dgm:forEach name="Name18" axis="ch" ptType="node">
          <dgm:layoutNode name="parTxOnly">
            <dgm:varLst>
              <dgm:bulletEnabled val="1"/>
            </dgm:varLst>
            <dgm:alg type="tx"/>
            <dgm:presOf axis="desOrSelf" ptType="node"/>
            <dgm:choose name="Name19">
              <dgm:if name="Name20" func="var" arg="dir" op="equ" val="norm">
                <dgm:choose name="Name21">
                  <dgm:if name="Name22" axis="self" ptType="node" func="pos" op="equ" val="1">
                    <dgm:shape xmlns:r="http://schemas.openxmlformats.org/officeDocument/2006/relationships" type="homePlate" r:blip="">
                      <dgm:adjLst/>
                    </dgm:shape>
                    <dgm:constrLst>
                      <dgm:constr type="h" refType="w" op="equ" fact="0.4"/>
                      <dgm:constr type="primFontSz" val="65"/>
                      <dgm:constr type="tMarg" refType="primFontSz" fact="0.21"/>
                      <dgm:constr type="bMarg" refType="primFontSz" fact="0.21"/>
                      <dgm:constr type="lMarg" refType="primFontSz" fact="0.42"/>
                      <dgm:constr type="rMarg" refType="primFontSz" fact="0.105"/>
                    </dgm:constrLst>
                  </dgm:if>
                  <dgm:else name="Name23">
                    <dgm:shape xmlns:r="http://schemas.openxmlformats.org/officeDocument/2006/relationships" type="chevron" r:blip="">
                      <dgm:adjLst/>
                    </dgm:shape>
                    <dgm:constrLst>
                      <dgm:constr type="h" refType="w" op="equ" fact="0.4"/>
                      <dgm:constr type="primFontSz" val="65"/>
                      <dgm:constr type="tMarg" refType="primFontSz" fact="0.21"/>
                      <dgm:constr type="bMarg" refType="primFontSz" fact="0.21"/>
                      <dgm:constr type="lMarg" refType="primFontSz" fact="0.315"/>
                      <dgm:constr type="rMarg" refType="primFontSz" fact="0.105"/>
                    </dgm:constrLst>
                  </dgm:else>
                </dgm:choose>
              </dgm:if>
              <dgm:else name="Name24">
                <dgm:choose name="Name25">
                  <dgm:if name="Name26" axis="self" ptType="node" func="pos" op="equ" val="1">
                    <dgm:shape xmlns:r="http://schemas.openxmlformats.org/officeDocument/2006/relationships" rot="180" type="homePlate"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42"/>
                    </dgm:constrLst>
                  </dgm:if>
                  <dgm:else name="Name27">
                    <dgm:shape xmlns:r="http://schemas.openxmlformats.org/officeDocument/2006/relationships" rot="180" type="chevron"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315"/>
                    </dgm:constrLst>
                  </dgm:else>
                </dgm:choose>
              </dgm:else>
            </dgm:choose>
            <dgm:ruleLst>
              <dgm:rule type="primFontSz" val="5" fact="NaN" max="NaN"/>
            </dgm:ruleLst>
          </dgm:layoutNode>
          <dgm:forEach name="Name28" axis="followSib" ptType="sibTrans" cnt="1">
            <dgm:layoutNode name="parSpace">
              <dgm:alg type="sp"/>
              <dgm:shape xmlns:r="http://schemas.openxmlformats.org/officeDocument/2006/relationships" r:blip="">
                <dgm:adjLst/>
              </dgm:shape>
              <dgm:presOf/>
              <dgm:constrLst/>
              <dgm:ruleLst/>
            </dgm:layoutNode>
          </dgm:forEach>
        </dgm:forEach>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_rels/vmlDrawing1.vml.rels><?xml version="1.0" encoding="UTF-8" standalone="yes"?>
<Relationships xmlns="http://schemas.openxmlformats.org/package/2006/relationships"><Relationship Id="rId1" Type="http://schemas.openxmlformats.org/officeDocument/2006/relationships/image" Target="../media/image1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2.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50475" cy="497046"/>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sz="quarter" idx="1"/>
          </p:nvPr>
        </p:nvSpPr>
        <p:spPr>
          <a:xfrm>
            <a:off x="3856737" y="0"/>
            <a:ext cx="2950475" cy="497046"/>
          </a:xfrm>
          <a:prstGeom prst="rect">
            <a:avLst/>
          </a:prstGeom>
        </p:spPr>
        <p:txBody>
          <a:bodyPr vert="horz" lIns="91440" tIns="45720" rIns="91440" bIns="45720" rtlCol="0"/>
          <a:lstStyle>
            <a:lvl1pPr algn="r">
              <a:defRPr sz="1200"/>
            </a:lvl1pPr>
          </a:lstStyle>
          <a:p>
            <a:fld id="{9CED9E58-F37A-4651-A97C-186CBD449F57}" type="datetimeFigureOut">
              <a:rPr lang="fr-FR" smtClean="0"/>
              <a:t>15/03/2016</a:t>
            </a:fld>
            <a:endParaRPr lang="fr-FR"/>
          </a:p>
        </p:txBody>
      </p:sp>
      <p:sp>
        <p:nvSpPr>
          <p:cNvPr id="4" name="Espace réservé du pied de page 3"/>
          <p:cNvSpPr>
            <a:spLocks noGrp="1"/>
          </p:cNvSpPr>
          <p:nvPr>
            <p:ph type="ftr" sz="quarter" idx="2"/>
          </p:nvPr>
        </p:nvSpPr>
        <p:spPr>
          <a:xfrm>
            <a:off x="0" y="9442154"/>
            <a:ext cx="2950475" cy="497046"/>
          </a:xfrm>
          <a:prstGeom prst="rect">
            <a:avLst/>
          </a:prstGeom>
        </p:spPr>
        <p:txBody>
          <a:bodyPr vert="horz" lIns="91440" tIns="45720" rIns="91440" bIns="45720" rtlCol="0" anchor="b"/>
          <a:lstStyle>
            <a:lvl1pPr algn="l">
              <a:defRPr sz="1200"/>
            </a:lvl1pPr>
          </a:lstStyle>
          <a:p>
            <a:endParaRPr lang="fr-FR"/>
          </a:p>
        </p:txBody>
      </p:sp>
      <p:sp>
        <p:nvSpPr>
          <p:cNvPr id="5" name="Espace réservé du numéro de diapositive 4"/>
          <p:cNvSpPr>
            <a:spLocks noGrp="1"/>
          </p:cNvSpPr>
          <p:nvPr>
            <p:ph type="sldNum" sz="quarter" idx="3"/>
          </p:nvPr>
        </p:nvSpPr>
        <p:spPr>
          <a:xfrm>
            <a:off x="3856737" y="9442154"/>
            <a:ext cx="2950475" cy="497046"/>
          </a:xfrm>
          <a:prstGeom prst="rect">
            <a:avLst/>
          </a:prstGeom>
        </p:spPr>
        <p:txBody>
          <a:bodyPr vert="horz" lIns="91440" tIns="45720" rIns="91440" bIns="45720" rtlCol="0" anchor="b"/>
          <a:lstStyle>
            <a:lvl1pPr algn="r">
              <a:defRPr sz="1200"/>
            </a:lvl1pPr>
          </a:lstStyle>
          <a:p>
            <a:fld id="{4A1D07FC-8922-441D-A8F7-1F189DAB542C}" type="slidenum">
              <a:rPr lang="fr-FR" smtClean="0"/>
              <a:t>‹N°›</a:t>
            </a:fld>
            <a:endParaRPr lang="fr-FR"/>
          </a:p>
        </p:txBody>
      </p:sp>
    </p:spTree>
    <p:extLst>
      <p:ext uri="{BB962C8B-B14F-4D97-AF65-F5344CB8AC3E}">
        <p14:creationId xmlns:p14="http://schemas.microsoft.com/office/powerpoint/2010/main" val="227713845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50475" cy="497046"/>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56737" y="0"/>
            <a:ext cx="2950475" cy="497046"/>
          </a:xfrm>
          <a:prstGeom prst="rect">
            <a:avLst/>
          </a:prstGeom>
        </p:spPr>
        <p:txBody>
          <a:bodyPr vert="horz" lIns="91440" tIns="45720" rIns="91440" bIns="45720" rtlCol="0"/>
          <a:lstStyle>
            <a:lvl1pPr algn="r">
              <a:defRPr sz="1200"/>
            </a:lvl1pPr>
          </a:lstStyle>
          <a:p>
            <a:fld id="{59588732-217B-4BF8-8B18-87D18262E50D}" type="datetimeFigureOut">
              <a:rPr lang="fr-FR" smtClean="0"/>
              <a:t>15/03/2016</a:t>
            </a:fld>
            <a:endParaRPr lang="fr-FR"/>
          </a:p>
        </p:txBody>
      </p:sp>
      <p:sp>
        <p:nvSpPr>
          <p:cNvPr id="4" name="Espace réservé de l'image des diapositives 3"/>
          <p:cNvSpPr>
            <a:spLocks noGrp="1" noRot="1" noChangeAspect="1"/>
          </p:cNvSpPr>
          <p:nvPr>
            <p:ph type="sldImg" idx="2"/>
          </p:nvPr>
        </p:nvSpPr>
        <p:spPr>
          <a:xfrm>
            <a:off x="920750" y="746125"/>
            <a:ext cx="4967288" cy="372745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0879" y="4721940"/>
            <a:ext cx="5447030" cy="4473416"/>
          </a:xfrm>
          <a:prstGeom prst="rect">
            <a:avLst/>
          </a:prstGeom>
        </p:spPr>
        <p:txBody>
          <a:bodyPr vert="horz" lIns="91440" tIns="45720" rIns="91440" bIns="45720" rtlCol="0"/>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9442154"/>
            <a:ext cx="2950475" cy="497046"/>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56737" y="9442154"/>
            <a:ext cx="2950475" cy="497046"/>
          </a:xfrm>
          <a:prstGeom prst="rect">
            <a:avLst/>
          </a:prstGeom>
        </p:spPr>
        <p:txBody>
          <a:bodyPr vert="horz" lIns="91440" tIns="45720" rIns="91440" bIns="45720" rtlCol="0" anchor="b"/>
          <a:lstStyle>
            <a:lvl1pPr algn="r">
              <a:defRPr sz="1200"/>
            </a:lvl1pPr>
          </a:lstStyle>
          <a:p>
            <a:fld id="{C708C756-B24F-4A8C-9446-8A808B4D0521}" type="slidenum">
              <a:rPr lang="fr-FR" smtClean="0"/>
              <a:t>‹N°›</a:t>
            </a:fld>
            <a:endParaRPr lang="fr-FR"/>
          </a:p>
        </p:txBody>
      </p:sp>
    </p:spTree>
    <p:extLst>
      <p:ext uri="{BB962C8B-B14F-4D97-AF65-F5344CB8AC3E}">
        <p14:creationId xmlns:p14="http://schemas.microsoft.com/office/powerpoint/2010/main" val="237353380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nl-BE" dirty="0"/>
          </a:p>
        </p:txBody>
      </p:sp>
      <p:sp>
        <p:nvSpPr>
          <p:cNvPr id="4" name="Slide Number Placeholder 3"/>
          <p:cNvSpPr>
            <a:spLocks noGrp="1"/>
          </p:cNvSpPr>
          <p:nvPr>
            <p:ph type="sldNum" sz="quarter" idx="10"/>
          </p:nvPr>
        </p:nvSpPr>
        <p:spPr/>
        <p:txBody>
          <a:bodyPr/>
          <a:lstStyle/>
          <a:p>
            <a:fld id="{475AD932-9B07-4CD9-9F32-BA31F9350F02}" type="slidenum">
              <a:rPr lang="nl-BE" smtClean="0">
                <a:solidFill>
                  <a:prstClr val="black"/>
                </a:solidFill>
              </a:rPr>
              <a:pPr/>
              <a:t>1</a:t>
            </a:fld>
            <a:endParaRPr lang="nl-BE">
              <a:solidFill>
                <a:prstClr val="black"/>
              </a:solidFill>
            </a:endParaRPr>
          </a:p>
        </p:txBody>
      </p:sp>
    </p:spTree>
    <p:extLst>
      <p:ext uri="{BB962C8B-B14F-4D97-AF65-F5344CB8AC3E}">
        <p14:creationId xmlns:p14="http://schemas.microsoft.com/office/powerpoint/2010/main" val="88535014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C708C756-B24F-4A8C-9446-8A808B4D0521}" type="slidenum">
              <a:rPr lang="fr-FR" smtClean="0"/>
              <a:t>10</a:t>
            </a:fld>
            <a:endParaRPr lang="fr-FR"/>
          </a:p>
        </p:txBody>
      </p:sp>
    </p:spTree>
    <p:extLst>
      <p:ext uri="{BB962C8B-B14F-4D97-AF65-F5344CB8AC3E}">
        <p14:creationId xmlns:p14="http://schemas.microsoft.com/office/powerpoint/2010/main" val="36425028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Espace réservé de l'image des diapositives 1"/>
          <p:cNvSpPr>
            <a:spLocks noGrp="1" noRot="1" noChangeAspect="1" noTextEdit="1"/>
          </p:cNvSpPr>
          <p:nvPr>
            <p:ph type="sldImg"/>
          </p:nvPr>
        </p:nvSpPr>
        <p:spPr bwMode="auto">
          <a:noFill/>
          <a:ln>
            <a:solidFill>
              <a:srgbClr val="000000"/>
            </a:solidFill>
            <a:miter lim="800000"/>
            <a:headEnd/>
            <a:tailEnd/>
          </a:ln>
        </p:spPr>
      </p:sp>
      <p:sp>
        <p:nvSpPr>
          <p:cNvPr id="17410" name="Espace réservé des commentaires 2"/>
          <p:cNvSpPr>
            <a:spLocks noGrp="1"/>
          </p:cNvSpPr>
          <p:nvPr>
            <p:ph type="body" idx="1"/>
          </p:nvPr>
        </p:nvSpPr>
        <p:spPr>
          <a:noFill/>
          <a:ln/>
        </p:spPr>
        <p:txBody>
          <a:bodyPr/>
          <a:lstStyle/>
          <a:p>
            <a:pPr eaLnBrk="1" hangingPunct="1">
              <a:lnSpc>
                <a:spcPct val="90000"/>
              </a:lnSpc>
            </a:pPr>
            <a:endParaRPr lang="fr-FR" dirty="0" smtClean="0">
              <a:latin typeface="Book Antiqua" pitchFamily="18" charset="0"/>
              <a:ea typeface="ＭＳ Ｐゴシック" pitchFamily="34" charset="-128"/>
            </a:endParaRPr>
          </a:p>
        </p:txBody>
      </p:sp>
      <p:sp>
        <p:nvSpPr>
          <p:cNvPr id="17411" name="Espace réservé du numéro de diapositive 3"/>
          <p:cNvSpPr txBox="1">
            <a:spLocks noGrp="1"/>
          </p:cNvSpPr>
          <p:nvPr/>
        </p:nvSpPr>
        <p:spPr bwMode="auto">
          <a:xfrm>
            <a:off x="3856120" y="9441881"/>
            <a:ext cx="2951063" cy="497445"/>
          </a:xfrm>
          <a:prstGeom prst="rect">
            <a:avLst/>
          </a:prstGeom>
          <a:noFill/>
          <a:ln w="9525">
            <a:noFill/>
            <a:miter lim="800000"/>
            <a:headEnd/>
            <a:tailEnd/>
          </a:ln>
        </p:spPr>
        <p:txBody>
          <a:bodyPr lIns="91809" tIns="45905" rIns="91809" bIns="45905" anchor="b"/>
          <a:lstStyle/>
          <a:p>
            <a:pPr algn="r"/>
            <a:fld id="{323E89B4-5ABB-4A8A-B2F9-81DB0DAA1399}" type="slidenum">
              <a:rPr lang="fr-FR" sz="1200">
                <a:latin typeface="Calibri" pitchFamily="34" charset="0"/>
              </a:rPr>
              <a:pPr algn="r"/>
              <a:t>11</a:t>
            </a:fld>
            <a:endParaRPr lang="fr-FR" sz="1200">
              <a:latin typeface="Calibri" pitchFamily="34" charset="0"/>
            </a:endParaRPr>
          </a:p>
        </p:txBody>
      </p:sp>
    </p:spTree>
    <p:extLst>
      <p:ext uri="{BB962C8B-B14F-4D97-AF65-F5344CB8AC3E}">
        <p14:creationId xmlns:p14="http://schemas.microsoft.com/office/powerpoint/2010/main" val="124847041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Espace réservé de l'image des diapositives 1"/>
          <p:cNvSpPr>
            <a:spLocks noGrp="1" noRot="1" noChangeAspect="1" noTextEdit="1"/>
          </p:cNvSpPr>
          <p:nvPr>
            <p:ph type="sldImg"/>
          </p:nvPr>
        </p:nvSpPr>
        <p:spPr bwMode="auto">
          <a:noFill/>
          <a:ln>
            <a:solidFill>
              <a:srgbClr val="000000"/>
            </a:solidFill>
            <a:miter lim="800000"/>
            <a:headEnd/>
            <a:tailEnd/>
          </a:ln>
        </p:spPr>
      </p:sp>
      <p:sp>
        <p:nvSpPr>
          <p:cNvPr id="19458" name="Espace réservé des commentaires 2"/>
          <p:cNvSpPr>
            <a:spLocks noGrp="1"/>
          </p:cNvSpPr>
          <p:nvPr>
            <p:ph type="body" idx="1"/>
          </p:nvPr>
        </p:nvSpPr>
        <p:spPr>
          <a:noFill/>
          <a:ln/>
        </p:spPr>
        <p:txBody>
          <a:bodyPr/>
          <a:lstStyle/>
          <a:p>
            <a:pPr eaLnBrk="1" hangingPunct="1"/>
            <a:endParaRPr lang="fr-FR" dirty="0" smtClean="0">
              <a:ea typeface="ＭＳ Ｐゴシック" pitchFamily="34" charset="-128"/>
            </a:endParaRPr>
          </a:p>
        </p:txBody>
      </p:sp>
      <p:sp>
        <p:nvSpPr>
          <p:cNvPr id="19459" name="Espace réservé du numéro de diapositive 3"/>
          <p:cNvSpPr txBox="1">
            <a:spLocks noGrp="1"/>
          </p:cNvSpPr>
          <p:nvPr/>
        </p:nvSpPr>
        <p:spPr bwMode="auto">
          <a:xfrm>
            <a:off x="3856120" y="9441881"/>
            <a:ext cx="2951063" cy="497445"/>
          </a:xfrm>
          <a:prstGeom prst="rect">
            <a:avLst/>
          </a:prstGeom>
          <a:noFill/>
          <a:ln w="9525">
            <a:noFill/>
            <a:miter lim="800000"/>
            <a:headEnd/>
            <a:tailEnd/>
          </a:ln>
        </p:spPr>
        <p:txBody>
          <a:bodyPr lIns="91809" tIns="45905" rIns="91809" bIns="45905" anchor="b"/>
          <a:lstStyle/>
          <a:p>
            <a:pPr algn="r"/>
            <a:fld id="{00A48DCD-6B87-4DBD-B6B6-83FE86E069EE}" type="slidenum">
              <a:rPr lang="fr-FR" sz="1200">
                <a:latin typeface="Calibri" pitchFamily="34" charset="0"/>
              </a:rPr>
              <a:pPr algn="r"/>
              <a:t>12</a:t>
            </a:fld>
            <a:endParaRPr lang="fr-FR" sz="1200">
              <a:latin typeface="Calibri" pitchFamily="34" charset="0"/>
            </a:endParaRPr>
          </a:p>
        </p:txBody>
      </p:sp>
    </p:spTree>
    <p:extLst>
      <p:ext uri="{BB962C8B-B14F-4D97-AF65-F5344CB8AC3E}">
        <p14:creationId xmlns:p14="http://schemas.microsoft.com/office/powerpoint/2010/main" val="190724020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Espace réservé de l'image des diapositives 1"/>
          <p:cNvSpPr>
            <a:spLocks noGrp="1" noRot="1" noChangeAspect="1" noTextEdit="1"/>
          </p:cNvSpPr>
          <p:nvPr>
            <p:ph type="sldImg"/>
          </p:nvPr>
        </p:nvSpPr>
        <p:spPr bwMode="auto">
          <a:noFill/>
          <a:ln>
            <a:solidFill>
              <a:srgbClr val="000000"/>
            </a:solidFill>
            <a:miter lim="800000"/>
            <a:headEnd/>
            <a:tailEnd/>
          </a:ln>
        </p:spPr>
      </p:sp>
      <p:sp>
        <p:nvSpPr>
          <p:cNvPr id="21506" name="Espace réservé des commentaires 2"/>
          <p:cNvSpPr>
            <a:spLocks noGrp="1"/>
          </p:cNvSpPr>
          <p:nvPr>
            <p:ph type="body" idx="1"/>
          </p:nvPr>
        </p:nvSpPr>
        <p:spPr>
          <a:noFill/>
          <a:ln/>
        </p:spPr>
        <p:txBody>
          <a:bodyPr/>
          <a:lstStyle/>
          <a:p>
            <a:endParaRPr lang="fr-FR" dirty="0" smtClean="0">
              <a:ea typeface="ＭＳ Ｐゴシック" pitchFamily="34" charset="-128"/>
            </a:endParaRPr>
          </a:p>
        </p:txBody>
      </p:sp>
      <p:sp>
        <p:nvSpPr>
          <p:cNvPr id="21507" name="Espace réservé du numéro de diapositive 3"/>
          <p:cNvSpPr txBox="1">
            <a:spLocks noGrp="1"/>
          </p:cNvSpPr>
          <p:nvPr/>
        </p:nvSpPr>
        <p:spPr bwMode="auto">
          <a:xfrm>
            <a:off x="3856120" y="9441881"/>
            <a:ext cx="2951063" cy="497445"/>
          </a:xfrm>
          <a:prstGeom prst="rect">
            <a:avLst/>
          </a:prstGeom>
          <a:noFill/>
          <a:ln w="9525">
            <a:noFill/>
            <a:miter lim="800000"/>
            <a:headEnd/>
            <a:tailEnd/>
          </a:ln>
        </p:spPr>
        <p:txBody>
          <a:bodyPr lIns="91809" tIns="45905" rIns="91809" bIns="45905" anchor="b"/>
          <a:lstStyle/>
          <a:p>
            <a:pPr algn="r"/>
            <a:fld id="{6902A31D-25F0-48AF-9658-F41CC7168B7D}" type="slidenum">
              <a:rPr lang="fr-FR" sz="1200">
                <a:latin typeface="Calibri" pitchFamily="34" charset="0"/>
              </a:rPr>
              <a:pPr algn="r"/>
              <a:t>13</a:t>
            </a:fld>
            <a:endParaRPr lang="fr-FR" sz="1200">
              <a:latin typeface="Calibri" pitchFamily="34" charset="0"/>
            </a:endParaRPr>
          </a:p>
        </p:txBody>
      </p:sp>
    </p:spTree>
    <p:extLst>
      <p:ext uri="{BB962C8B-B14F-4D97-AF65-F5344CB8AC3E}">
        <p14:creationId xmlns:p14="http://schemas.microsoft.com/office/powerpoint/2010/main" val="15455183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C708C756-B24F-4A8C-9446-8A808B4D0521}" type="slidenum">
              <a:rPr lang="fr-FR" smtClean="0"/>
              <a:t>14</a:t>
            </a:fld>
            <a:endParaRPr lang="fr-FR"/>
          </a:p>
        </p:txBody>
      </p:sp>
    </p:spTree>
    <p:extLst>
      <p:ext uri="{BB962C8B-B14F-4D97-AF65-F5344CB8AC3E}">
        <p14:creationId xmlns:p14="http://schemas.microsoft.com/office/powerpoint/2010/main" val="41008982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C708C756-B24F-4A8C-9446-8A808B4D0521}" type="slidenum">
              <a:rPr lang="fr-FR" smtClean="0"/>
              <a:t>15</a:t>
            </a:fld>
            <a:endParaRPr lang="fr-FR"/>
          </a:p>
        </p:txBody>
      </p:sp>
    </p:spTree>
    <p:extLst>
      <p:ext uri="{BB962C8B-B14F-4D97-AF65-F5344CB8AC3E}">
        <p14:creationId xmlns:p14="http://schemas.microsoft.com/office/powerpoint/2010/main" val="268073101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C708C756-B24F-4A8C-9446-8A808B4D0521}" type="slidenum">
              <a:rPr lang="fr-FR" smtClean="0"/>
              <a:t>16</a:t>
            </a:fld>
            <a:endParaRPr lang="fr-FR"/>
          </a:p>
        </p:txBody>
      </p:sp>
    </p:spTree>
    <p:extLst>
      <p:ext uri="{BB962C8B-B14F-4D97-AF65-F5344CB8AC3E}">
        <p14:creationId xmlns:p14="http://schemas.microsoft.com/office/powerpoint/2010/main" val="87832947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C708C756-B24F-4A8C-9446-8A808B4D0521}" type="slidenum">
              <a:rPr lang="fr-FR" smtClean="0"/>
              <a:t>17</a:t>
            </a:fld>
            <a:endParaRPr lang="fr-FR"/>
          </a:p>
        </p:txBody>
      </p:sp>
    </p:spTree>
    <p:extLst>
      <p:ext uri="{BB962C8B-B14F-4D97-AF65-F5344CB8AC3E}">
        <p14:creationId xmlns:p14="http://schemas.microsoft.com/office/powerpoint/2010/main" val="295663571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C708C756-B24F-4A8C-9446-8A808B4D0521}" type="slidenum">
              <a:rPr lang="fr-FR" smtClean="0"/>
              <a:t>18</a:t>
            </a:fld>
            <a:endParaRPr lang="fr-FR"/>
          </a:p>
        </p:txBody>
      </p:sp>
    </p:spTree>
    <p:extLst>
      <p:ext uri="{BB962C8B-B14F-4D97-AF65-F5344CB8AC3E}">
        <p14:creationId xmlns:p14="http://schemas.microsoft.com/office/powerpoint/2010/main" val="111837043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C708C756-B24F-4A8C-9446-8A808B4D0521}" type="slidenum">
              <a:rPr lang="fr-FR" smtClean="0"/>
              <a:t>19</a:t>
            </a:fld>
            <a:endParaRPr lang="fr-FR"/>
          </a:p>
        </p:txBody>
      </p:sp>
    </p:spTree>
    <p:extLst>
      <p:ext uri="{BB962C8B-B14F-4D97-AF65-F5344CB8AC3E}">
        <p14:creationId xmlns:p14="http://schemas.microsoft.com/office/powerpoint/2010/main" val="367858830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numéro de diapositive 3"/>
          <p:cNvSpPr>
            <a:spLocks noGrp="1"/>
          </p:cNvSpPr>
          <p:nvPr>
            <p:ph type="sldNum" sz="quarter" idx="10"/>
          </p:nvPr>
        </p:nvSpPr>
        <p:spPr/>
        <p:txBody>
          <a:bodyPr/>
          <a:lstStyle/>
          <a:p>
            <a:pPr>
              <a:defRPr/>
            </a:pPr>
            <a:fld id="{4CDAC20E-AAE9-44AF-B911-26BA3A69D6B1}" type="slidenum">
              <a:rPr lang="fr-FR" smtClean="0"/>
              <a:pPr>
                <a:defRPr/>
              </a:pPr>
              <a:t>2</a:t>
            </a:fld>
            <a:endParaRPr lang="fr-F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C708C756-B24F-4A8C-9446-8A808B4D0521}" type="slidenum">
              <a:rPr lang="fr-FR" smtClean="0"/>
              <a:t>20</a:t>
            </a:fld>
            <a:endParaRPr lang="fr-FR"/>
          </a:p>
        </p:txBody>
      </p:sp>
    </p:spTree>
    <p:extLst>
      <p:ext uri="{BB962C8B-B14F-4D97-AF65-F5344CB8AC3E}">
        <p14:creationId xmlns:p14="http://schemas.microsoft.com/office/powerpoint/2010/main" val="78533959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C708C756-B24F-4A8C-9446-8A808B4D0521}" type="slidenum">
              <a:rPr lang="fr-FR" smtClean="0"/>
              <a:t>21</a:t>
            </a:fld>
            <a:endParaRPr lang="fr-FR"/>
          </a:p>
        </p:txBody>
      </p:sp>
    </p:spTree>
    <p:extLst>
      <p:ext uri="{BB962C8B-B14F-4D97-AF65-F5344CB8AC3E}">
        <p14:creationId xmlns:p14="http://schemas.microsoft.com/office/powerpoint/2010/main" val="229856159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C708C756-B24F-4A8C-9446-8A808B4D0521}" type="slidenum">
              <a:rPr lang="fr-FR" smtClean="0"/>
              <a:t>22</a:t>
            </a:fld>
            <a:endParaRPr lang="fr-FR"/>
          </a:p>
        </p:txBody>
      </p:sp>
    </p:spTree>
    <p:extLst>
      <p:ext uri="{BB962C8B-B14F-4D97-AF65-F5344CB8AC3E}">
        <p14:creationId xmlns:p14="http://schemas.microsoft.com/office/powerpoint/2010/main" val="173094416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C708C756-B24F-4A8C-9446-8A808B4D0521}" type="slidenum">
              <a:rPr lang="fr-FR" smtClean="0"/>
              <a:t>23</a:t>
            </a:fld>
            <a:endParaRPr lang="fr-FR"/>
          </a:p>
        </p:txBody>
      </p:sp>
    </p:spTree>
    <p:extLst>
      <p:ext uri="{BB962C8B-B14F-4D97-AF65-F5344CB8AC3E}">
        <p14:creationId xmlns:p14="http://schemas.microsoft.com/office/powerpoint/2010/main" val="562570007"/>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C708C756-B24F-4A8C-9446-8A808B4D0521}" type="slidenum">
              <a:rPr lang="fr-FR" smtClean="0"/>
              <a:t>24</a:t>
            </a:fld>
            <a:endParaRPr lang="fr-FR"/>
          </a:p>
        </p:txBody>
      </p:sp>
    </p:spTree>
    <p:extLst>
      <p:ext uri="{BB962C8B-B14F-4D97-AF65-F5344CB8AC3E}">
        <p14:creationId xmlns:p14="http://schemas.microsoft.com/office/powerpoint/2010/main" val="562570007"/>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C708C756-B24F-4A8C-9446-8A808B4D0521}" type="slidenum">
              <a:rPr lang="fr-FR" smtClean="0"/>
              <a:t>25</a:t>
            </a:fld>
            <a:endParaRPr lang="fr-FR"/>
          </a:p>
        </p:txBody>
      </p:sp>
    </p:spTree>
    <p:extLst>
      <p:ext uri="{BB962C8B-B14F-4D97-AF65-F5344CB8AC3E}">
        <p14:creationId xmlns:p14="http://schemas.microsoft.com/office/powerpoint/2010/main" val="1661095545"/>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C708C756-B24F-4A8C-9446-8A808B4D0521}" type="slidenum">
              <a:rPr lang="fr-FR" smtClean="0"/>
              <a:t>26</a:t>
            </a:fld>
            <a:endParaRPr lang="fr-FR"/>
          </a:p>
        </p:txBody>
      </p:sp>
    </p:spTree>
    <p:extLst>
      <p:ext uri="{BB962C8B-B14F-4D97-AF65-F5344CB8AC3E}">
        <p14:creationId xmlns:p14="http://schemas.microsoft.com/office/powerpoint/2010/main" val="562570007"/>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C708C756-B24F-4A8C-9446-8A808B4D0521}" type="slidenum">
              <a:rPr lang="fr-FR" smtClean="0"/>
              <a:t>27</a:t>
            </a:fld>
            <a:endParaRPr lang="fr-FR"/>
          </a:p>
        </p:txBody>
      </p:sp>
    </p:spTree>
    <p:extLst>
      <p:ext uri="{BB962C8B-B14F-4D97-AF65-F5344CB8AC3E}">
        <p14:creationId xmlns:p14="http://schemas.microsoft.com/office/powerpoint/2010/main" val="562570007"/>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C708C756-B24F-4A8C-9446-8A808B4D0521}" type="slidenum">
              <a:rPr lang="fr-FR" smtClean="0"/>
              <a:t>28</a:t>
            </a:fld>
            <a:endParaRPr lang="fr-FR"/>
          </a:p>
        </p:txBody>
      </p:sp>
    </p:spTree>
    <p:extLst>
      <p:ext uri="{BB962C8B-B14F-4D97-AF65-F5344CB8AC3E}">
        <p14:creationId xmlns:p14="http://schemas.microsoft.com/office/powerpoint/2010/main" val="562570007"/>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C708C756-B24F-4A8C-9446-8A808B4D0521}" type="slidenum">
              <a:rPr lang="fr-FR" smtClean="0"/>
              <a:t>29</a:t>
            </a:fld>
            <a:endParaRPr lang="fr-FR"/>
          </a:p>
        </p:txBody>
      </p:sp>
    </p:spTree>
    <p:extLst>
      <p:ext uri="{BB962C8B-B14F-4D97-AF65-F5344CB8AC3E}">
        <p14:creationId xmlns:p14="http://schemas.microsoft.com/office/powerpoint/2010/main" val="56257000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numéro de diapositive 3"/>
          <p:cNvSpPr>
            <a:spLocks noGrp="1"/>
          </p:cNvSpPr>
          <p:nvPr>
            <p:ph type="sldNum" sz="quarter" idx="10"/>
          </p:nvPr>
        </p:nvSpPr>
        <p:spPr/>
        <p:txBody>
          <a:bodyPr/>
          <a:lstStyle/>
          <a:p>
            <a:pPr>
              <a:defRPr/>
            </a:pPr>
            <a:fld id="{4CDAC20E-AAE9-44AF-B911-26BA3A69D6B1}" type="slidenum">
              <a:rPr lang="fr-FR" smtClean="0"/>
              <a:pPr>
                <a:defRPr/>
              </a:pPr>
              <a:t>3</a:t>
            </a:fld>
            <a:endParaRPr lang="fr-F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C708C756-B24F-4A8C-9446-8A808B4D0521}" type="slidenum">
              <a:rPr lang="fr-FR" smtClean="0"/>
              <a:t>30</a:t>
            </a:fld>
            <a:endParaRPr lang="fr-FR"/>
          </a:p>
        </p:txBody>
      </p:sp>
    </p:spTree>
    <p:extLst>
      <p:ext uri="{BB962C8B-B14F-4D97-AF65-F5344CB8AC3E}">
        <p14:creationId xmlns:p14="http://schemas.microsoft.com/office/powerpoint/2010/main" val="1191245366"/>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C708C756-B24F-4A8C-9446-8A808B4D0521}" type="slidenum">
              <a:rPr lang="fr-FR" smtClean="0"/>
              <a:t>31</a:t>
            </a:fld>
            <a:endParaRPr lang="fr-FR"/>
          </a:p>
        </p:txBody>
      </p:sp>
    </p:spTree>
    <p:extLst>
      <p:ext uri="{BB962C8B-B14F-4D97-AF65-F5344CB8AC3E}">
        <p14:creationId xmlns:p14="http://schemas.microsoft.com/office/powerpoint/2010/main" val="1153292344"/>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C708C756-B24F-4A8C-9446-8A808B4D0521}" type="slidenum">
              <a:rPr lang="fr-FR" smtClean="0"/>
              <a:t>32</a:t>
            </a:fld>
            <a:endParaRPr lang="fr-FR"/>
          </a:p>
        </p:txBody>
      </p:sp>
    </p:spTree>
    <p:extLst>
      <p:ext uri="{BB962C8B-B14F-4D97-AF65-F5344CB8AC3E}">
        <p14:creationId xmlns:p14="http://schemas.microsoft.com/office/powerpoint/2010/main" val="260090689"/>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C708C756-B24F-4A8C-9446-8A808B4D0521}" type="slidenum">
              <a:rPr lang="fr-FR" smtClean="0"/>
              <a:t>33</a:t>
            </a:fld>
            <a:endParaRPr lang="fr-FR"/>
          </a:p>
        </p:txBody>
      </p:sp>
    </p:spTree>
    <p:extLst>
      <p:ext uri="{BB962C8B-B14F-4D97-AF65-F5344CB8AC3E}">
        <p14:creationId xmlns:p14="http://schemas.microsoft.com/office/powerpoint/2010/main" val="210280683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C708C756-B24F-4A8C-9446-8A808B4D0521}" type="slidenum">
              <a:rPr lang="fr-FR" smtClean="0"/>
              <a:t>4</a:t>
            </a:fld>
            <a:endParaRPr lang="fr-FR"/>
          </a:p>
        </p:txBody>
      </p:sp>
    </p:spTree>
    <p:extLst>
      <p:ext uri="{BB962C8B-B14F-4D97-AF65-F5344CB8AC3E}">
        <p14:creationId xmlns:p14="http://schemas.microsoft.com/office/powerpoint/2010/main" val="122781302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numéro de diapositive 3"/>
          <p:cNvSpPr>
            <a:spLocks noGrp="1"/>
          </p:cNvSpPr>
          <p:nvPr>
            <p:ph type="sldNum" sz="quarter" idx="10"/>
          </p:nvPr>
        </p:nvSpPr>
        <p:spPr/>
        <p:txBody>
          <a:bodyPr/>
          <a:lstStyle/>
          <a:p>
            <a:pPr>
              <a:defRPr/>
            </a:pPr>
            <a:fld id="{4CDAC20E-AAE9-44AF-B911-26BA3A69D6B1}" type="slidenum">
              <a:rPr lang="fr-FR" smtClean="0"/>
              <a:pPr>
                <a:defRPr/>
              </a:pPr>
              <a:t>5</a:t>
            </a:fld>
            <a:endParaRPr lang="fr-F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C708C756-B24F-4A8C-9446-8A808B4D0521}" type="slidenum">
              <a:rPr lang="fr-FR" smtClean="0"/>
              <a:t>6</a:t>
            </a:fld>
            <a:endParaRPr lang="fr-FR"/>
          </a:p>
        </p:txBody>
      </p:sp>
    </p:spTree>
    <p:extLst>
      <p:ext uri="{BB962C8B-B14F-4D97-AF65-F5344CB8AC3E}">
        <p14:creationId xmlns:p14="http://schemas.microsoft.com/office/powerpoint/2010/main" val="74984581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C708C756-B24F-4A8C-9446-8A808B4D0521}" type="slidenum">
              <a:rPr lang="fr-FR" smtClean="0"/>
              <a:t>7</a:t>
            </a:fld>
            <a:endParaRPr lang="fr-FR"/>
          </a:p>
        </p:txBody>
      </p:sp>
    </p:spTree>
    <p:extLst>
      <p:ext uri="{BB962C8B-B14F-4D97-AF65-F5344CB8AC3E}">
        <p14:creationId xmlns:p14="http://schemas.microsoft.com/office/powerpoint/2010/main" val="283514482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C708C756-B24F-4A8C-9446-8A808B4D0521}" type="slidenum">
              <a:rPr lang="fr-FR" smtClean="0"/>
              <a:t>8</a:t>
            </a:fld>
            <a:endParaRPr lang="fr-FR"/>
          </a:p>
        </p:txBody>
      </p:sp>
    </p:spTree>
    <p:extLst>
      <p:ext uri="{BB962C8B-B14F-4D97-AF65-F5344CB8AC3E}">
        <p14:creationId xmlns:p14="http://schemas.microsoft.com/office/powerpoint/2010/main" val="387989741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C708C756-B24F-4A8C-9446-8A808B4D0521}" type="slidenum">
              <a:rPr lang="fr-FR" smtClean="0"/>
              <a:t>9</a:t>
            </a:fld>
            <a:endParaRPr lang="fr-FR"/>
          </a:p>
        </p:txBody>
      </p:sp>
    </p:spTree>
    <p:extLst>
      <p:ext uri="{BB962C8B-B14F-4D97-AF65-F5344CB8AC3E}">
        <p14:creationId xmlns:p14="http://schemas.microsoft.com/office/powerpoint/2010/main" val="414794581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blipFill dpi="0" rotWithShape="1">
          <a:blip r:embed="rId2" cstate="print">
            <a:lum/>
          </a:blip>
          <a:srcRect/>
          <a:stretch>
            <a:fillRect l="-1000" t="-1000" r="-1000" b="-1000"/>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251520" y="548680"/>
            <a:ext cx="4896544" cy="2304256"/>
          </a:xfrm>
        </p:spPr>
        <p:txBody>
          <a:bodyPr anchor="t">
            <a:normAutofit/>
          </a:bodyPr>
          <a:lstStyle>
            <a:lvl1pPr algn="l">
              <a:defRPr sz="3600">
                <a:solidFill>
                  <a:schemeClr val="bg1"/>
                </a:solidFill>
                <a:latin typeface="Berlin Sans FB Demi" pitchFamily="34" charset="0"/>
                <a:cs typeface="Aharoni" pitchFamily="2" charset="-79"/>
              </a:defRPr>
            </a:lvl1pPr>
          </a:lstStyle>
          <a:p>
            <a:r>
              <a:rPr lang="en-US" smtClean="0"/>
              <a:t>Click to edit Master title style</a:t>
            </a:r>
            <a:endParaRPr lang="nl-BE" dirty="0"/>
          </a:p>
        </p:txBody>
      </p:sp>
      <p:sp>
        <p:nvSpPr>
          <p:cNvPr id="3" name="Subtitle 2"/>
          <p:cNvSpPr>
            <a:spLocks noGrp="1"/>
          </p:cNvSpPr>
          <p:nvPr>
            <p:ph type="subTitle" idx="1"/>
          </p:nvPr>
        </p:nvSpPr>
        <p:spPr>
          <a:xfrm>
            <a:off x="1835696" y="3573016"/>
            <a:ext cx="6408712" cy="1752600"/>
          </a:xfrm>
        </p:spPr>
        <p:txBody>
          <a:bodyPr>
            <a:normAutofit/>
          </a:bodyPr>
          <a:lstStyle>
            <a:lvl1pPr marL="0" indent="0" algn="l">
              <a:buNone/>
              <a:defRPr sz="2800">
                <a:solidFill>
                  <a:srgbClr val="6D6E71"/>
                </a:solidFill>
                <a:latin typeface="Berlin Sans FB Demi" pitchFamily="34" charset="0"/>
                <a:cs typeface="Aharoni" pitchFamily="2" charset="-79"/>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nl-BE" dirty="0"/>
          </a:p>
        </p:txBody>
      </p:sp>
    </p:spTree>
    <p:extLst>
      <p:ext uri="{BB962C8B-B14F-4D97-AF65-F5344CB8AC3E}">
        <p14:creationId xmlns:p14="http://schemas.microsoft.com/office/powerpoint/2010/main" val="774401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normAutofit/>
          </a:bodyPr>
          <a:lstStyle>
            <a:lvl1pPr algn="l">
              <a:defRPr sz="2400" b="1">
                <a:solidFill>
                  <a:schemeClr val="tx1"/>
                </a:solidFill>
              </a:defRPr>
            </a:lvl1pPr>
          </a:lstStyle>
          <a:p>
            <a:r>
              <a:rPr lang="en-US" smtClean="0"/>
              <a:t>Click to edit Master title style</a:t>
            </a:r>
            <a:endParaRPr lang="nl-BE" dirty="0"/>
          </a:p>
        </p:txBody>
      </p:sp>
      <p:sp>
        <p:nvSpPr>
          <p:cNvPr id="3" name="Picture Placeholder 2"/>
          <p:cNvSpPr>
            <a:spLocks noGrp="1"/>
          </p:cNvSpPr>
          <p:nvPr>
            <p:ph type="pic" idx="1"/>
          </p:nvPr>
        </p:nvSpPr>
        <p:spPr>
          <a:xfrm>
            <a:off x="1792288" y="612775"/>
            <a:ext cx="5486400" cy="4114800"/>
          </a:xfrm>
        </p:spPr>
        <p:txBody>
          <a:bodyPr>
            <a:normAutofit/>
          </a:bodyPr>
          <a:lstStyle>
            <a:lvl1pPr marL="0" indent="0">
              <a:buNone/>
              <a:defRPr sz="2800">
                <a:solidFill>
                  <a:srgbClr val="6D6E71"/>
                </a:solidFill>
                <a:latin typeface="Berlin Sans FB Demi" pitchFamily="34" charset="0"/>
                <a:cs typeface="Arial"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nl-BE" dirty="0"/>
          </a:p>
        </p:txBody>
      </p:sp>
      <p:sp>
        <p:nvSpPr>
          <p:cNvPr id="4" name="Text Placeholder 3"/>
          <p:cNvSpPr>
            <a:spLocks noGrp="1"/>
          </p:cNvSpPr>
          <p:nvPr>
            <p:ph type="body" sz="half" idx="2"/>
          </p:nvPr>
        </p:nvSpPr>
        <p:spPr>
          <a:xfrm>
            <a:off x="1792288" y="5367338"/>
            <a:ext cx="5486400" cy="804862"/>
          </a:xfrm>
        </p:spPr>
        <p:txBody>
          <a:bodyPr>
            <a:normAutofit/>
          </a:bodyPr>
          <a:lstStyle>
            <a:lvl1pPr marL="0" indent="0">
              <a:buNone/>
              <a:defRPr sz="1600">
                <a:solidFill>
                  <a:srgbClr val="6D6E71"/>
                </a:solidFill>
                <a:latin typeface="Berlin Sans FB Demi" pitchFamily="34" charset="0"/>
                <a:cs typeface="Arial"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Master text styles</a:t>
            </a:r>
          </a:p>
        </p:txBody>
      </p:sp>
      <p:sp>
        <p:nvSpPr>
          <p:cNvPr id="9" name="Slide Number Placeholder 5"/>
          <p:cNvSpPr txBox="1">
            <a:spLocks/>
          </p:cNvSpPr>
          <p:nvPr userDrawn="1"/>
        </p:nvSpPr>
        <p:spPr>
          <a:xfrm>
            <a:off x="4067944" y="6381329"/>
            <a:ext cx="1008112" cy="288032"/>
          </a:xfrm>
          <a:prstGeom prst="rect">
            <a:avLst/>
          </a:prstGeom>
        </p:spPr>
        <p:txBody>
          <a:bodyPr vert="horz" lIns="91440" tIns="45720" rIns="91440" bIns="45720" rtlCol="0" anchor="ctr"/>
          <a:lstStyle>
            <a:lvl1pPr algn="ctr">
              <a:defRPr sz="1100">
                <a:solidFill>
                  <a:schemeClr val="bg1"/>
                </a:solidFill>
                <a:latin typeface="Arial" pitchFamily="34" charset="0"/>
                <a:cs typeface="Arial" pitchFamily="34" charset="0"/>
              </a:defRPr>
            </a:lvl1pPr>
          </a:lstStyle>
          <a:p>
            <a:pPr>
              <a:defRPr/>
            </a:pPr>
            <a:fld id="{B54D5C4E-F4AB-41B7-B40F-0FC0C97F76A6}" type="slidenum">
              <a:rPr lang="nl-BE" smtClean="0">
                <a:solidFill>
                  <a:srgbClr val="FFFFFF"/>
                </a:solidFill>
                <a:latin typeface="Berlin Sans FB Demi" pitchFamily="34" charset="0"/>
              </a:rPr>
              <a:pPr>
                <a:defRPr/>
              </a:pPr>
              <a:t>‹N°›</a:t>
            </a:fld>
            <a:endParaRPr lang="nl-BE" dirty="0">
              <a:solidFill>
                <a:srgbClr val="FFFFFF"/>
              </a:solidFill>
              <a:latin typeface="Berlin Sans FB Demi" pitchFamily="34" charset="0"/>
            </a:endParaRPr>
          </a:p>
        </p:txBody>
      </p:sp>
      <p:sp>
        <p:nvSpPr>
          <p:cNvPr id="10" name="Footer Placeholder 4"/>
          <p:cNvSpPr>
            <a:spLocks noGrp="1"/>
          </p:cNvSpPr>
          <p:nvPr>
            <p:ph type="ftr" sz="quarter" idx="3"/>
          </p:nvPr>
        </p:nvSpPr>
        <p:spPr>
          <a:xfrm>
            <a:off x="5292080" y="6381328"/>
            <a:ext cx="3615680" cy="262800"/>
          </a:xfrm>
          <a:prstGeom prst="rect">
            <a:avLst/>
          </a:prstGeom>
        </p:spPr>
        <p:txBody>
          <a:bodyPr/>
          <a:lstStyle>
            <a:lvl1pPr algn="r">
              <a:defRPr sz="1100">
                <a:solidFill>
                  <a:schemeClr val="bg1"/>
                </a:solidFill>
              </a:defRPr>
            </a:lvl1pPr>
          </a:lstStyle>
          <a:p>
            <a:endParaRPr lang="nl-BE" dirty="0">
              <a:solidFill>
                <a:srgbClr val="FFFFFF"/>
              </a:solidFill>
            </a:endParaRPr>
          </a:p>
        </p:txBody>
      </p:sp>
    </p:spTree>
    <p:extLst>
      <p:ext uri="{BB962C8B-B14F-4D97-AF65-F5344CB8AC3E}">
        <p14:creationId xmlns:p14="http://schemas.microsoft.com/office/powerpoint/2010/main" val="8476089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cSld name="Final slide">
    <p:bg>
      <p:bgPr>
        <a:blipFill dpi="0" rotWithShape="1">
          <a:blip r:embed="rId2" cstate="print">
            <a:lum/>
          </a:blip>
          <a:srcRect/>
          <a:stretch>
            <a:fillRect l="-20000" t="17000" r="-20000" b="-1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67544" y="548680"/>
            <a:ext cx="8229600" cy="1143000"/>
          </a:xfrm>
        </p:spPr>
        <p:txBody>
          <a:bodyPr>
            <a:normAutofit/>
          </a:bodyPr>
          <a:lstStyle>
            <a:lvl1pPr algn="l">
              <a:defRPr sz="3200">
                <a:solidFill>
                  <a:schemeClr val="tx1"/>
                </a:solidFill>
              </a:defRPr>
            </a:lvl1pPr>
          </a:lstStyle>
          <a:p>
            <a:r>
              <a:rPr lang="en-US" dirty="0" smtClean="0"/>
              <a:t>Click to edit Master title style</a:t>
            </a:r>
            <a:endParaRPr lang="nl-BE" dirty="0"/>
          </a:p>
        </p:txBody>
      </p:sp>
      <p:pic>
        <p:nvPicPr>
          <p:cNvPr id="10" name="Picture 9" descr="InGRID_LOGO_CYMK.png"/>
          <p:cNvPicPr>
            <a:picLocks noChangeAspect="1"/>
          </p:cNvPicPr>
          <p:nvPr userDrawn="1"/>
        </p:nvPicPr>
        <p:blipFill>
          <a:blip r:embed="rId3" cstate="print"/>
          <a:stretch>
            <a:fillRect/>
          </a:stretch>
        </p:blipFill>
        <p:spPr>
          <a:xfrm>
            <a:off x="7524328" y="116632"/>
            <a:ext cx="1328745" cy="360000"/>
          </a:xfrm>
          <a:prstGeom prst="rect">
            <a:avLst/>
          </a:prstGeom>
        </p:spPr>
      </p:pic>
    </p:spTree>
    <p:extLst>
      <p:ext uri="{BB962C8B-B14F-4D97-AF65-F5344CB8AC3E}">
        <p14:creationId xmlns:p14="http://schemas.microsoft.com/office/powerpoint/2010/main" val="40886119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blipFill dpi="0" rotWithShape="1">
          <a:blip r:embed="rId2" cstate="print">
            <a:lum/>
          </a:blip>
          <a:srcRect/>
          <a:stretch>
            <a:fillRect l="-1000" t="-1000" r="-1000" b="-1000"/>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251520" y="548680"/>
            <a:ext cx="4896544" cy="2304256"/>
          </a:xfrm>
        </p:spPr>
        <p:txBody>
          <a:bodyPr anchor="t">
            <a:normAutofit/>
          </a:bodyPr>
          <a:lstStyle>
            <a:lvl1pPr algn="l">
              <a:defRPr sz="3600">
                <a:solidFill>
                  <a:schemeClr val="bg1"/>
                </a:solidFill>
                <a:latin typeface="Berlin Sans FB Demi" pitchFamily="34" charset="0"/>
                <a:cs typeface="Aharoni" pitchFamily="2" charset="-79"/>
              </a:defRPr>
            </a:lvl1pPr>
          </a:lstStyle>
          <a:p>
            <a:r>
              <a:rPr lang="en-US" smtClean="0"/>
              <a:t>Click to edit Master title style</a:t>
            </a:r>
            <a:endParaRPr lang="nl-BE" dirty="0"/>
          </a:p>
        </p:txBody>
      </p:sp>
      <p:sp>
        <p:nvSpPr>
          <p:cNvPr id="3" name="Subtitle 2"/>
          <p:cNvSpPr>
            <a:spLocks noGrp="1"/>
          </p:cNvSpPr>
          <p:nvPr>
            <p:ph type="subTitle" idx="1"/>
          </p:nvPr>
        </p:nvSpPr>
        <p:spPr>
          <a:xfrm>
            <a:off x="1835696" y="3573016"/>
            <a:ext cx="6408712" cy="1752600"/>
          </a:xfrm>
        </p:spPr>
        <p:txBody>
          <a:bodyPr>
            <a:normAutofit/>
          </a:bodyPr>
          <a:lstStyle>
            <a:lvl1pPr marL="0" indent="0" algn="l">
              <a:buNone/>
              <a:defRPr sz="2800">
                <a:solidFill>
                  <a:srgbClr val="6D6E71"/>
                </a:solidFill>
                <a:latin typeface="Berlin Sans FB Demi" pitchFamily="34" charset="0"/>
                <a:cs typeface="Aharoni" pitchFamily="2" charset="-79"/>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nl-BE" dirty="0"/>
          </a:p>
        </p:txBody>
      </p:sp>
      <p:pic>
        <p:nvPicPr>
          <p:cNvPr id="13" name="Picture 12" descr="EU-vlag.jpg"/>
          <p:cNvPicPr>
            <a:picLocks noChangeAspect="1"/>
          </p:cNvPicPr>
          <p:nvPr userDrawn="1"/>
        </p:nvPicPr>
        <p:blipFill>
          <a:blip r:embed="rId3" cstate="print"/>
          <a:stretch>
            <a:fillRect/>
          </a:stretch>
        </p:blipFill>
        <p:spPr>
          <a:xfrm>
            <a:off x="7408848" y="6309320"/>
            <a:ext cx="648000" cy="432000"/>
          </a:xfrm>
          <a:prstGeom prst="rect">
            <a:avLst/>
          </a:prstGeom>
        </p:spPr>
      </p:pic>
      <p:sp>
        <p:nvSpPr>
          <p:cNvPr id="14" name="Rectangle 13"/>
          <p:cNvSpPr/>
          <p:nvPr userDrawn="1"/>
        </p:nvSpPr>
        <p:spPr>
          <a:xfrm>
            <a:off x="1835696" y="6356043"/>
            <a:ext cx="5328592" cy="338554"/>
          </a:xfrm>
          <a:prstGeom prst="rect">
            <a:avLst/>
          </a:prstGeom>
        </p:spPr>
        <p:txBody>
          <a:bodyPr wrap="square">
            <a:spAutoFit/>
          </a:bodyPr>
          <a:lstStyle/>
          <a:p>
            <a:pPr algn="r"/>
            <a:r>
              <a:rPr lang="nl-BE" sz="800" dirty="0" err="1">
                <a:solidFill>
                  <a:srgbClr val="9F1F63"/>
                </a:solidFill>
                <a:latin typeface="Book Antiqua" pitchFamily="18" charset="0"/>
                <a:cs typeface="Arial" pitchFamily="34" charset="0"/>
              </a:rPr>
              <a:t>This</a:t>
            </a:r>
            <a:r>
              <a:rPr lang="nl-BE" sz="800" dirty="0">
                <a:solidFill>
                  <a:srgbClr val="9F1F63"/>
                </a:solidFill>
                <a:latin typeface="Book Antiqua" pitchFamily="18" charset="0"/>
                <a:cs typeface="Arial" pitchFamily="34" charset="0"/>
              </a:rPr>
              <a:t> project has </a:t>
            </a:r>
            <a:r>
              <a:rPr lang="nl-BE" sz="800" dirty="0" err="1">
                <a:solidFill>
                  <a:srgbClr val="9F1F63"/>
                </a:solidFill>
                <a:latin typeface="Book Antiqua" pitchFamily="18" charset="0"/>
                <a:cs typeface="Arial" pitchFamily="34" charset="0"/>
              </a:rPr>
              <a:t>received</a:t>
            </a:r>
            <a:r>
              <a:rPr lang="nl-BE" sz="800" dirty="0">
                <a:solidFill>
                  <a:srgbClr val="9F1F63"/>
                </a:solidFill>
                <a:latin typeface="Book Antiqua" pitchFamily="18" charset="0"/>
                <a:cs typeface="Arial" pitchFamily="34" charset="0"/>
              </a:rPr>
              <a:t> </a:t>
            </a:r>
            <a:r>
              <a:rPr lang="nl-BE" sz="800" dirty="0" err="1">
                <a:solidFill>
                  <a:srgbClr val="9F1F63"/>
                </a:solidFill>
                <a:latin typeface="Book Antiqua" pitchFamily="18" charset="0"/>
                <a:cs typeface="Arial" pitchFamily="34" charset="0"/>
              </a:rPr>
              <a:t>funding</a:t>
            </a:r>
            <a:r>
              <a:rPr lang="nl-BE" sz="800" dirty="0">
                <a:solidFill>
                  <a:srgbClr val="9F1F63"/>
                </a:solidFill>
                <a:latin typeface="Book Antiqua" pitchFamily="18" charset="0"/>
                <a:cs typeface="Arial" pitchFamily="34" charset="0"/>
              </a:rPr>
              <a:t> </a:t>
            </a:r>
            <a:r>
              <a:rPr lang="nl-BE" sz="800" dirty="0" err="1">
                <a:solidFill>
                  <a:srgbClr val="9F1F63"/>
                </a:solidFill>
                <a:latin typeface="Book Antiqua" pitchFamily="18" charset="0"/>
                <a:cs typeface="Arial" pitchFamily="34" charset="0"/>
              </a:rPr>
              <a:t>from</a:t>
            </a:r>
            <a:r>
              <a:rPr lang="nl-BE" sz="800" dirty="0">
                <a:solidFill>
                  <a:srgbClr val="9F1F63"/>
                </a:solidFill>
                <a:latin typeface="Book Antiqua" pitchFamily="18" charset="0"/>
                <a:cs typeface="Arial" pitchFamily="34" charset="0"/>
              </a:rPr>
              <a:t> the European </a:t>
            </a:r>
            <a:r>
              <a:rPr lang="nl-BE" sz="800" dirty="0" err="1">
                <a:solidFill>
                  <a:srgbClr val="9F1F63"/>
                </a:solidFill>
                <a:latin typeface="Book Antiqua" pitchFamily="18" charset="0"/>
                <a:cs typeface="Arial" pitchFamily="34" charset="0"/>
              </a:rPr>
              <a:t>Union’s</a:t>
            </a:r>
            <a:r>
              <a:rPr lang="nl-BE" sz="800" dirty="0">
                <a:solidFill>
                  <a:srgbClr val="9F1F63"/>
                </a:solidFill>
                <a:latin typeface="Book Antiqua" pitchFamily="18" charset="0"/>
                <a:cs typeface="Arial" pitchFamily="34" charset="0"/>
              </a:rPr>
              <a:t> </a:t>
            </a:r>
            <a:r>
              <a:rPr lang="nl-BE" sz="800" dirty="0" err="1">
                <a:solidFill>
                  <a:srgbClr val="9F1F63"/>
                </a:solidFill>
                <a:latin typeface="Book Antiqua" pitchFamily="18" charset="0"/>
                <a:cs typeface="Arial" pitchFamily="34" charset="0"/>
              </a:rPr>
              <a:t>Seventh</a:t>
            </a:r>
            <a:r>
              <a:rPr lang="nl-BE" sz="800" dirty="0">
                <a:solidFill>
                  <a:srgbClr val="9F1F63"/>
                </a:solidFill>
                <a:latin typeface="Book Antiqua" pitchFamily="18" charset="0"/>
                <a:cs typeface="Arial" pitchFamily="34" charset="0"/>
              </a:rPr>
              <a:t> </a:t>
            </a:r>
            <a:r>
              <a:rPr lang="nl-BE" sz="800" dirty="0" err="1">
                <a:solidFill>
                  <a:srgbClr val="9F1F63"/>
                </a:solidFill>
                <a:latin typeface="Book Antiqua" pitchFamily="18" charset="0"/>
                <a:cs typeface="Arial" pitchFamily="34" charset="0"/>
              </a:rPr>
              <a:t>Programme</a:t>
            </a:r>
            <a:r>
              <a:rPr lang="nl-BE" sz="800" dirty="0">
                <a:solidFill>
                  <a:srgbClr val="9F1F63"/>
                </a:solidFill>
                <a:latin typeface="Book Antiqua" pitchFamily="18" charset="0"/>
                <a:cs typeface="Arial" pitchFamily="34" charset="0"/>
              </a:rPr>
              <a:t> </a:t>
            </a:r>
            <a:r>
              <a:rPr lang="nl-BE" sz="800" dirty="0" err="1">
                <a:solidFill>
                  <a:srgbClr val="9F1F63"/>
                </a:solidFill>
                <a:latin typeface="Book Antiqua" pitchFamily="18" charset="0"/>
                <a:cs typeface="Arial" pitchFamily="34" charset="0"/>
              </a:rPr>
              <a:t>for</a:t>
            </a:r>
            <a:r>
              <a:rPr lang="nl-BE" sz="800" dirty="0">
                <a:solidFill>
                  <a:srgbClr val="9F1F63"/>
                </a:solidFill>
                <a:latin typeface="Book Antiqua" pitchFamily="18" charset="0"/>
                <a:cs typeface="Arial" pitchFamily="34" charset="0"/>
              </a:rPr>
              <a:t> Research, </a:t>
            </a:r>
          </a:p>
          <a:p>
            <a:pPr algn="r"/>
            <a:r>
              <a:rPr lang="nl-BE" sz="800" dirty="0" err="1">
                <a:solidFill>
                  <a:srgbClr val="9F1F63"/>
                </a:solidFill>
                <a:latin typeface="Book Antiqua" pitchFamily="18" charset="0"/>
                <a:cs typeface="Arial" pitchFamily="34" charset="0"/>
              </a:rPr>
              <a:t>Technological</a:t>
            </a:r>
            <a:r>
              <a:rPr lang="nl-BE" sz="800" dirty="0">
                <a:solidFill>
                  <a:srgbClr val="9F1F63"/>
                </a:solidFill>
                <a:latin typeface="Book Antiqua" pitchFamily="18" charset="0"/>
                <a:cs typeface="Arial" pitchFamily="34" charset="0"/>
              </a:rPr>
              <a:t> Development </a:t>
            </a:r>
            <a:r>
              <a:rPr lang="nl-BE" sz="800" dirty="0" err="1">
                <a:solidFill>
                  <a:srgbClr val="9F1F63"/>
                </a:solidFill>
                <a:latin typeface="Book Antiqua" pitchFamily="18" charset="0"/>
                <a:cs typeface="Arial" pitchFamily="34" charset="0"/>
              </a:rPr>
              <a:t>and</a:t>
            </a:r>
            <a:r>
              <a:rPr lang="nl-BE" sz="800" dirty="0">
                <a:solidFill>
                  <a:srgbClr val="9F1F63"/>
                </a:solidFill>
                <a:latin typeface="Book Antiqua" pitchFamily="18" charset="0"/>
                <a:cs typeface="Arial" pitchFamily="34" charset="0"/>
              </a:rPr>
              <a:t> </a:t>
            </a:r>
            <a:r>
              <a:rPr lang="nl-BE" sz="800" dirty="0" err="1">
                <a:solidFill>
                  <a:srgbClr val="9F1F63"/>
                </a:solidFill>
                <a:latin typeface="Book Antiqua" pitchFamily="18" charset="0"/>
                <a:cs typeface="Arial" pitchFamily="34" charset="0"/>
              </a:rPr>
              <a:t>Demonstration</a:t>
            </a:r>
            <a:r>
              <a:rPr lang="nl-BE" sz="800" dirty="0">
                <a:solidFill>
                  <a:srgbClr val="9F1F63"/>
                </a:solidFill>
                <a:latin typeface="Book Antiqua" pitchFamily="18" charset="0"/>
                <a:cs typeface="Arial" pitchFamily="34" charset="0"/>
              </a:rPr>
              <a:t> </a:t>
            </a:r>
            <a:r>
              <a:rPr lang="nl-BE" sz="800" dirty="0" err="1">
                <a:solidFill>
                  <a:srgbClr val="9F1F63"/>
                </a:solidFill>
                <a:latin typeface="Book Antiqua" pitchFamily="18" charset="0"/>
                <a:cs typeface="Arial" pitchFamily="34" charset="0"/>
              </a:rPr>
              <a:t>under</a:t>
            </a:r>
            <a:r>
              <a:rPr lang="nl-BE" sz="800" dirty="0">
                <a:solidFill>
                  <a:srgbClr val="9F1F63"/>
                </a:solidFill>
                <a:latin typeface="Book Antiqua" pitchFamily="18" charset="0"/>
                <a:cs typeface="Arial" pitchFamily="34" charset="0"/>
              </a:rPr>
              <a:t> Grant Agreement No 312691</a:t>
            </a:r>
          </a:p>
        </p:txBody>
      </p:sp>
    </p:spTree>
    <p:extLst>
      <p:ext uri="{BB962C8B-B14F-4D97-AF65-F5344CB8AC3E}">
        <p14:creationId xmlns:p14="http://schemas.microsoft.com/office/powerpoint/2010/main" val="179536438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title" preserve="1">
  <p:cSld name="1_Title Slide">
    <p:bg>
      <p:bgPr>
        <a:blipFill dpi="0" rotWithShape="1">
          <a:blip r:embed="rId2" cstate="print">
            <a:lum/>
          </a:blip>
          <a:srcRect/>
          <a:stretch>
            <a:fillRect l="-1000" t="-1000" r="-1000" b="-1000"/>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251520" y="548680"/>
            <a:ext cx="4896544" cy="2304256"/>
          </a:xfrm>
        </p:spPr>
        <p:txBody>
          <a:bodyPr anchor="t">
            <a:normAutofit/>
          </a:bodyPr>
          <a:lstStyle>
            <a:lvl1pPr algn="l">
              <a:defRPr sz="3600">
                <a:solidFill>
                  <a:schemeClr val="bg1"/>
                </a:solidFill>
                <a:latin typeface="Berlin Sans FB Demi" pitchFamily="34" charset="0"/>
                <a:cs typeface="Aharoni" pitchFamily="2" charset="-79"/>
              </a:defRPr>
            </a:lvl1pPr>
          </a:lstStyle>
          <a:p>
            <a:r>
              <a:rPr lang="en-US" smtClean="0"/>
              <a:t>Click to edit Master title style</a:t>
            </a:r>
            <a:endParaRPr lang="nl-BE" dirty="0"/>
          </a:p>
        </p:txBody>
      </p:sp>
      <p:sp>
        <p:nvSpPr>
          <p:cNvPr id="3" name="Subtitle 2"/>
          <p:cNvSpPr>
            <a:spLocks noGrp="1"/>
          </p:cNvSpPr>
          <p:nvPr>
            <p:ph type="subTitle" idx="1"/>
          </p:nvPr>
        </p:nvSpPr>
        <p:spPr>
          <a:xfrm>
            <a:off x="1835696" y="3573016"/>
            <a:ext cx="6408712" cy="1752600"/>
          </a:xfrm>
        </p:spPr>
        <p:txBody>
          <a:bodyPr>
            <a:normAutofit/>
          </a:bodyPr>
          <a:lstStyle>
            <a:lvl1pPr marL="0" indent="0" algn="l">
              <a:buNone/>
              <a:defRPr sz="2800">
                <a:solidFill>
                  <a:srgbClr val="6D6E71"/>
                </a:solidFill>
                <a:latin typeface="Berlin Sans FB Demi" pitchFamily="34" charset="0"/>
                <a:cs typeface="Aharoni" pitchFamily="2" charset="-79"/>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nl-BE" dirty="0"/>
          </a:p>
        </p:txBody>
      </p:sp>
      <p:pic>
        <p:nvPicPr>
          <p:cNvPr id="8" name="Picture 7" descr="InGRID_LOGO_RGB_TRANSP.png"/>
          <p:cNvPicPr>
            <a:picLocks noChangeAspect="1"/>
          </p:cNvPicPr>
          <p:nvPr userDrawn="1"/>
        </p:nvPicPr>
        <p:blipFill>
          <a:blip r:embed="rId3" cstate="print"/>
          <a:stretch>
            <a:fillRect/>
          </a:stretch>
        </p:blipFill>
        <p:spPr>
          <a:xfrm>
            <a:off x="7261494" y="188641"/>
            <a:ext cx="1594681" cy="432048"/>
          </a:xfrm>
          <a:prstGeom prst="rect">
            <a:avLst/>
          </a:prstGeom>
        </p:spPr>
      </p:pic>
    </p:spTree>
    <p:extLst>
      <p:ext uri="{BB962C8B-B14F-4D97-AF65-F5344CB8AC3E}">
        <p14:creationId xmlns:p14="http://schemas.microsoft.com/office/powerpoint/2010/main" val="208913470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lgn="l">
              <a:defRPr sz="3600">
                <a:solidFill>
                  <a:schemeClr val="tx1"/>
                </a:solidFill>
                <a:latin typeface="Berlin Sans FB Demi" pitchFamily="34" charset="0"/>
                <a:cs typeface="Aharoni" pitchFamily="2" charset="-79"/>
              </a:defRPr>
            </a:lvl1pPr>
          </a:lstStyle>
          <a:p>
            <a:r>
              <a:rPr lang="en-US" smtClean="0"/>
              <a:t>Click to edit Master title style</a:t>
            </a:r>
            <a:endParaRPr lang="nl-BE" dirty="0"/>
          </a:p>
        </p:txBody>
      </p:sp>
      <p:sp>
        <p:nvSpPr>
          <p:cNvPr id="3" name="Content Placeholder 2"/>
          <p:cNvSpPr>
            <a:spLocks noGrp="1"/>
          </p:cNvSpPr>
          <p:nvPr>
            <p:ph idx="1"/>
          </p:nvPr>
        </p:nvSpPr>
        <p:spPr/>
        <p:txBody>
          <a:bodyPr/>
          <a:lstStyle>
            <a:lvl1pPr>
              <a:defRPr sz="2800">
                <a:solidFill>
                  <a:srgbClr val="6D6E71"/>
                </a:solidFill>
                <a:latin typeface="Berlin Sans FB Demi" pitchFamily="34" charset="0"/>
                <a:cs typeface="Aharoni" pitchFamily="2" charset="-79"/>
              </a:defRPr>
            </a:lvl1pPr>
            <a:lvl2pPr>
              <a:defRPr sz="2400">
                <a:solidFill>
                  <a:srgbClr val="6D6E71"/>
                </a:solidFill>
                <a:latin typeface="Berlin Sans FB Demi" pitchFamily="34" charset="0"/>
                <a:cs typeface="Aharoni" pitchFamily="2" charset="-79"/>
              </a:defRPr>
            </a:lvl2pPr>
            <a:lvl3pPr>
              <a:defRPr sz="2000">
                <a:solidFill>
                  <a:srgbClr val="6D6E71"/>
                </a:solidFill>
                <a:latin typeface="Berlin Sans FB Demi" pitchFamily="34" charset="0"/>
                <a:cs typeface="Aharoni" pitchFamily="2" charset="-79"/>
              </a:defRPr>
            </a:lvl3pPr>
            <a:lvl4pPr>
              <a:defRPr sz="1800">
                <a:solidFill>
                  <a:srgbClr val="6D6E71"/>
                </a:solidFill>
                <a:latin typeface="Berlin Sans FB Demi" pitchFamily="34" charset="0"/>
                <a:cs typeface="Aharoni" pitchFamily="2" charset="-79"/>
              </a:defRPr>
            </a:lvl4pPr>
            <a:lvl5pPr>
              <a:defRPr sz="1800">
                <a:solidFill>
                  <a:srgbClr val="6D6E71"/>
                </a:solidFill>
                <a:latin typeface="Berlin Sans FB Demi" pitchFamily="34" charset="0"/>
                <a:cs typeface="Aharoni" pitchFamily="2" charset="-79"/>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nl-BE" dirty="0"/>
          </a:p>
        </p:txBody>
      </p:sp>
      <p:sp>
        <p:nvSpPr>
          <p:cNvPr id="10" name="Slide Number Placeholder 5"/>
          <p:cNvSpPr txBox="1">
            <a:spLocks/>
          </p:cNvSpPr>
          <p:nvPr userDrawn="1"/>
        </p:nvSpPr>
        <p:spPr>
          <a:xfrm>
            <a:off x="4067944" y="6381329"/>
            <a:ext cx="1008112" cy="288032"/>
          </a:xfrm>
          <a:prstGeom prst="rect">
            <a:avLst/>
          </a:prstGeom>
        </p:spPr>
        <p:txBody>
          <a:bodyPr vert="horz" lIns="91440" tIns="45720" rIns="91440" bIns="45720" rtlCol="0" anchor="ctr"/>
          <a:lstStyle>
            <a:lvl1pPr algn="ctr">
              <a:defRPr sz="1100">
                <a:solidFill>
                  <a:schemeClr val="bg1"/>
                </a:solidFill>
                <a:latin typeface="Arial" pitchFamily="34" charset="0"/>
                <a:cs typeface="Arial" pitchFamily="34" charset="0"/>
              </a:defRPr>
            </a:lvl1pPr>
          </a:lstStyle>
          <a:p>
            <a:pPr>
              <a:defRPr/>
            </a:pPr>
            <a:fld id="{B54D5C4E-F4AB-41B7-B40F-0FC0C97F76A6}" type="slidenum">
              <a:rPr lang="nl-BE" smtClean="0">
                <a:solidFill>
                  <a:srgbClr val="FFFFFF"/>
                </a:solidFill>
                <a:latin typeface="Aharoni" pitchFamily="2" charset="-79"/>
                <a:cs typeface="Aharoni" pitchFamily="2" charset="-79"/>
              </a:rPr>
              <a:pPr>
                <a:defRPr/>
              </a:pPr>
              <a:t>‹N°›</a:t>
            </a:fld>
            <a:endParaRPr lang="nl-BE" dirty="0">
              <a:solidFill>
                <a:srgbClr val="FFFFFF"/>
              </a:solidFill>
              <a:latin typeface="Aharoni" pitchFamily="2" charset="-79"/>
              <a:cs typeface="Aharoni" pitchFamily="2" charset="-79"/>
            </a:endParaRPr>
          </a:p>
        </p:txBody>
      </p:sp>
      <p:sp>
        <p:nvSpPr>
          <p:cNvPr id="13" name="Footer Placeholder 4"/>
          <p:cNvSpPr>
            <a:spLocks noGrp="1"/>
          </p:cNvSpPr>
          <p:nvPr>
            <p:ph type="ftr" sz="quarter" idx="3"/>
          </p:nvPr>
        </p:nvSpPr>
        <p:spPr>
          <a:xfrm>
            <a:off x="5292080" y="6381328"/>
            <a:ext cx="3615680" cy="262800"/>
          </a:xfrm>
          <a:prstGeom prst="rect">
            <a:avLst/>
          </a:prstGeom>
        </p:spPr>
        <p:txBody>
          <a:bodyPr/>
          <a:lstStyle>
            <a:lvl1pPr algn="r">
              <a:defRPr sz="1100">
                <a:solidFill>
                  <a:schemeClr val="bg1"/>
                </a:solidFill>
              </a:defRPr>
            </a:lvl1pPr>
          </a:lstStyle>
          <a:p>
            <a:endParaRPr lang="nl-BE" dirty="0">
              <a:solidFill>
                <a:srgbClr val="FFFFFF"/>
              </a:solidFill>
            </a:endParaRPr>
          </a:p>
        </p:txBody>
      </p:sp>
    </p:spTree>
    <p:extLst>
      <p:ext uri="{BB962C8B-B14F-4D97-AF65-F5344CB8AC3E}">
        <p14:creationId xmlns:p14="http://schemas.microsoft.com/office/powerpoint/2010/main" val="20618859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normAutofit/>
          </a:bodyPr>
          <a:lstStyle>
            <a:lvl1pPr algn="l">
              <a:defRPr sz="3200" b="0" cap="all">
                <a:solidFill>
                  <a:schemeClr val="tx1"/>
                </a:solidFill>
                <a:latin typeface="Aharoni" pitchFamily="2" charset="-79"/>
                <a:cs typeface="Aharoni" pitchFamily="2" charset="-79"/>
              </a:defRPr>
            </a:lvl1pPr>
          </a:lstStyle>
          <a:p>
            <a:r>
              <a:rPr lang="en-US" dirty="0" smtClean="0"/>
              <a:t>Click to edit Master title style</a:t>
            </a:r>
            <a:endParaRPr lang="nl-BE"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rgbClr val="6D6E71"/>
                </a:solidFill>
                <a:latin typeface="Berlin Sans FB Demi" pitchFamily="34" charset="0"/>
                <a:cs typeface="Aharoni" pitchFamily="2" charset="-79"/>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pic>
        <p:nvPicPr>
          <p:cNvPr id="7" name="Picture 6" descr="InGRID_LOGO_CYMK.png"/>
          <p:cNvPicPr>
            <a:picLocks noChangeAspect="1"/>
          </p:cNvPicPr>
          <p:nvPr/>
        </p:nvPicPr>
        <p:blipFill>
          <a:blip r:embed="rId2" cstate="print"/>
          <a:stretch>
            <a:fillRect/>
          </a:stretch>
        </p:blipFill>
        <p:spPr>
          <a:xfrm>
            <a:off x="7524328" y="116632"/>
            <a:ext cx="1328745" cy="360000"/>
          </a:xfrm>
          <a:prstGeom prst="rect">
            <a:avLst/>
          </a:prstGeom>
        </p:spPr>
      </p:pic>
      <p:pic>
        <p:nvPicPr>
          <p:cNvPr id="8" name="Picture 7" descr="InGRID_LOGO_CYMK.png"/>
          <p:cNvPicPr>
            <a:picLocks noChangeAspect="1"/>
          </p:cNvPicPr>
          <p:nvPr/>
        </p:nvPicPr>
        <p:blipFill>
          <a:blip r:embed="rId2" cstate="print"/>
          <a:stretch>
            <a:fillRect/>
          </a:stretch>
        </p:blipFill>
        <p:spPr>
          <a:xfrm>
            <a:off x="7524328" y="116632"/>
            <a:ext cx="1328745" cy="360000"/>
          </a:xfrm>
          <a:prstGeom prst="rect">
            <a:avLst/>
          </a:prstGeom>
        </p:spPr>
      </p:pic>
      <p:pic>
        <p:nvPicPr>
          <p:cNvPr id="9" name="Picture 8" descr="InGRID_LOGO_CYMK.png"/>
          <p:cNvPicPr>
            <a:picLocks noChangeAspect="1"/>
          </p:cNvPicPr>
          <p:nvPr userDrawn="1"/>
        </p:nvPicPr>
        <p:blipFill>
          <a:blip r:embed="rId2" cstate="print"/>
          <a:stretch>
            <a:fillRect/>
          </a:stretch>
        </p:blipFill>
        <p:spPr>
          <a:xfrm>
            <a:off x="7524328" y="116632"/>
            <a:ext cx="1328745" cy="360000"/>
          </a:xfrm>
          <a:prstGeom prst="rect">
            <a:avLst/>
          </a:prstGeom>
        </p:spPr>
      </p:pic>
      <p:sp>
        <p:nvSpPr>
          <p:cNvPr id="11" name="Slide Number Placeholder 5"/>
          <p:cNvSpPr txBox="1">
            <a:spLocks/>
          </p:cNvSpPr>
          <p:nvPr userDrawn="1"/>
        </p:nvSpPr>
        <p:spPr>
          <a:xfrm>
            <a:off x="4067944" y="6381329"/>
            <a:ext cx="1008112" cy="288032"/>
          </a:xfrm>
          <a:prstGeom prst="rect">
            <a:avLst/>
          </a:prstGeom>
        </p:spPr>
        <p:txBody>
          <a:bodyPr vert="horz" lIns="91440" tIns="45720" rIns="91440" bIns="45720" rtlCol="0" anchor="ctr"/>
          <a:lstStyle>
            <a:lvl1pPr algn="ctr">
              <a:defRPr sz="1100">
                <a:solidFill>
                  <a:schemeClr val="bg1"/>
                </a:solidFill>
                <a:latin typeface="Arial" pitchFamily="34" charset="0"/>
                <a:cs typeface="Arial" pitchFamily="34" charset="0"/>
              </a:defRPr>
            </a:lvl1pPr>
          </a:lstStyle>
          <a:p>
            <a:pPr>
              <a:defRPr/>
            </a:pPr>
            <a:fld id="{B54D5C4E-F4AB-41B7-B40F-0FC0C97F76A6}" type="slidenum">
              <a:rPr lang="nl-BE" smtClean="0">
                <a:solidFill>
                  <a:srgbClr val="FFFFFF"/>
                </a:solidFill>
                <a:latin typeface="Berlin Sans FB Demi" pitchFamily="34" charset="0"/>
                <a:cs typeface="Aharoni" pitchFamily="2" charset="-79"/>
              </a:rPr>
              <a:pPr>
                <a:defRPr/>
              </a:pPr>
              <a:t>‹N°›</a:t>
            </a:fld>
            <a:endParaRPr lang="nl-BE" dirty="0">
              <a:solidFill>
                <a:srgbClr val="FFFFFF"/>
              </a:solidFill>
              <a:latin typeface="Berlin Sans FB Demi" pitchFamily="34" charset="0"/>
              <a:cs typeface="Aharoni" pitchFamily="2" charset="-79"/>
            </a:endParaRPr>
          </a:p>
        </p:txBody>
      </p:sp>
      <p:sp>
        <p:nvSpPr>
          <p:cNvPr id="12" name="Footer Placeholder 4"/>
          <p:cNvSpPr>
            <a:spLocks noGrp="1"/>
          </p:cNvSpPr>
          <p:nvPr>
            <p:ph type="ftr" sz="quarter" idx="3"/>
          </p:nvPr>
        </p:nvSpPr>
        <p:spPr>
          <a:xfrm>
            <a:off x="5292080" y="6381328"/>
            <a:ext cx="3615680" cy="262800"/>
          </a:xfrm>
          <a:prstGeom prst="rect">
            <a:avLst/>
          </a:prstGeom>
        </p:spPr>
        <p:txBody>
          <a:bodyPr/>
          <a:lstStyle>
            <a:lvl1pPr algn="r">
              <a:defRPr sz="1100">
                <a:solidFill>
                  <a:schemeClr val="bg1"/>
                </a:solidFill>
                <a:latin typeface="Berlin Sans FB Demi" pitchFamily="34" charset="0"/>
              </a:defRPr>
            </a:lvl1pPr>
          </a:lstStyle>
          <a:p>
            <a:endParaRPr lang="nl-BE" dirty="0">
              <a:solidFill>
                <a:srgbClr val="FFFFFF"/>
              </a:solidFill>
            </a:endParaRPr>
          </a:p>
        </p:txBody>
      </p:sp>
    </p:spTree>
    <p:extLst>
      <p:ext uri="{BB962C8B-B14F-4D97-AF65-F5344CB8AC3E}">
        <p14:creationId xmlns:p14="http://schemas.microsoft.com/office/powerpoint/2010/main" val="60106275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solidFill>
                  <a:schemeClr val="tx1"/>
                </a:solidFill>
              </a:defRPr>
            </a:lvl1pPr>
          </a:lstStyle>
          <a:p>
            <a:r>
              <a:rPr lang="en-US" smtClean="0"/>
              <a:t>Click to edit Master title style</a:t>
            </a:r>
            <a:endParaRPr lang="nl-BE" dirty="0"/>
          </a:p>
        </p:txBody>
      </p:sp>
      <p:sp>
        <p:nvSpPr>
          <p:cNvPr id="3" name="Content Placeholder 2"/>
          <p:cNvSpPr>
            <a:spLocks noGrp="1"/>
          </p:cNvSpPr>
          <p:nvPr>
            <p:ph sz="half" idx="1"/>
          </p:nvPr>
        </p:nvSpPr>
        <p:spPr>
          <a:xfrm>
            <a:off x="457200" y="1600200"/>
            <a:ext cx="4038600" cy="4525963"/>
          </a:xfrm>
        </p:spPr>
        <p:txBody>
          <a:bodyPr/>
          <a:lstStyle>
            <a:lvl1pPr>
              <a:defRPr sz="2800">
                <a:solidFill>
                  <a:srgbClr val="6D6E71"/>
                </a:solidFill>
                <a:latin typeface="Berlin Sans FB Demi" pitchFamily="34" charset="0"/>
                <a:cs typeface="Aharoni" pitchFamily="2" charset="-79"/>
              </a:defRPr>
            </a:lvl1pPr>
            <a:lvl2pPr>
              <a:defRPr sz="2400">
                <a:solidFill>
                  <a:srgbClr val="6D6E71"/>
                </a:solidFill>
                <a:latin typeface="Berlin Sans FB Demi" pitchFamily="34" charset="0"/>
                <a:cs typeface="Aharoni" pitchFamily="2" charset="-79"/>
              </a:defRPr>
            </a:lvl2pPr>
            <a:lvl3pPr>
              <a:defRPr sz="2000">
                <a:solidFill>
                  <a:srgbClr val="6D6E71"/>
                </a:solidFill>
                <a:latin typeface="Berlin Sans FB Demi" pitchFamily="34" charset="0"/>
                <a:cs typeface="Aharoni" pitchFamily="2" charset="-79"/>
              </a:defRPr>
            </a:lvl3pPr>
            <a:lvl4pPr>
              <a:defRPr sz="1800">
                <a:solidFill>
                  <a:srgbClr val="6D6E71"/>
                </a:solidFill>
                <a:latin typeface="Berlin Sans FB Demi" pitchFamily="34" charset="0"/>
                <a:cs typeface="Aharoni" pitchFamily="2" charset="-79"/>
              </a:defRPr>
            </a:lvl4pPr>
            <a:lvl5pPr>
              <a:defRPr sz="1800">
                <a:solidFill>
                  <a:srgbClr val="6D6E71"/>
                </a:solidFill>
                <a:latin typeface="Berlin Sans FB Demi" pitchFamily="34" charset="0"/>
                <a:cs typeface="Aharoni" pitchFamily="2" charset="-79"/>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nl-BE" dirty="0"/>
          </a:p>
        </p:txBody>
      </p:sp>
      <p:sp>
        <p:nvSpPr>
          <p:cNvPr id="4" name="Content Placeholder 3"/>
          <p:cNvSpPr>
            <a:spLocks noGrp="1"/>
          </p:cNvSpPr>
          <p:nvPr>
            <p:ph sz="half" idx="2"/>
          </p:nvPr>
        </p:nvSpPr>
        <p:spPr>
          <a:xfrm>
            <a:off x="4648200" y="1600200"/>
            <a:ext cx="4038600" cy="4525963"/>
          </a:xfrm>
        </p:spPr>
        <p:txBody>
          <a:bodyPr/>
          <a:lstStyle>
            <a:lvl1pPr>
              <a:defRPr sz="2800">
                <a:solidFill>
                  <a:srgbClr val="6D6E71"/>
                </a:solidFill>
                <a:latin typeface="Berlin Sans FB Demi" pitchFamily="34" charset="0"/>
                <a:cs typeface="Aharoni" pitchFamily="2" charset="-79"/>
              </a:defRPr>
            </a:lvl1pPr>
            <a:lvl2pPr>
              <a:defRPr sz="2400">
                <a:solidFill>
                  <a:srgbClr val="6D6E71"/>
                </a:solidFill>
                <a:latin typeface="Berlin Sans FB Demi" pitchFamily="34" charset="0"/>
                <a:cs typeface="Aharoni" pitchFamily="2" charset="-79"/>
              </a:defRPr>
            </a:lvl2pPr>
            <a:lvl3pPr>
              <a:defRPr sz="2000">
                <a:solidFill>
                  <a:srgbClr val="6D6E71"/>
                </a:solidFill>
                <a:latin typeface="Berlin Sans FB Demi" pitchFamily="34" charset="0"/>
                <a:cs typeface="Aharoni" pitchFamily="2" charset="-79"/>
              </a:defRPr>
            </a:lvl3pPr>
            <a:lvl4pPr>
              <a:defRPr sz="1800">
                <a:solidFill>
                  <a:srgbClr val="6D6E71"/>
                </a:solidFill>
                <a:latin typeface="Berlin Sans FB Demi" pitchFamily="34" charset="0"/>
                <a:cs typeface="Aharoni" pitchFamily="2" charset="-79"/>
              </a:defRPr>
            </a:lvl4pPr>
            <a:lvl5pPr>
              <a:defRPr sz="1800">
                <a:solidFill>
                  <a:srgbClr val="6D6E71"/>
                </a:solidFill>
                <a:latin typeface="Berlin Sans FB Demi" pitchFamily="34" charset="0"/>
                <a:cs typeface="Aharoni" pitchFamily="2" charset="-79"/>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nl-BE" dirty="0"/>
          </a:p>
        </p:txBody>
      </p:sp>
      <p:sp>
        <p:nvSpPr>
          <p:cNvPr id="9" name="Slide Number Placeholder 5"/>
          <p:cNvSpPr txBox="1">
            <a:spLocks/>
          </p:cNvSpPr>
          <p:nvPr userDrawn="1"/>
        </p:nvSpPr>
        <p:spPr>
          <a:xfrm>
            <a:off x="4067944" y="6381329"/>
            <a:ext cx="1008112" cy="288032"/>
          </a:xfrm>
          <a:prstGeom prst="rect">
            <a:avLst/>
          </a:prstGeom>
        </p:spPr>
        <p:txBody>
          <a:bodyPr vert="horz" lIns="91440" tIns="45720" rIns="91440" bIns="45720" rtlCol="0" anchor="ctr"/>
          <a:lstStyle>
            <a:lvl1pPr algn="ctr">
              <a:defRPr sz="1100">
                <a:solidFill>
                  <a:schemeClr val="bg1"/>
                </a:solidFill>
                <a:latin typeface="Arial" pitchFamily="34" charset="0"/>
                <a:cs typeface="Arial" pitchFamily="34" charset="0"/>
              </a:defRPr>
            </a:lvl1pPr>
          </a:lstStyle>
          <a:p>
            <a:pPr>
              <a:defRPr/>
            </a:pPr>
            <a:fld id="{B54D5C4E-F4AB-41B7-B40F-0FC0C97F76A6}" type="slidenum">
              <a:rPr lang="nl-BE" smtClean="0">
                <a:solidFill>
                  <a:srgbClr val="FFFFFF"/>
                </a:solidFill>
                <a:latin typeface="Berlin Sans FB Demi" pitchFamily="34" charset="0"/>
                <a:cs typeface="Aharoni" pitchFamily="2" charset="-79"/>
              </a:rPr>
              <a:pPr>
                <a:defRPr/>
              </a:pPr>
              <a:t>‹N°›</a:t>
            </a:fld>
            <a:endParaRPr lang="nl-BE" dirty="0">
              <a:solidFill>
                <a:srgbClr val="FFFFFF"/>
              </a:solidFill>
              <a:latin typeface="Berlin Sans FB Demi" pitchFamily="34" charset="0"/>
              <a:cs typeface="Aharoni" pitchFamily="2" charset="-79"/>
            </a:endParaRPr>
          </a:p>
        </p:txBody>
      </p:sp>
      <p:sp>
        <p:nvSpPr>
          <p:cNvPr id="10" name="Footer Placeholder 4"/>
          <p:cNvSpPr>
            <a:spLocks noGrp="1"/>
          </p:cNvSpPr>
          <p:nvPr>
            <p:ph type="ftr" sz="quarter" idx="3"/>
          </p:nvPr>
        </p:nvSpPr>
        <p:spPr>
          <a:xfrm>
            <a:off x="5292080" y="6381328"/>
            <a:ext cx="3615680" cy="262800"/>
          </a:xfrm>
          <a:prstGeom prst="rect">
            <a:avLst/>
          </a:prstGeom>
        </p:spPr>
        <p:txBody>
          <a:bodyPr/>
          <a:lstStyle>
            <a:lvl1pPr algn="r">
              <a:defRPr sz="1100">
                <a:solidFill>
                  <a:schemeClr val="bg1"/>
                </a:solidFill>
              </a:defRPr>
            </a:lvl1pPr>
          </a:lstStyle>
          <a:p>
            <a:endParaRPr lang="nl-BE" dirty="0">
              <a:solidFill>
                <a:srgbClr val="FFFFFF"/>
              </a:solidFill>
            </a:endParaRPr>
          </a:p>
        </p:txBody>
      </p:sp>
    </p:spTree>
    <p:extLst>
      <p:ext uri="{BB962C8B-B14F-4D97-AF65-F5344CB8AC3E}">
        <p14:creationId xmlns:p14="http://schemas.microsoft.com/office/powerpoint/2010/main" val="363401509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solidFill>
                  <a:schemeClr val="tx1"/>
                </a:solidFill>
              </a:defRPr>
            </a:lvl1pPr>
          </a:lstStyle>
          <a:p>
            <a:r>
              <a:rPr lang="en-US" smtClean="0"/>
              <a:t>Click to edit Master title style</a:t>
            </a:r>
            <a:endParaRPr lang="nl-BE" dirty="0"/>
          </a:p>
        </p:txBody>
      </p:sp>
      <p:sp>
        <p:nvSpPr>
          <p:cNvPr id="3" name="Text Placeholder 2"/>
          <p:cNvSpPr>
            <a:spLocks noGrp="1"/>
          </p:cNvSpPr>
          <p:nvPr>
            <p:ph type="body" idx="1"/>
          </p:nvPr>
        </p:nvSpPr>
        <p:spPr>
          <a:xfrm>
            <a:off x="457200" y="1535113"/>
            <a:ext cx="4040188" cy="639762"/>
          </a:xfrm>
        </p:spPr>
        <p:txBody>
          <a:bodyPr anchor="ctr">
            <a:normAutofit/>
          </a:bodyPr>
          <a:lstStyle>
            <a:lvl1pPr marL="0" indent="0">
              <a:buNone/>
              <a:defRPr sz="2000" b="1">
                <a:solidFill>
                  <a:srgbClr val="6D6E71"/>
                </a:solidFill>
                <a:latin typeface="Berlin Sans FB Demi" pitchFamily="34" charset="0"/>
                <a:cs typeface="Aharoni" pitchFamily="2" charset="-79"/>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000">
                <a:solidFill>
                  <a:srgbClr val="6D6E71"/>
                </a:solidFill>
                <a:latin typeface="Berlin Sans FB Demi" pitchFamily="34" charset="0"/>
                <a:cs typeface="Aharoni" pitchFamily="2" charset="-79"/>
              </a:defRPr>
            </a:lvl1pPr>
            <a:lvl2pPr>
              <a:defRPr sz="1800">
                <a:solidFill>
                  <a:srgbClr val="6D6E71"/>
                </a:solidFill>
                <a:latin typeface="Berlin Sans FB Demi" pitchFamily="34" charset="0"/>
                <a:cs typeface="Aharoni" pitchFamily="2" charset="-79"/>
              </a:defRPr>
            </a:lvl2pPr>
            <a:lvl3pPr>
              <a:defRPr sz="1600">
                <a:solidFill>
                  <a:srgbClr val="6D6E71"/>
                </a:solidFill>
                <a:latin typeface="Berlin Sans FB Demi" pitchFamily="34" charset="0"/>
                <a:cs typeface="Aharoni" pitchFamily="2" charset="-79"/>
              </a:defRPr>
            </a:lvl3pPr>
            <a:lvl4pPr>
              <a:defRPr sz="1400">
                <a:solidFill>
                  <a:srgbClr val="6D6E71"/>
                </a:solidFill>
                <a:latin typeface="Berlin Sans FB Demi" pitchFamily="34" charset="0"/>
                <a:cs typeface="Aharoni" pitchFamily="2" charset="-79"/>
              </a:defRPr>
            </a:lvl4pPr>
            <a:lvl5pPr>
              <a:defRPr sz="1400">
                <a:solidFill>
                  <a:srgbClr val="6D6E71"/>
                </a:solidFill>
                <a:latin typeface="Berlin Sans FB Demi" pitchFamily="34" charset="0"/>
                <a:cs typeface="Aharoni" pitchFamily="2" charset="-79"/>
              </a:defRPr>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nl-BE" dirty="0"/>
          </a:p>
        </p:txBody>
      </p:sp>
      <p:sp>
        <p:nvSpPr>
          <p:cNvPr id="5" name="Text Placeholder 4"/>
          <p:cNvSpPr>
            <a:spLocks noGrp="1"/>
          </p:cNvSpPr>
          <p:nvPr>
            <p:ph type="body" sz="quarter" idx="3"/>
          </p:nvPr>
        </p:nvSpPr>
        <p:spPr>
          <a:xfrm>
            <a:off x="4645025" y="1535113"/>
            <a:ext cx="4041775" cy="639762"/>
          </a:xfrm>
        </p:spPr>
        <p:txBody>
          <a:bodyPr anchor="ctr">
            <a:normAutofit/>
          </a:bodyPr>
          <a:lstStyle>
            <a:lvl1pPr marL="0" indent="0">
              <a:buNone/>
              <a:defRPr sz="2000" b="1">
                <a:solidFill>
                  <a:srgbClr val="6D6E71"/>
                </a:solidFill>
                <a:latin typeface="Berlin Sans FB Demi" pitchFamily="34" charset="0"/>
                <a:cs typeface="Aharoni" pitchFamily="2" charset="-79"/>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000">
                <a:solidFill>
                  <a:srgbClr val="6D6E71"/>
                </a:solidFill>
                <a:latin typeface="Berlin Sans FB Demi" pitchFamily="34" charset="0"/>
                <a:cs typeface="Aharoni" pitchFamily="2" charset="-79"/>
              </a:defRPr>
            </a:lvl1pPr>
            <a:lvl2pPr>
              <a:defRPr sz="1800">
                <a:solidFill>
                  <a:srgbClr val="6D6E71"/>
                </a:solidFill>
                <a:latin typeface="Berlin Sans FB Demi" pitchFamily="34" charset="0"/>
                <a:cs typeface="Aharoni" pitchFamily="2" charset="-79"/>
              </a:defRPr>
            </a:lvl2pPr>
            <a:lvl3pPr>
              <a:defRPr sz="1600">
                <a:solidFill>
                  <a:srgbClr val="6D6E71"/>
                </a:solidFill>
                <a:latin typeface="Berlin Sans FB Demi" pitchFamily="34" charset="0"/>
                <a:cs typeface="Aharoni" pitchFamily="2" charset="-79"/>
              </a:defRPr>
            </a:lvl3pPr>
            <a:lvl4pPr>
              <a:defRPr sz="1400">
                <a:solidFill>
                  <a:srgbClr val="6D6E71"/>
                </a:solidFill>
                <a:latin typeface="Berlin Sans FB Demi" pitchFamily="34" charset="0"/>
                <a:cs typeface="Aharoni" pitchFamily="2" charset="-79"/>
              </a:defRPr>
            </a:lvl4pPr>
            <a:lvl5pPr>
              <a:defRPr sz="1400">
                <a:solidFill>
                  <a:srgbClr val="6D6E71"/>
                </a:solidFill>
                <a:latin typeface="Berlin Sans FB Demi" pitchFamily="34" charset="0"/>
                <a:cs typeface="Aharoni" pitchFamily="2" charset="-79"/>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nl-BE" dirty="0"/>
          </a:p>
        </p:txBody>
      </p:sp>
      <p:sp>
        <p:nvSpPr>
          <p:cNvPr id="11" name="Slide Number Placeholder 5"/>
          <p:cNvSpPr txBox="1">
            <a:spLocks/>
          </p:cNvSpPr>
          <p:nvPr userDrawn="1"/>
        </p:nvSpPr>
        <p:spPr>
          <a:xfrm>
            <a:off x="4067944" y="6381329"/>
            <a:ext cx="1008112" cy="288032"/>
          </a:xfrm>
          <a:prstGeom prst="rect">
            <a:avLst/>
          </a:prstGeom>
        </p:spPr>
        <p:txBody>
          <a:bodyPr vert="horz" lIns="91440" tIns="45720" rIns="91440" bIns="45720" rtlCol="0" anchor="ctr"/>
          <a:lstStyle>
            <a:lvl1pPr algn="ctr">
              <a:defRPr sz="1100">
                <a:solidFill>
                  <a:schemeClr val="bg1"/>
                </a:solidFill>
                <a:latin typeface="Arial" pitchFamily="34" charset="0"/>
                <a:cs typeface="Arial" pitchFamily="34" charset="0"/>
              </a:defRPr>
            </a:lvl1pPr>
          </a:lstStyle>
          <a:p>
            <a:pPr>
              <a:defRPr/>
            </a:pPr>
            <a:fld id="{B54D5C4E-F4AB-41B7-B40F-0FC0C97F76A6}" type="slidenum">
              <a:rPr lang="nl-BE" smtClean="0">
                <a:solidFill>
                  <a:srgbClr val="FFFFFF"/>
                </a:solidFill>
                <a:latin typeface="Berlin Sans FB Demi" pitchFamily="34" charset="0"/>
                <a:cs typeface="Aharoni" pitchFamily="2" charset="-79"/>
              </a:rPr>
              <a:pPr>
                <a:defRPr/>
              </a:pPr>
              <a:t>‹N°›</a:t>
            </a:fld>
            <a:endParaRPr lang="nl-BE" dirty="0">
              <a:solidFill>
                <a:srgbClr val="FFFFFF"/>
              </a:solidFill>
              <a:latin typeface="Berlin Sans FB Demi" pitchFamily="34" charset="0"/>
              <a:cs typeface="Aharoni" pitchFamily="2" charset="-79"/>
            </a:endParaRPr>
          </a:p>
        </p:txBody>
      </p:sp>
      <p:sp>
        <p:nvSpPr>
          <p:cNvPr id="12" name="Footer Placeholder 4"/>
          <p:cNvSpPr>
            <a:spLocks noGrp="1"/>
          </p:cNvSpPr>
          <p:nvPr>
            <p:ph type="ftr" sz="quarter" idx="10"/>
          </p:nvPr>
        </p:nvSpPr>
        <p:spPr>
          <a:xfrm>
            <a:off x="5292080" y="6381328"/>
            <a:ext cx="3615680" cy="262800"/>
          </a:xfrm>
          <a:prstGeom prst="rect">
            <a:avLst/>
          </a:prstGeom>
        </p:spPr>
        <p:txBody>
          <a:bodyPr/>
          <a:lstStyle>
            <a:lvl1pPr algn="r">
              <a:defRPr sz="1100">
                <a:solidFill>
                  <a:schemeClr val="bg1"/>
                </a:solidFill>
              </a:defRPr>
            </a:lvl1pPr>
          </a:lstStyle>
          <a:p>
            <a:endParaRPr lang="nl-BE" dirty="0">
              <a:solidFill>
                <a:srgbClr val="FFFFFF"/>
              </a:solidFill>
            </a:endParaRPr>
          </a:p>
        </p:txBody>
      </p:sp>
    </p:spTree>
    <p:extLst>
      <p:ext uri="{BB962C8B-B14F-4D97-AF65-F5344CB8AC3E}">
        <p14:creationId xmlns:p14="http://schemas.microsoft.com/office/powerpoint/2010/main" val="377424702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solidFill>
                  <a:schemeClr val="tx1"/>
                </a:solidFill>
              </a:defRPr>
            </a:lvl1pPr>
          </a:lstStyle>
          <a:p>
            <a:r>
              <a:rPr lang="en-US" smtClean="0"/>
              <a:t>Click to edit Master title style</a:t>
            </a:r>
            <a:endParaRPr lang="nl-BE" dirty="0"/>
          </a:p>
        </p:txBody>
      </p:sp>
      <p:sp>
        <p:nvSpPr>
          <p:cNvPr id="7" name="Slide Number Placeholder 5"/>
          <p:cNvSpPr txBox="1">
            <a:spLocks/>
          </p:cNvSpPr>
          <p:nvPr userDrawn="1"/>
        </p:nvSpPr>
        <p:spPr>
          <a:xfrm>
            <a:off x="4067944" y="6381329"/>
            <a:ext cx="1008112" cy="288032"/>
          </a:xfrm>
          <a:prstGeom prst="rect">
            <a:avLst/>
          </a:prstGeom>
        </p:spPr>
        <p:txBody>
          <a:bodyPr vert="horz" lIns="91440" tIns="45720" rIns="91440" bIns="45720" rtlCol="0" anchor="ctr"/>
          <a:lstStyle>
            <a:lvl1pPr algn="ctr">
              <a:defRPr sz="1100">
                <a:solidFill>
                  <a:schemeClr val="bg1"/>
                </a:solidFill>
                <a:latin typeface="Arial" pitchFamily="34" charset="0"/>
                <a:cs typeface="Arial" pitchFamily="34" charset="0"/>
              </a:defRPr>
            </a:lvl1pPr>
          </a:lstStyle>
          <a:p>
            <a:pPr>
              <a:defRPr/>
            </a:pPr>
            <a:fld id="{B54D5C4E-F4AB-41B7-B40F-0FC0C97F76A6}" type="slidenum">
              <a:rPr lang="nl-BE" smtClean="0">
                <a:solidFill>
                  <a:srgbClr val="FFFFFF"/>
                </a:solidFill>
                <a:latin typeface="Berlin Sans FB Demi" pitchFamily="34" charset="0"/>
                <a:cs typeface="Aharoni" pitchFamily="2" charset="-79"/>
              </a:rPr>
              <a:pPr>
                <a:defRPr/>
              </a:pPr>
              <a:t>‹N°›</a:t>
            </a:fld>
            <a:endParaRPr lang="nl-BE" dirty="0">
              <a:solidFill>
                <a:srgbClr val="FFFFFF"/>
              </a:solidFill>
              <a:latin typeface="Berlin Sans FB Demi" pitchFamily="34" charset="0"/>
              <a:cs typeface="Aharoni" pitchFamily="2" charset="-79"/>
            </a:endParaRPr>
          </a:p>
        </p:txBody>
      </p:sp>
      <p:sp>
        <p:nvSpPr>
          <p:cNvPr id="8" name="Footer Placeholder 4"/>
          <p:cNvSpPr>
            <a:spLocks noGrp="1"/>
          </p:cNvSpPr>
          <p:nvPr>
            <p:ph type="ftr" sz="quarter" idx="3"/>
          </p:nvPr>
        </p:nvSpPr>
        <p:spPr>
          <a:xfrm>
            <a:off x="5292080" y="6381328"/>
            <a:ext cx="3615680" cy="262800"/>
          </a:xfrm>
          <a:prstGeom prst="rect">
            <a:avLst/>
          </a:prstGeom>
        </p:spPr>
        <p:txBody>
          <a:bodyPr/>
          <a:lstStyle>
            <a:lvl1pPr algn="r">
              <a:defRPr sz="1100">
                <a:solidFill>
                  <a:schemeClr val="bg1"/>
                </a:solidFill>
              </a:defRPr>
            </a:lvl1pPr>
          </a:lstStyle>
          <a:p>
            <a:endParaRPr lang="nl-BE" dirty="0">
              <a:solidFill>
                <a:srgbClr val="FFFFFF"/>
              </a:solidFill>
            </a:endParaRPr>
          </a:p>
        </p:txBody>
      </p:sp>
    </p:spTree>
    <p:extLst>
      <p:ext uri="{BB962C8B-B14F-4D97-AF65-F5344CB8AC3E}">
        <p14:creationId xmlns:p14="http://schemas.microsoft.com/office/powerpoint/2010/main" val="15166366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6" name="Slide Number Placeholder 5"/>
          <p:cNvSpPr txBox="1">
            <a:spLocks/>
          </p:cNvSpPr>
          <p:nvPr userDrawn="1"/>
        </p:nvSpPr>
        <p:spPr>
          <a:xfrm>
            <a:off x="4067944" y="6381329"/>
            <a:ext cx="1008112" cy="288032"/>
          </a:xfrm>
          <a:prstGeom prst="rect">
            <a:avLst/>
          </a:prstGeom>
        </p:spPr>
        <p:txBody>
          <a:bodyPr vert="horz" lIns="91440" tIns="45720" rIns="91440" bIns="45720" rtlCol="0" anchor="ctr"/>
          <a:lstStyle>
            <a:lvl1pPr algn="ctr">
              <a:defRPr sz="1100">
                <a:solidFill>
                  <a:schemeClr val="bg1"/>
                </a:solidFill>
                <a:latin typeface="Arial" pitchFamily="34" charset="0"/>
                <a:cs typeface="Arial" pitchFamily="34" charset="0"/>
              </a:defRPr>
            </a:lvl1pPr>
          </a:lstStyle>
          <a:p>
            <a:pPr>
              <a:defRPr/>
            </a:pPr>
            <a:fld id="{B54D5C4E-F4AB-41B7-B40F-0FC0C97F76A6}" type="slidenum">
              <a:rPr lang="nl-BE" smtClean="0">
                <a:solidFill>
                  <a:srgbClr val="FFFFFF"/>
                </a:solidFill>
                <a:latin typeface="Berlin Sans FB Demi" pitchFamily="34" charset="0"/>
                <a:cs typeface="Aharoni" pitchFamily="2" charset="-79"/>
              </a:rPr>
              <a:pPr>
                <a:defRPr/>
              </a:pPr>
              <a:t>‹N°›</a:t>
            </a:fld>
            <a:endParaRPr lang="nl-BE" dirty="0">
              <a:solidFill>
                <a:srgbClr val="FFFFFF"/>
              </a:solidFill>
              <a:latin typeface="Berlin Sans FB Demi" pitchFamily="34" charset="0"/>
              <a:cs typeface="Aharoni" pitchFamily="2" charset="-79"/>
            </a:endParaRPr>
          </a:p>
        </p:txBody>
      </p:sp>
      <p:sp>
        <p:nvSpPr>
          <p:cNvPr id="7" name="Footer Placeholder 4"/>
          <p:cNvSpPr>
            <a:spLocks noGrp="1"/>
          </p:cNvSpPr>
          <p:nvPr>
            <p:ph type="ftr" sz="quarter" idx="3"/>
          </p:nvPr>
        </p:nvSpPr>
        <p:spPr>
          <a:xfrm>
            <a:off x="5292080" y="6381328"/>
            <a:ext cx="3615680" cy="262800"/>
          </a:xfrm>
          <a:prstGeom prst="rect">
            <a:avLst/>
          </a:prstGeom>
        </p:spPr>
        <p:txBody>
          <a:bodyPr/>
          <a:lstStyle>
            <a:lvl1pPr algn="r">
              <a:defRPr sz="1100">
                <a:solidFill>
                  <a:schemeClr val="bg1"/>
                </a:solidFill>
              </a:defRPr>
            </a:lvl1pPr>
          </a:lstStyle>
          <a:p>
            <a:endParaRPr lang="nl-BE" dirty="0">
              <a:solidFill>
                <a:srgbClr val="FFFFFF"/>
              </a:solidFill>
            </a:endParaRPr>
          </a:p>
        </p:txBody>
      </p:sp>
    </p:spTree>
    <p:extLst>
      <p:ext uri="{BB962C8B-B14F-4D97-AF65-F5344CB8AC3E}">
        <p14:creationId xmlns:p14="http://schemas.microsoft.com/office/powerpoint/2010/main" val="35592656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title" preserve="1">
  <p:cSld name="1_Title Slide">
    <p:bg>
      <p:bgPr>
        <a:blipFill dpi="0" rotWithShape="1">
          <a:blip r:embed="rId2" cstate="print">
            <a:lum/>
          </a:blip>
          <a:srcRect/>
          <a:stretch>
            <a:fillRect l="-1000" t="-1000" r="-1000" b="-1000"/>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251520" y="548680"/>
            <a:ext cx="4896544" cy="2304256"/>
          </a:xfrm>
        </p:spPr>
        <p:txBody>
          <a:bodyPr anchor="t">
            <a:normAutofit/>
          </a:bodyPr>
          <a:lstStyle>
            <a:lvl1pPr algn="l">
              <a:defRPr sz="3600">
                <a:solidFill>
                  <a:schemeClr val="bg1"/>
                </a:solidFill>
                <a:latin typeface="Berlin Sans FB Demi" pitchFamily="34" charset="0"/>
                <a:cs typeface="Aharoni" pitchFamily="2" charset="-79"/>
              </a:defRPr>
            </a:lvl1pPr>
          </a:lstStyle>
          <a:p>
            <a:r>
              <a:rPr lang="en-US" smtClean="0"/>
              <a:t>Click to edit Master title style</a:t>
            </a:r>
            <a:endParaRPr lang="nl-BE" dirty="0"/>
          </a:p>
        </p:txBody>
      </p:sp>
      <p:sp>
        <p:nvSpPr>
          <p:cNvPr id="3" name="Subtitle 2"/>
          <p:cNvSpPr>
            <a:spLocks noGrp="1"/>
          </p:cNvSpPr>
          <p:nvPr>
            <p:ph type="subTitle" idx="1"/>
          </p:nvPr>
        </p:nvSpPr>
        <p:spPr>
          <a:xfrm>
            <a:off x="1835696" y="3573016"/>
            <a:ext cx="6408712" cy="1752600"/>
          </a:xfrm>
        </p:spPr>
        <p:txBody>
          <a:bodyPr>
            <a:normAutofit/>
          </a:bodyPr>
          <a:lstStyle>
            <a:lvl1pPr marL="0" indent="0" algn="l">
              <a:buNone/>
              <a:defRPr sz="2800">
                <a:solidFill>
                  <a:srgbClr val="6D6E71"/>
                </a:solidFill>
                <a:latin typeface="Berlin Sans FB Demi" pitchFamily="34" charset="0"/>
                <a:cs typeface="Aharoni" pitchFamily="2" charset="-79"/>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nl-BE" dirty="0"/>
          </a:p>
        </p:txBody>
      </p:sp>
    </p:spTree>
    <p:extLst>
      <p:ext uri="{BB962C8B-B14F-4D97-AF65-F5344CB8AC3E}">
        <p14:creationId xmlns:p14="http://schemas.microsoft.com/office/powerpoint/2010/main" val="85018612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548680"/>
            <a:ext cx="3008313" cy="886420"/>
          </a:xfrm>
        </p:spPr>
        <p:txBody>
          <a:bodyPr anchor="t"/>
          <a:lstStyle>
            <a:lvl1pPr algn="l">
              <a:defRPr sz="2000" b="1"/>
            </a:lvl1pPr>
          </a:lstStyle>
          <a:p>
            <a:r>
              <a:rPr lang="en-US" smtClean="0"/>
              <a:t>Click to edit Master title style</a:t>
            </a:r>
            <a:endParaRPr lang="nl-BE" dirty="0"/>
          </a:p>
        </p:txBody>
      </p:sp>
      <p:sp>
        <p:nvSpPr>
          <p:cNvPr id="3" name="Content Placeholder 2"/>
          <p:cNvSpPr>
            <a:spLocks noGrp="1"/>
          </p:cNvSpPr>
          <p:nvPr>
            <p:ph idx="1"/>
          </p:nvPr>
        </p:nvSpPr>
        <p:spPr>
          <a:xfrm>
            <a:off x="3575050" y="548680"/>
            <a:ext cx="5111750" cy="5577483"/>
          </a:xfrm>
        </p:spPr>
        <p:txBody>
          <a:bodyPr/>
          <a:lstStyle>
            <a:lvl1pPr>
              <a:defRPr sz="2800">
                <a:solidFill>
                  <a:srgbClr val="6D6E71"/>
                </a:solidFill>
                <a:latin typeface="Berlin Sans FB Demi" pitchFamily="34" charset="0"/>
                <a:cs typeface="Arial" pitchFamily="34" charset="0"/>
              </a:defRPr>
            </a:lvl1pPr>
            <a:lvl2pPr>
              <a:defRPr sz="2400">
                <a:solidFill>
                  <a:srgbClr val="6D6E71"/>
                </a:solidFill>
                <a:latin typeface="Berlin Sans FB Demi" pitchFamily="34" charset="0"/>
                <a:cs typeface="Arial" pitchFamily="34" charset="0"/>
              </a:defRPr>
            </a:lvl2pPr>
            <a:lvl3pPr>
              <a:defRPr sz="2000">
                <a:solidFill>
                  <a:srgbClr val="6D6E71"/>
                </a:solidFill>
                <a:latin typeface="Berlin Sans FB Demi" pitchFamily="34" charset="0"/>
                <a:cs typeface="Arial" pitchFamily="34" charset="0"/>
              </a:defRPr>
            </a:lvl3pPr>
            <a:lvl4pPr>
              <a:defRPr sz="1800">
                <a:solidFill>
                  <a:srgbClr val="6D6E71"/>
                </a:solidFill>
                <a:latin typeface="Berlin Sans FB Demi" pitchFamily="34" charset="0"/>
                <a:cs typeface="Arial" pitchFamily="34" charset="0"/>
              </a:defRPr>
            </a:lvl4pPr>
            <a:lvl5pPr>
              <a:defRPr sz="1800">
                <a:solidFill>
                  <a:srgbClr val="6D6E71"/>
                </a:solidFill>
                <a:latin typeface="Berlin Sans FB Demi" pitchFamily="34" charset="0"/>
                <a:cs typeface="Arial" pitchFamily="34" charset="0"/>
              </a:defRPr>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nl-BE" dirty="0"/>
          </a:p>
        </p:txBody>
      </p:sp>
      <p:sp>
        <p:nvSpPr>
          <p:cNvPr id="4" name="Text Placeholder 3"/>
          <p:cNvSpPr>
            <a:spLocks noGrp="1"/>
          </p:cNvSpPr>
          <p:nvPr>
            <p:ph type="body" sz="half" idx="2"/>
          </p:nvPr>
        </p:nvSpPr>
        <p:spPr>
          <a:xfrm>
            <a:off x="457200" y="1435100"/>
            <a:ext cx="3008313" cy="4691063"/>
          </a:xfrm>
        </p:spPr>
        <p:txBody>
          <a:bodyPr>
            <a:normAutofit/>
          </a:bodyPr>
          <a:lstStyle>
            <a:lvl1pPr marL="0" indent="0">
              <a:buNone/>
              <a:defRPr sz="1600">
                <a:solidFill>
                  <a:srgbClr val="6D6E71"/>
                </a:solidFill>
                <a:latin typeface="Berlin Sans FB Demi" pitchFamily="34" charset="0"/>
                <a:cs typeface="Arial"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9" name="Slide Number Placeholder 5"/>
          <p:cNvSpPr txBox="1">
            <a:spLocks/>
          </p:cNvSpPr>
          <p:nvPr userDrawn="1"/>
        </p:nvSpPr>
        <p:spPr>
          <a:xfrm>
            <a:off x="4067944" y="6381329"/>
            <a:ext cx="1008112" cy="288032"/>
          </a:xfrm>
          <a:prstGeom prst="rect">
            <a:avLst/>
          </a:prstGeom>
        </p:spPr>
        <p:txBody>
          <a:bodyPr vert="horz" lIns="91440" tIns="45720" rIns="91440" bIns="45720" rtlCol="0" anchor="ctr"/>
          <a:lstStyle>
            <a:lvl1pPr algn="ctr">
              <a:defRPr sz="1100">
                <a:solidFill>
                  <a:schemeClr val="bg1"/>
                </a:solidFill>
                <a:latin typeface="Arial" pitchFamily="34" charset="0"/>
                <a:cs typeface="Arial" pitchFamily="34" charset="0"/>
              </a:defRPr>
            </a:lvl1pPr>
          </a:lstStyle>
          <a:p>
            <a:pPr>
              <a:defRPr/>
            </a:pPr>
            <a:fld id="{B54D5C4E-F4AB-41B7-B40F-0FC0C97F76A6}" type="slidenum">
              <a:rPr lang="nl-BE" smtClean="0">
                <a:solidFill>
                  <a:srgbClr val="FFFFFF"/>
                </a:solidFill>
                <a:latin typeface="Berlin Sans FB Demi" pitchFamily="34" charset="0"/>
              </a:rPr>
              <a:pPr>
                <a:defRPr/>
              </a:pPr>
              <a:t>‹N°›</a:t>
            </a:fld>
            <a:endParaRPr lang="nl-BE" dirty="0">
              <a:solidFill>
                <a:srgbClr val="FFFFFF"/>
              </a:solidFill>
              <a:latin typeface="Berlin Sans FB Demi" pitchFamily="34" charset="0"/>
            </a:endParaRPr>
          </a:p>
        </p:txBody>
      </p:sp>
      <p:sp>
        <p:nvSpPr>
          <p:cNvPr id="10" name="Footer Placeholder 4"/>
          <p:cNvSpPr>
            <a:spLocks noGrp="1"/>
          </p:cNvSpPr>
          <p:nvPr>
            <p:ph type="ftr" sz="quarter" idx="3"/>
          </p:nvPr>
        </p:nvSpPr>
        <p:spPr>
          <a:xfrm>
            <a:off x="5292080" y="6381328"/>
            <a:ext cx="3615680" cy="262800"/>
          </a:xfrm>
          <a:prstGeom prst="rect">
            <a:avLst/>
          </a:prstGeom>
        </p:spPr>
        <p:txBody>
          <a:bodyPr/>
          <a:lstStyle>
            <a:lvl1pPr algn="r">
              <a:defRPr sz="1100">
                <a:solidFill>
                  <a:schemeClr val="bg1"/>
                </a:solidFill>
              </a:defRPr>
            </a:lvl1pPr>
          </a:lstStyle>
          <a:p>
            <a:endParaRPr lang="nl-BE" dirty="0">
              <a:solidFill>
                <a:srgbClr val="FFFFFF"/>
              </a:solidFill>
            </a:endParaRPr>
          </a:p>
        </p:txBody>
      </p:sp>
    </p:spTree>
    <p:extLst>
      <p:ext uri="{BB962C8B-B14F-4D97-AF65-F5344CB8AC3E}">
        <p14:creationId xmlns:p14="http://schemas.microsoft.com/office/powerpoint/2010/main" val="257544899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normAutofit/>
          </a:bodyPr>
          <a:lstStyle>
            <a:lvl1pPr algn="l">
              <a:defRPr sz="2400" b="1">
                <a:solidFill>
                  <a:schemeClr val="tx1"/>
                </a:solidFill>
              </a:defRPr>
            </a:lvl1pPr>
          </a:lstStyle>
          <a:p>
            <a:r>
              <a:rPr lang="en-US" smtClean="0"/>
              <a:t>Click to edit Master title style</a:t>
            </a:r>
            <a:endParaRPr lang="nl-BE" dirty="0"/>
          </a:p>
        </p:txBody>
      </p:sp>
      <p:sp>
        <p:nvSpPr>
          <p:cNvPr id="3" name="Picture Placeholder 2"/>
          <p:cNvSpPr>
            <a:spLocks noGrp="1"/>
          </p:cNvSpPr>
          <p:nvPr>
            <p:ph type="pic" idx="1"/>
          </p:nvPr>
        </p:nvSpPr>
        <p:spPr>
          <a:xfrm>
            <a:off x="1792288" y="612775"/>
            <a:ext cx="5486400" cy="4114800"/>
          </a:xfrm>
        </p:spPr>
        <p:txBody>
          <a:bodyPr>
            <a:normAutofit/>
          </a:bodyPr>
          <a:lstStyle>
            <a:lvl1pPr marL="0" indent="0">
              <a:buNone/>
              <a:defRPr sz="2800">
                <a:solidFill>
                  <a:srgbClr val="6D6E71"/>
                </a:solidFill>
                <a:latin typeface="Berlin Sans FB Demi" pitchFamily="34" charset="0"/>
                <a:cs typeface="Arial"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nl-BE" dirty="0"/>
          </a:p>
        </p:txBody>
      </p:sp>
      <p:sp>
        <p:nvSpPr>
          <p:cNvPr id="4" name="Text Placeholder 3"/>
          <p:cNvSpPr>
            <a:spLocks noGrp="1"/>
          </p:cNvSpPr>
          <p:nvPr>
            <p:ph type="body" sz="half" idx="2"/>
          </p:nvPr>
        </p:nvSpPr>
        <p:spPr>
          <a:xfrm>
            <a:off x="1792288" y="5367338"/>
            <a:ext cx="5486400" cy="804862"/>
          </a:xfrm>
        </p:spPr>
        <p:txBody>
          <a:bodyPr>
            <a:normAutofit/>
          </a:bodyPr>
          <a:lstStyle>
            <a:lvl1pPr marL="0" indent="0">
              <a:buNone/>
              <a:defRPr sz="1600">
                <a:solidFill>
                  <a:srgbClr val="6D6E71"/>
                </a:solidFill>
                <a:latin typeface="Berlin Sans FB Demi" pitchFamily="34" charset="0"/>
                <a:cs typeface="Arial"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Master text styles</a:t>
            </a:r>
          </a:p>
        </p:txBody>
      </p:sp>
      <p:sp>
        <p:nvSpPr>
          <p:cNvPr id="9" name="Slide Number Placeholder 5"/>
          <p:cNvSpPr txBox="1">
            <a:spLocks/>
          </p:cNvSpPr>
          <p:nvPr userDrawn="1"/>
        </p:nvSpPr>
        <p:spPr>
          <a:xfrm>
            <a:off x="4067944" y="6381329"/>
            <a:ext cx="1008112" cy="288032"/>
          </a:xfrm>
          <a:prstGeom prst="rect">
            <a:avLst/>
          </a:prstGeom>
        </p:spPr>
        <p:txBody>
          <a:bodyPr vert="horz" lIns="91440" tIns="45720" rIns="91440" bIns="45720" rtlCol="0" anchor="ctr"/>
          <a:lstStyle>
            <a:lvl1pPr algn="ctr">
              <a:defRPr sz="1100">
                <a:solidFill>
                  <a:schemeClr val="bg1"/>
                </a:solidFill>
                <a:latin typeface="Arial" pitchFamily="34" charset="0"/>
                <a:cs typeface="Arial" pitchFamily="34" charset="0"/>
              </a:defRPr>
            </a:lvl1pPr>
          </a:lstStyle>
          <a:p>
            <a:pPr>
              <a:defRPr/>
            </a:pPr>
            <a:fld id="{B54D5C4E-F4AB-41B7-B40F-0FC0C97F76A6}" type="slidenum">
              <a:rPr lang="nl-BE" smtClean="0">
                <a:solidFill>
                  <a:srgbClr val="FFFFFF"/>
                </a:solidFill>
                <a:latin typeface="Berlin Sans FB Demi" pitchFamily="34" charset="0"/>
              </a:rPr>
              <a:pPr>
                <a:defRPr/>
              </a:pPr>
              <a:t>‹N°›</a:t>
            </a:fld>
            <a:endParaRPr lang="nl-BE" dirty="0">
              <a:solidFill>
                <a:srgbClr val="FFFFFF"/>
              </a:solidFill>
              <a:latin typeface="Berlin Sans FB Demi" pitchFamily="34" charset="0"/>
            </a:endParaRPr>
          </a:p>
        </p:txBody>
      </p:sp>
      <p:sp>
        <p:nvSpPr>
          <p:cNvPr id="10" name="Footer Placeholder 4"/>
          <p:cNvSpPr>
            <a:spLocks noGrp="1"/>
          </p:cNvSpPr>
          <p:nvPr>
            <p:ph type="ftr" sz="quarter" idx="3"/>
          </p:nvPr>
        </p:nvSpPr>
        <p:spPr>
          <a:xfrm>
            <a:off x="5292080" y="6381328"/>
            <a:ext cx="3615680" cy="262800"/>
          </a:xfrm>
          <a:prstGeom prst="rect">
            <a:avLst/>
          </a:prstGeom>
        </p:spPr>
        <p:txBody>
          <a:bodyPr/>
          <a:lstStyle>
            <a:lvl1pPr algn="r">
              <a:defRPr sz="1100">
                <a:solidFill>
                  <a:schemeClr val="bg1"/>
                </a:solidFill>
              </a:defRPr>
            </a:lvl1pPr>
          </a:lstStyle>
          <a:p>
            <a:endParaRPr lang="nl-BE" dirty="0">
              <a:solidFill>
                <a:srgbClr val="FFFFFF"/>
              </a:solidFill>
            </a:endParaRPr>
          </a:p>
        </p:txBody>
      </p:sp>
    </p:spTree>
    <p:extLst>
      <p:ext uri="{BB962C8B-B14F-4D97-AF65-F5344CB8AC3E}">
        <p14:creationId xmlns:p14="http://schemas.microsoft.com/office/powerpoint/2010/main" val="406358388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a:xfrm>
            <a:off x="454289" y="332656"/>
            <a:ext cx="8229600" cy="1143000"/>
          </a:xfrm>
        </p:spPr>
        <p:txBody>
          <a:bodyPr>
            <a:normAutofit/>
          </a:bodyPr>
          <a:lstStyle>
            <a:lvl1pPr algn="l">
              <a:defRPr sz="3600">
                <a:solidFill>
                  <a:schemeClr val="tx1"/>
                </a:solidFill>
                <a:latin typeface="Arial" pitchFamily="34" charset="0"/>
                <a:cs typeface="Arial" pitchFamily="34" charset="0"/>
              </a:defRPr>
            </a:lvl1pPr>
          </a:lstStyle>
          <a:p>
            <a:r>
              <a:rPr lang="fr-FR" noProof="0" dirty="0" smtClean="0"/>
              <a:t>Modifiez le style du titre</a:t>
            </a:r>
            <a:endParaRPr lang="en-GB" noProof="0" dirty="0"/>
          </a:p>
        </p:txBody>
      </p:sp>
      <p:sp>
        <p:nvSpPr>
          <p:cNvPr id="3" name="Content Placeholder 2"/>
          <p:cNvSpPr>
            <a:spLocks noGrp="1"/>
          </p:cNvSpPr>
          <p:nvPr>
            <p:ph idx="1"/>
          </p:nvPr>
        </p:nvSpPr>
        <p:spPr/>
        <p:txBody>
          <a:bodyPr/>
          <a:lstStyle>
            <a:lvl1pPr>
              <a:defRPr sz="2800">
                <a:solidFill>
                  <a:srgbClr val="6D6E71"/>
                </a:solidFill>
                <a:latin typeface="Arial" pitchFamily="34" charset="0"/>
                <a:cs typeface="Arial" pitchFamily="34" charset="0"/>
              </a:defRPr>
            </a:lvl1pPr>
            <a:lvl2pPr>
              <a:defRPr sz="2400">
                <a:solidFill>
                  <a:srgbClr val="6D6E71"/>
                </a:solidFill>
                <a:latin typeface="Arial" pitchFamily="34" charset="0"/>
                <a:cs typeface="Arial" pitchFamily="34" charset="0"/>
              </a:defRPr>
            </a:lvl2pPr>
            <a:lvl3pPr>
              <a:defRPr sz="2000">
                <a:solidFill>
                  <a:srgbClr val="6D6E71"/>
                </a:solidFill>
                <a:latin typeface="Arial" pitchFamily="34" charset="0"/>
                <a:cs typeface="Arial" pitchFamily="34" charset="0"/>
              </a:defRPr>
            </a:lvl3pPr>
            <a:lvl4pPr>
              <a:defRPr sz="1800">
                <a:solidFill>
                  <a:srgbClr val="6D6E71"/>
                </a:solidFill>
                <a:latin typeface="Arial" pitchFamily="34" charset="0"/>
                <a:cs typeface="Arial" pitchFamily="34" charset="0"/>
              </a:defRPr>
            </a:lvl4pPr>
            <a:lvl5pPr>
              <a:defRPr sz="1800">
                <a:solidFill>
                  <a:srgbClr val="6D6E71"/>
                </a:solidFill>
                <a:latin typeface="Arial" pitchFamily="34" charset="0"/>
                <a:cs typeface="Arial" pitchFamily="34" charset="0"/>
              </a:defRPr>
            </a:lvl5pPr>
          </a:lstStyle>
          <a:p>
            <a:pPr lvl="0"/>
            <a:r>
              <a:rPr lang="fr-FR" noProof="0" dirty="0" smtClean="0"/>
              <a:t>Modifiez les styles du texte du masque</a:t>
            </a:r>
          </a:p>
          <a:p>
            <a:pPr lvl="1"/>
            <a:r>
              <a:rPr lang="fr-FR" noProof="0" dirty="0" smtClean="0"/>
              <a:t>Deuxième niveau</a:t>
            </a:r>
          </a:p>
          <a:p>
            <a:pPr lvl="2"/>
            <a:r>
              <a:rPr lang="fr-FR" noProof="0" dirty="0" smtClean="0"/>
              <a:t>Troisième niveau</a:t>
            </a:r>
          </a:p>
          <a:p>
            <a:pPr lvl="3"/>
            <a:r>
              <a:rPr lang="fr-FR" noProof="0" dirty="0" smtClean="0"/>
              <a:t>Quatrième niveau</a:t>
            </a:r>
          </a:p>
          <a:p>
            <a:pPr lvl="4"/>
            <a:r>
              <a:rPr lang="fr-FR" noProof="0" dirty="0" smtClean="0"/>
              <a:t>Cinquième niveau</a:t>
            </a:r>
            <a:endParaRPr lang="en-GB" noProof="0" dirty="0"/>
          </a:p>
        </p:txBody>
      </p:sp>
      <p:sp>
        <p:nvSpPr>
          <p:cNvPr id="10" name="Slide Number Placeholder 5"/>
          <p:cNvSpPr txBox="1">
            <a:spLocks/>
          </p:cNvSpPr>
          <p:nvPr userDrawn="1"/>
        </p:nvSpPr>
        <p:spPr>
          <a:xfrm>
            <a:off x="4067944" y="6381329"/>
            <a:ext cx="1008112" cy="288032"/>
          </a:xfrm>
          <a:prstGeom prst="rect">
            <a:avLst/>
          </a:prstGeom>
        </p:spPr>
        <p:txBody>
          <a:bodyPr vert="horz" lIns="91440" tIns="45720" rIns="91440" bIns="45720" rtlCol="0" anchor="ctr"/>
          <a:lstStyle>
            <a:lvl1pPr algn="ctr">
              <a:defRPr sz="1100">
                <a:solidFill>
                  <a:schemeClr val="bg1"/>
                </a:solidFill>
                <a:latin typeface="Arial" pitchFamily="34" charset="0"/>
                <a:cs typeface="Arial" pitchFamily="34" charset="0"/>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fld id="{B54D5C4E-F4AB-41B7-B40F-0FC0C97F76A6}" type="slidenum">
              <a:rPr kumimoji="0" lang="nl-BE" sz="1100" b="0" i="0" u="none" strike="noStrike" kern="1200" cap="none" spc="0" normalizeH="0" baseline="0" noProof="0" smtClean="0">
                <a:ln>
                  <a:noFill/>
                </a:ln>
                <a:solidFill>
                  <a:schemeClr val="bg1"/>
                </a:solidFill>
                <a:effectLst/>
                <a:uLnTx/>
                <a:uFillTx/>
                <a:latin typeface="Arial" pitchFamily="34" charset="0"/>
                <a:ea typeface="+mn-ea"/>
                <a:cs typeface="Arial" pitchFamily="34" charset="0"/>
              </a:rPr>
              <a:pPr marL="0" marR="0" lvl="0" indent="0" algn="ctr" defTabSz="914400" rtl="0" eaLnBrk="1" fontAlgn="auto" latinLnBrk="0" hangingPunct="1">
                <a:lnSpc>
                  <a:spcPct val="100000"/>
                </a:lnSpc>
                <a:spcBef>
                  <a:spcPts val="0"/>
                </a:spcBef>
                <a:spcAft>
                  <a:spcPts val="0"/>
                </a:spcAft>
                <a:buClrTx/>
                <a:buSzTx/>
                <a:buFontTx/>
                <a:buNone/>
                <a:tabLst/>
                <a:defRPr/>
              </a:pPr>
              <a:t>‹N°›</a:t>
            </a:fld>
            <a:endParaRPr kumimoji="0" lang="nl-BE" sz="1100" b="0" i="0" u="none" strike="noStrike" kern="1200" cap="none" spc="0" normalizeH="0" baseline="0" noProof="0" dirty="0">
              <a:ln>
                <a:noFill/>
              </a:ln>
              <a:solidFill>
                <a:schemeClr val="bg1"/>
              </a:solidFill>
              <a:effectLst/>
              <a:uLnTx/>
              <a:uFillTx/>
              <a:latin typeface="Arial" pitchFamily="34" charset="0"/>
              <a:ea typeface="+mn-ea"/>
              <a:cs typeface="Arial" pitchFamily="34" charset="0"/>
            </a:endParaRPr>
          </a:p>
        </p:txBody>
      </p:sp>
      <p:sp>
        <p:nvSpPr>
          <p:cNvPr id="13" name="Footer Placeholder 4"/>
          <p:cNvSpPr>
            <a:spLocks noGrp="1"/>
          </p:cNvSpPr>
          <p:nvPr>
            <p:ph type="ftr" sz="quarter" idx="3"/>
          </p:nvPr>
        </p:nvSpPr>
        <p:spPr>
          <a:xfrm>
            <a:off x="5292080" y="6381328"/>
            <a:ext cx="3615680" cy="262800"/>
          </a:xfrm>
          <a:prstGeom prst="rect">
            <a:avLst/>
          </a:prstGeom>
        </p:spPr>
        <p:txBody>
          <a:bodyPr/>
          <a:lstStyle>
            <a:lvl1pPr algn="r">
              <a:defRPr sz="1100">
                <a:solidFill>
                  <a:schemeClr val="bg1"/>
                </a:solidFill>
              </a:defRPr>
            </a:lvl1pPr>
          </a:lstStyle>
          <a:p>
            <a:r>
              <a:rPr lang="nl-BE" dirty="0" err="1" smtClean="0"/>
              <a:t>Title</a:t>
            </a:r>
            <a:r>
              <a:rPr lang="nl-BE" dirty="0" smtClean="0"/>
              <a:t>/date</a:t>
            </a:r>
            <a:endParaRPr lang="nl-BE" dirty="0"/>
          </a:p>
        </p:txBody>
      </p:sp>
    </p:spTree>
    <p:extLst>
      <p:ext uri="{BB962C8B-B14F-4D97-AF65-F5344CB8AC3E}">
        <p14:creationId xmlns:p14="http://schemas.microsoft.com/office/powerpoint/2010/main" val="3878333853"/>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lgn="l">
              <a:defRPr sz="3600">
                <a:solidFill>
                  <a:schemeClr val="tx1"/>
                </a:solidFill>
                <a:latin typeface="Berlin Sans FB Demi" pitchFamily="34" charset="0"/>
                <a:cs typeface="Aharoni" pitchFamily="2" charset="-79"/>
              </a:defRPr>
            </a:lvl1pPr>
          </a:lstStyle>
          <a:p>
            <a:r>
              <a:rPr lang="en-US" smtClean="0"/>
              <a:t>Click to edit Master title style</a:t>
            </a:r>
            <a:endParaRPr lang="nl-BE" dirty="0"/>
          </a:p>
        </p:txBody>
      </p:sp>
      <p:sp>
        <p:nvSpPr>
          <p:cNvPr id="3" name="Content Placeholder 2"/>
          <p:cNvSpPr>
            <a:spLocks noGrp="1"/>
          </p:cNvSpPr>
          <p:nvPr>
            <p:ph idx="1"/>
          </p:nvPr>
        </p:nvSpPr>
        <p:spPr/>
        <p:txBody>
          <a:bodyPr/>
          <a:lstStyle>
            <a:lvl1pPr>
              <a:defRPr sz="2800">
                <a:solidFill>
                  <a:srgbClr val="6D6E71"/>
                </a:solidFill>
                <a:latin typeface="Berlin Sans FB Demi" pitchFamily="34" charset="0"/>
                <a:cs typeface="Aharoni" pitchFamily="2" charset="-79"/>
              </a:defRPr>
            </a:lvl1pPr>
            <a:lvl2pPr>
              <a:defRPr sz="2400">
                <a:solidFill>
                  <a:srgbClr val="6D6E71"/>
                </a:solidFill>
                <a:latin typeface="Berlin Sans FB Demi" pitchFamily="34" charset="0"/>
                <a:cs typeface="Aharoni" pitchFamily="2" charset="-79"/>
              </a:defRPr>
            </a:lvl2pPr>
            <a:lvl3pPr>
              <a:defRPr sz="2000">
                <a:solidFill>
                  <a:srgbClr val="6D6E71"/>
                </a:solidFill>
                <a:latin typeface="Berlin Sans FB Demi" pitchFamily="34" charset="0"/>
                <a:cs typeface="Aharoni" pitchFamily="2" charset="-79"/>
              </a:defRPr>
            </a:lvl3pPr>
            <a:lvl4pPr>
              <a:defRPr sz="1800">
                <a:solidFill>
                  <a:srgbClr val="6D6E71"/>
                </a:solidFill>
                <a:latin typeface="Berlin Sans FB Demi" pitchFamily="34" charset="0"/>
                <a:cs typeface="Aharoni" pitchFamily="2" charset="-79"/>
              </a:defRPr>
            </a:lvl4pPr>
            <a:lvl5pPr>
              <a:defRPr sz="1800">
                <a:solidFill>
                  <a:srgbClr val="6D6E71"/>
                </a:solidFill>
                <a:latin typeface="Berlin Sans FB Demi" pitchFamily="34" charset="0"/>
                <a:cs typeface="Aharoni" pitchFamily="2" charset="-79"/>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nl-BE" dirty="0"/>
          </a:p>
        </p:txBody>
      </p:sp>
      <p:sp>
        <p:nvSpPr>
          <p:cNvPr id="10" name="Slide Number Placeholder 5"/>
          <p:cNvSpPr txBox="1">
            <a:spLocks/>
          </p:cNvSpPr>
          <p:nvPr userDrawn="1"/>
        </p:nvSpPr>
        <p:spPr>
          <a:xfrm>
            <a:off x="4067944" y="6381329"/>
            <a:ext cx="1008112" cy="288032"/>
          </a:xfrm>
          <a:prstGeom prst="rect">
            <a:avLst/>
          </a:prstGeom>
        </p:spPr>
        <p:txBody>
          <a:bodyPr vert="horz" lIns="91440" tIns="45720" rIns="91440" bIns="45720" rtlCol="0" anchor="ctr"/>
          <a:lstStyle>
            <a:lvl1pPr algn="ctr">
              <a:defRPr sz="1100">
                <a:solidFill>
                  <a:schemeClr val="bg1"/>
                </a:solidFill>
                <a:latin typeface="Arial" pitchFamily="34" charset="0"/>
                <a:cs typeface="Arial" pitchFamily="34" charset="0"/>
              </a:defRPr>
            </a:lvl1pPr>
          </a:lstStyle>
          <a:p>
            <a:pPr>
              <a:defRPr/>
            </a:pPr>
            <a:fld id="{B54D5C4E-F4AB-41B7-B40F-0FC0C97F76A6}" type="slidenum">
              <a:rPr lang="nl-BE" smtClean="0">
                <a:solidFill>
                  <a:srgbClr val="FFFFFF"/>
                </a:solidFill>
                <a:latin typeface="Aharoni" pitchFamily="2" charset="-79"/>
                <a:cs typeface="Aharoni" pitchFamily="2" charset="-79"/>
              </a:rPr>
              <a:pPr>
                <a:defRPr/>
              </a:pPr>
              <a:t>‹N°›</a:t>
            </a:fld>
            <a:endParaRPr lang="nl-BE" dirty="0">
              <a:solidFill>
                <a:srgbClr val="FFFFFF"/>
              </a:solidFill>
              <a:latin typeface="Aharoni" pitchFamily="2" charset="-79"/>
              <a:cs typeface="Aharoni" pitchFamily="2" charset="-79"/>
            </a:endParaRPr>
          </a:p>
        </p:txBody>
      </p:sp>
      <p:sp>
        <p:nvSpPr>
          <p:cNvPr id="13" name="Footer Placeholder 4"/>
          <p:cNvSpPr>
            <a:spLocks noGrp="1"/>
          </p:cNvSpPr>
          <p:nvPr>
            <p:ph type="ftr" sz="quarter" idx="3"/>
          </p:nvPr>
        </p:nvSpPr>
        <p:spPr>
          <a:xfrm>
            <a:off x="5292080" y="6381328"/>
            <a:ext cx="3615680" cy="262800"/>
          </a:xfrm>
          <a:prstGeom prst="rect">
            <a:avLst/>
          </a:prstGeom>
        </p:spPr>
        <p:txBody>
          <a:bodyPr/>
          <a:lstStyle>
            <a:lvl1pPr algn="r">
              <a:defRPr sz="1100">
                <a:solidFill>
                  <a:schemeClr val="bg1"/>
                </a:solidFill>
              </a:defRPr>
            </a:lvl1pPr>
          </a:lstStyle>
          <a:p>
            <a:endParaRPr lang="nl-BE" dirty="0">
              <a:solidFill>
                <a:srgbClr val="FFFFFF"/>
              </a:solidFill>
            </a:endParaRPr>
          </a:p>
        </p:txBody>
      </p:sp>
    </p:spTree>
    <p:extLst>
      <p:ext uri="{BB962C8B-B14F-4D97-AF65-F5344CB8AC3E}">
        <p14:creationId xmlns:p14="http://schemas.microsoft.com/office/powerpoint/2010/main" val="26415211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normAutofit/>
          </a:bodyPr>
          <a:lstStyle>
            <a:lvl1pPr algn="l">
              <a:defRPr sz="3200" b="0" cap="all">
                <a:solidFill>
                  <a:schemeClr val="tx1"/>
                </a:solidFill>
                <a:latin typeface="Aharoni" pitchFamily="2" charset="-79"/>
                <a:cs typeface="Aharoni" pitchFamily="2" charset="-79"/>
              </a:defRPr>
            </a:lvl1pPr>
          </a:lstStyle>
          <a:p>
            <a:r>
              <a:rPr lang="en-US" dirty="0" smtClean="0"/>
              <a:t>Click to edit Master title style</a:t>
            </a:r>
            <a:endParaRPr lang="nl-BE"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rgbClr val="6D6E71"/>
                </a:solidFill>
                <a:latin typeface="Berlin Sans FB Demi" pitchFamily="34" charset="0"/>
                <a:cs typeface="Aharoni" pitchFamily="2" charset="-79"/>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11" name="Slide Number Placeholder 5"/>
          <p:cNvSpPr txBox="1">
            <a:spLocks/>
          </p:cNvSpPr>
          <p:nvPr userDrawn="1"/>
        </p:nvSpPr>
        <p:spPr>
          <a:xfrm>
            <a:off x="4067944" y="6381329"/>
            <a:ext cx="1008112" cy="288032"/>
          </a:xfrm>
          <a:prstGeom prst="rect">
            <a:avLst/>
          </a:prstGeom>
        </p:spPr>
        <p:txBody>
          <a:bodyPr vert="horz" lIns="91440" tIns="45720" rIns="91440" bIns="45720" rtlCol="0" anchor="ctr"/>
          <a:lstStyle>
            <a:lvl1pPr algn="ctr">
              <a:defRPr sz="1100">
                <a:solidFill>
                  <a:schemeClr val="bg1"/>
                </a:solidFill>
                <a:latin typeface="Arial" pitchFamily="34" charset="0"/>
                <a:cs typeface="Arial" pitchFamily="34" charset="0"/>
              </a:defRPr>
            </a:lvl1pPr>
          </a:lstStyle>
          <a:p>
            <a:pPr>
              <a:defRPr/>
            </a:pPr>
            <a:fld id="{B54D5C4E-F4AB-41B7-B40F-0FC0C97F76A6}" type="slidenum">
              <a:rPr lang="nl-BE" smtClean="0">
                <a:solidFill>
                  <a:srgbClr val="FFFFFF"/>
                </a:solidFill>
                <a:latin typeface="Berlin Sans FB Demi" pitchFamily="34" charset="0"/>
                <a:cs typeface="Aharoni" pitchFamily="2" charset="-79"/>
              </a:rPr>
              <a:pPr>
                <a:defRPr/>
              </a:pPr>
              <a:t>‹N°›</a:t>
            </a:fld>
            <a:endParaRPr lang="nl-BE" dirty="0">
              <a:solidFill>
                <a:srgbClr val="FFFFFF"/>
              </a:solidFill>
              <a:latin typeface="Berlin Sans FB Demi" pitchFamily="34" charset="0"/>
              <a:cs typeface="Aharoni" pitchFamily="2" charset="-79"/>
            </a:endParaRPr>
          </a:p>
        </p:txBody>
      </p:sp>
      <p:sp>
        <p:nvSpPr>
          <p:cNvPr id="12" name="Footer Placeholder 4"/>
          <p:cNvSpPr>
            <a:spLocks noGrp="1"/>
          </p:cNvSpPr>
          <p:nvPr>
            <p:ph type="ftr" sz="quarter" idx="3"/>
          </p:nvPr>
        </p:nvSpPr>
        <p:spPr>
          <a:xfrm>
            <a:off x="5292080" y="6381328"/>
            <a:ext cx="3615680" cy="262800"/>
          </a:xfrm>
          <a:prstGeom prst="rect">
            <a:avLst/>
          </a:prstGeom>
        </p:spPr>
        <p:txBody>
          <a:bodyPr/>
          <a:lstStyle>
            <a:lvl1pPr algn="r">
              <a:defRPr sz="1100">
                <a:solidFill>
                  <a:schemeClr val="bg1"/>
                </a:solidFill>
                <a:latin typeface="Berlin Sans FB Demi" pitchFamily="34" charset="0"/>
              </a:defRPr>
            </a:lvl1pPr>
          </a:lstStyle>
          <a:p>
            <a:endParaRPr lang="nl-BE" dirty="0">
              <a:solidFill>
                <a:srgbClr val="FFFFFF"/>
              </a:solidFill>
            </a:endParaRPr>
          </a:p>
        </p:txBody>
      </p:sp>
    </p:spTree>
    <p:extLst>
      <p:ext uri="{BB962C8B-B14F-4D97-AF65-F5344CB8AC3E}">
        <p14:creationId xmlns:p14="http://schemas.microsoft.com/office/powerpoint/2010/main" val="5815736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solidFill>
                  <a:schemeClr val="tx1"/>
                </a:solidFill>
              </a:defRPr>
            </a:lvl1pPr>
          </a:lstStyle>
          <a:p>
            <a:r>
              <a:rPr lang="en-US" smtClean="0"/>
              <a:t>Click to edit Master title style</a:t>
            </a:r>
            <a:endParaRPr lang="nl-BE" dirty="0"/>
          </a:p>
        </p:txBody>
      </p:sp>
      <p:sp>
        <p:nvSpPr>
          <p:cNvPr id="3" name="Content Placeholder 2"/>
          <p:cNvSpPr>
            <a:spLocks noGrp="1"/>
          </p:cNvSpPr>
          <p:nvPr>
            <p:ph sz="half" idx="1"/>
          </p:nvPr>
        </p:nvSpPr>
        <p:spPr>
          <a:xfrm>
            <a:off x="457200" y="1600200"/>
            <a:ext cx="4038600" cy="4525963"/>
          </a:xfrm>
        </p:spPr>
        <p:txBody>
          <a:bodyPr/>
          <a:lstStyle>
            <a:lvl1pPr>
              <a:defRPr sz="2800">
                <a:solidFill>
                  <a:srgbClr val="6D6E71"/>
                </a:solidFill>
                <a:latin typeface="Berlin Sans FB Demi" pitchFamily="34" charset="0"/>
                <a:cs typeface="Aharoni" pitchFamily="2" charset="-79"/>
              </a:defRPr>
            </a:lvl1pPr>
            <a:lvl2pPr>
              <a:defRPr sz="2400">
                <a:solidFill>
                  <a:srgbClr val="6D6E71"/>
                </a:solidFill>
                <a:latin typeface="Berlin Sans FB Demi" pitchFamily="34" charset="0"/>
                <a:cs typeface="Aharoni" pitchFamily="2" charset="-79"/>
              </a:defRPr>
            </a:lvl2pPr>
            <a:lvl3pPr>
              <a:defRPr sz="2000">
                <a:solidFill>
                  <a:srgbClr val="6D6E71"/>
                </a:solidFill>
                <a:latin typeface="Berlin Sans FB Demi" pitchFamily="34" charset="0"/>
                <a:cs typeface="Aharoni" pitchFamily="2" charset="-79"/>
              </a:defRPr>
            </a:lvl3pPr>
            <a:lvl4pPr>
              <a:defRPr sz="1800">
                <a:solidFill>
                  <a:srgbClr val="6D6E71"/>
                </a:solidFill>
                <a:latin typeface="Berlin Sans FB Demi" pitchFamily="34" charset="0"/>
                <a:cs typeface="Aharoni" pitchFamily="2" charset="-79"/>
              </a:defRPr>
            </a:lvl4pPr>
            <a:lvl5pPr>
              <a:defRPr sz="1800">
                <a:solidFill>
                  <a:srgbClr val="6D6E71"/>
                </a:solidFill>
                <a:latin typeface="Berlin Sans FB Demi" pitchFamily="34" charset="0"/>
                <a:cs typeface="Aharoni" pitchFamily="2" charset="-79"/>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nl-BE" dirty="0"/>
          </a:p>
        </p:txBody>
      </p:sp>
      <p:sp>
        <p:nvSpPr>
          <p:cNvPr id="4" name="Content Placeholder 3"/>
          <p:cNvSpPr>
            <a:spLocks noGrp="1"/>
          </p:cNvSpPr>
          <p:nvPr>
            <p:ph sz="half" idx="2"/>
          </p:nvPr>
        </p:nvSpPr>
        <p:spPr>
          <a:xfrm>
            <a:off x="4648200" y="1600200"/>
            <a:ext cx="4038600" cy="4525963"/>
          </a:xfrm>
        </p:spPr>
        <p:txBody>
          <a:bodyPr/>
          <a:lstStyle>
            <a:lvl1pPr>
              <a:defRPr sz="2800">
                <a:solidFill>
                  <a:srgbClr val="6D6E71"/>
                </a:solidFill>
                <a:latin typeface="Berlin Sans FB Demi" pitchFamily="34" charset="0"/>
                <a:cs typeface="Aharoni" pitchFamily="2" charset="-79"/>
              </a:defRPr>
            </a:lvl1pPr>
            <a:lvl2pPr>
              <a:defRPr sz="2400">
                <a:solidFill>
                  <a:srgbClr val="6D6E71"/>
                </a:solidFill>
                <a:latin typeface="Berlin Sans FB Demi" pitchFamily="34" charset="0"/>
                <a:cs typeface="Aharoni" pitchFamily="2" charset="-79"/>
              </a:defRPr>
            </a:lvl2pPr>
            <a:lvl3pPr>
              <a:defRPr sz="2000">
                <a:solidFill>
                  <a:srgbClr val="6D6E71"/>
                </a:solidFill>
                <a:latin typeface="Berlin Sans FB Demi" pitchFamily="34" charset="0"/>
                <a:cs typeface="Aharoni" pitchFamily="2" charset="-79"/>
              </a:defRPr>
            </a:lvl3pPr>
            <a:lvl4pPr>
              <a:defRPr sz="1800">
                <a:solidFill>
                  <a:srgbClr val="6D6E71"/>
                </a:solidFill>
                <a:latin typeface="Berlin Sans FB Demi" pitchFamily="34" charset="0"/>
                <a:cs typeface="Aharoni" pitchFamily="2" charset="-79"/>
              </a:defRPr>
            </a:lvl4pPr>
            <a:lvl5pPr>
              <a:defRPr sz="1800">
                <a:solidFill>
                  <a:srgbClr val="6D6E71"/>
                </a:solidFill>
                <a:latin typeface="Berlin Sans FB Demi" pitchFamily="34" charset="0"/>
                <a:cs typeface="Aharoni" pitchFamily="2" charset="-79"/>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nl-BE" dirty="0"/>
          </a:p>
        </p:txBody>
      </p:sp>
      <p:sp>
        <p:nvSpPr>
          <p:cNvPr id="9" name="Slide Number Placeholder 5"/>
          <p:cNvSpPr txBox="1">
            <a:spLocks/>
          </p:cNvSpPr>
          <p:nvPr userDrawn="1"/>
        </p:nvSpPr>
        <p:spPr>
          <a:xfrm>
            <a:off x="4067944" y="6381329"/>
            <a:ext cx="1008112" cy="288032"/>
          </a:xfrm>
          <a:prstGeom prst="rect">
            <a:avLst/>
          </a:prstGeom>
        </p:spPr>
        <p:txBody>
          <a:bodyPr vert="horz" lIns="91440" tIns="45720" rIns="91440" bIns="45720" rtlCol="0" anchor="ctr"/>
          <a:lstStyle>
            <a:lvl1pPr algn="ctr">
              <a:defRPr sz="1100">
                <a:solidFill>
                  <a:schemeClr val="bg1"/>
                </a:solidFill>
                <a:latin typeface="Arial" pitchFamily="34" charset="0"/>
                <a:cs typeface="Arial" pitchFamily="34" charset="0"/>
              </a:defRPr>
            </a:lvl1pPr>
          </a:lstStyle>
          <a:p>
            <a:pPr>
              <a:defRPr/>
            </a:pPr>
            <a:fld id="{B54D5C4E-F4AB-41B7-B40F-0FC0C97F76A6}" type="slidenum">
              <a:rPr lang="nl-BE" smtClean="0">
                <a:solidFill>
                  <a:srgbClr val="FFFFFF"/>
                </a:solidFill>
                <a:latin typeface="Berlin Sans FB Demi" pitchFamily="34" charset="0"/>
                <a:cs typeface="Aharoni" pitchFamily="2" charset="-79"/>
              </a:rPr>
              <a:pPr>
                <a:defRPr/>
              </a:pPr>
              <a:t>‹N°›</a:t>
            </a:fld>
            <a:endParaRPr lang="nl-BE" dirty="0">
              <a:solidFill>
                <a:srgbClr val="FFFFFF"/>
              </a:solidFill>
              <a:latin typeface="Berlin Sans FB Demi" pitchFamily="34" charset="0"/>
              <a:cs typeface="Aharoni" pitchFamily="2" charset="-79"/>
            </a:endParaRPr>
          </a:p>
        </p:txBody>
      </p:sp>
      <p:sp>
        <p:nvSpPr>
          <p:cNvPr id="10" name="Footer Placeholder 4"/>
          <p:cNvSpPr>
            <a:spLocks noGrp="1"/>
          </p:cNvSpPr>
          <p:nvPr>
            <p:ph type="ftr" sz="quarter" idx="3"/>
          </p:nvPr>
        </p:nvSpPr>
        <p:spPr>
          <a:xfrm>
            <a:off x="5292080" y="6381328"/>
            <a:ext cx="3615680" cy="262800"/>
          </a:xfrm>
          <a:prstGeom prst="rect">
            <a:avLst/>
          </a:prstGeom>
        </p:spPr>
        <p:txBody>
          <a:bodyPr/>
          <a:lstStyle>
            <a:lvl1pPr algn="r">
              <a:defRPr sz="1100">
                <a:solidFill>
                  <a:schemeClr val="bg1"/>
                </a:solidFill>
              </a:defRPr>
            </a:lvl1pPr>
          </a:lstStyle>
          <a:p>
            <a:endParaRPr lang="nl-BE" dirty="0">
              <a:solidFill>
                <a:srgbClr val="FFFFFF"/>
              </a:solidFill>
            </a:endParaRPr>
          </a:p>
        </p:txBody>
      </p:sp>
    </p:spTree>
    <p:extLst>
      <p:ext uri="{BB962C8B-B14F-4D97-AF65-F5344CB8AC3E}">
        <p14:creationId xmlns:p14="http://schemas.microsoft.com/office/powerpoint/2010/main" val="14374629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solidFill>
                  <a:schemeClr val="tx1"/>
                </a:solidFill>
              </a:defRPr>
            </a:lvl1pPr>
          </a:lstStyle>
          <a:p>
            <a:r>
              <a:rPr lang="en-US" smtClean="0"/>
              <a:t>Click to edit Master title style</a:t>
            </a:r>
            <a:endParaRPr lang="nl-BE" dirty="0"/>
          </a:p>
        </p:txBody>
      </p:sp>
      <p:sp>
        <p:nvSpPr>
          <p:cNvPr id="3" name="Text Placeholder 2"/>
          <p:cNvSpPr>
            <a:spLocks noGrp="1"/>
          </p:cNvSpPr>
          <p:nvPr>
            <p:ph type="body" idx="1"/>
          </p:nvPr>
        </p:nvSpPr>
        <p:spPr>
          <a:xfrm>
            <a:off x="457200" y="1535113"/>
            <a:ext cx="4040188" cy="639762"/>
          </a:xfrm>
        </p:spPr>
        <p:txBody>
          <a:bodyPr anchor="ctr">
            <a:normAutofit/>
          </a:bodyPr>
          <a:lstStyle>
            <a:lvl1pPr marL="0" indent="0">
              <a:buNone/>
              <a:defRPr sz="2000" b="1">
                <a:solidFill>
                  <a:srgbClr val="6D6E71"/>
                </a:solidFill>
                <a:latin typeface="Berlin Sans FB Demi" pitchFamily="34" charset="0"/>
                <a:cs typeface="Aharoni" pitchFamily="2" charset="-79"/>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000">
                <a:solidFill>
                  <a:srgbClr val="6D6E71"/>
                </a:solidFill>
                <a:latin typeface="Berlin Sans FB Demi" pitchFamily="34" charset="0"/>
                <a:cs typeface="Aharoni" pitchFamily="2" charset="-79"/>
              </a:defRPr>
            </a:lvl1pPr>
            <a:lvl2pPr>
              <a:defRPr sz="1800">
                <a:solidFill>
                  <a:srgbClr val="6D6E71"/>
                </a:solidFill>
                <a:latin typeface="Berlin Sans FB Demi" pitchFamily="34" charset="0"/>
                <a:cs typeface="Aharoni" pitchFamily="2" charset="-79"/>
              </a:defRPr>
            </a:lvl2pPr>
            <a:lvl3pPr>
              <a:defRPr sz="1600">
                <a:solidFill>
                  <a:srgbClr val="6D6E71"/>
                </a:solidFill>
                <a:latin typeface="Berlin Sans FB Demi" pitchFamily="34" charset="0"/>
                <a:cs typeface="Aharoni" pitchFamily="2" charset="-79"/>
              </a:defRPr>
            </a:lvl3pPr>
            <a:lvl4pPr>
              <a:defRPr sz="1400">
                <a:solidFill>
                  <a:srgbClr val="6D6E71"/>
                </a:solidFill>
                <a:latin typeface="Berlin Sans FB Demi" pitchFamily="34" charset="0"/>
                <a:cs typeface="Aharoni" pitchFamily="2" charset="-79"/>
              </a:defRPr>
            </a:lvl4pPr>
            <a:lvl5pPr>
              <a:defRPr sz="1400">
                <a:solidFill>
                  <a:srgbClr val="6D6E71"/>
                </a:solidFill>
                <a:latin typeface="Berlin Sans FB Demi" pitchFamily="34" charset="0"/>
                <a:cs typeface="Aharoni" pitchFamily="2" charset="-79"/>
              </a:defRPr>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nl-BE" dirty="0"/>
          </a:p>
        </p:txBody>
      </p:sp>
      <p:sp>
        <p:nvSpPr>
          <p:cNvPr id="5" name="Text Placeholder 4"/>
          <p:cNvSpPr>
            <a:spLocks noGrp="1"/>
          </p:cNvSpPr>
          <p:nvPr>
            <p:ph type="body" sz="quarter" idx="3"/>
          </p:nvPr>
        </p:nvSpPr>
        <p:spPr>
          <a:xfrm>
            <a:off x="4645025" y="1535113"/>
            <a:ext cx="4041775" cy="639762"/>
          </a:xfrm>
        </p:spPr>
        <p:txBody>
          <a:bodyPr anchor="ctr">
            <a:normAutofit/>
          </a:bodyPr>
          <a:lstStyle>
            <a:lvl1pPr marL="0" indent="0">
              <a:buNone/>
              <a:defRPr sz="2000" b="1">
                <a:solidFill>
                  <a:srgbClr val="6D6E71"/>
                </a:solidFill>
                <a:latin typeface="Berlin Sans FB Demi" pitchFamily="34" charset="0"/>
                <a:cs typeface="Aharoni" pitchFamily="2" charset="-79"/>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000">
                <a:solidFill>
                  <a:srgbClr val="6D6E71"/>
                </a:solidFill>
                <a:latin typeface="Berlin Sans FB Demi" pitchFamily="34" charset="0"/>
                <a:cs typeface="Aharoni" pitchFamily="2" charset="-79"/>
              </a:defRPr>
            </a:lvl1pPr>
            <a:lvl2pPr>
              <a:defRPr sz="1800">
                <a:solidFill>
                  <a:srgbClr val="6D6E71"/>
                </a:solidFill>
                <a:latin typeface="Berlin Sans FB Demi" pitchFamily="34" charset="0"/>
                <a:cs typeface="Aharoni" pitchFamily="2" charset="-79"/>
              </a:defRPr>
            </a:lvl2pPr>
            <a:lvl3pPr>
              <a:defRPr sz="1600">
                <a:solidFill>
                  <a:srgbClr val="6D6E71"/>
                </a:solidFill>
                <a:latin typeface="Berlin Sans FB Demi" pitchFamily="34" charset="0"/>
                <a:cs typeface="Aharoni" pitchFamily="2" charset="-79"/>
              </a:defRPr>
            </a:lvl3pPr>
            <a:lvl4pPr>
              <a:defRPr sz="1400">
                <a:solidFill>
                  <a:srgbClr val="6D6E71"/>
                </a:solidFill>
                <a:latin typeface="Berlin Sans FB Demi" pitchFamily="34" charset="0"/>
                <a:cs typeface="Aharoni" pitchFamily="2" charset="-79"/>
              </a:defRPr>
            </a:lvl4pPr>
            <a:lvl5pPr>
              <a:defRPr sz="1400">
                <a:solidFill>
                  <a:srgbClr val="6D6E71"/>
                </a:solidFill>
                <a:latin typeface="Berlin Sans FB Demi" pitchFamily="34" charset="0"/>
                <a:cs typeface="Aharoni" pitchFamily="2" charset="-79"/>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nl-BE" dirty="0"/>
          </a:p>
        </p:txBody>
      </p:sp>
      <p:sp>
        <p:nvSpPr>
          <p:cNvPr id="11" name="Slide Number Placeholder 5"/>
          <p:cNvSpPr txBox="1">
            <a:spLocks/>
          </p:cNvSpPr>
          <p:nvPr userDrawn="1"/>
        </p:nvSpPr>
        <p:spPr>
          <a:xfrm>
            <a:off x="4067944" y="6381329"/>
            <a:ext cx="1008112" cy="288032"/>
          </a:xfrm>
          <a:prstGeom prst="rect">
            <a:avLst/>
          </a:prstGeom>
        </p:spPr>
        <p:txBody>
          <a:bodyPr vert="horz" lIns="91440" tIns="45720" rIns="91440" bIns="45720" rtlCol="0" anchor="ctr"/>
          <a:lstStyle>
            <a:lvl1pPr algn="ctr">
              <a:defRPr sz="1100">
                <a:solidFill>
                  <a:schemeClr val="bg1"/>
                </a:solidFill>
                <a:latin typeface="Arial" pitchFamily="34" charset="0"/>
                <a:cs typeface="Arial" pitchFamily="34" charset="0"/>
              </a:defRPr>
            </a:lvl1pPr>
          </a:lstStyle>
          <a:p>
            <a:pPr>
              <a:defRPr/>
            </a:pPr>
            <a:fld id="{B54D5C4E-F4AB-41B7-B40F-0FC0C97F76A6}" type="slidenum">
              <a:rPr lang="nl-BE" smtClean="0">
                <a:solidFill>
                  <a:srgbClr val="FFFFFF"/>
                </a:solidFill>
                <a:latin typeface="Berlin Sans FB Demi" pitchFamily="34" charset="0"/>
                <a:cs typeface="Aharoni" pitchFamily="2" charset="-79"/>
              </a:rPr>
              <a:pPr>
                <a:defRPr/>
              </a:pPr>
              <a:t>‹N°›</a:t>
            </a:fld>
            <a:endParaRPr lang="nl-BE" dirty="0">
              <a:solidFill>
                <a:srgbClr val="FFFFFF"/>
              </a:solidFill>
              <a:latin typeface="Berlin Sans FB Demi" pitchFamily="34" charset="0"/>
              <a:cs typeface="Aharoni" pitchFamily="2" charset="-79"/>
            </a:endParaRPr>
          </a:p>
        </p:txBody>
      </p:sp>
      <p:sp>
        <p:nvSpPr>
          <p:cNvPr id="12" name="Footer Placeholder 4"/>
          <p:cNvSpPr>
            <a:spLocks noGrp="1"/>
          </p:cNvSpPr>
          <p:nvPr>
            <p:ph type="ftr" sz="quarter" idx="10"/>
          </p:nvPr>
        </p:nvSpPr>
        <p:spPr>
          <a:xfrm>
            <a:off x="5292080" y="6381328"/>
            <a:ext cx="3615680" cy="262800"/>
          </a:xfrm>
          <a:prstGeom prst="rect">
            <a:avLst/>
          </a:prstGeom>
        </p:spPr>
        <p:txBody>
          <a:bodyPr/>
          <a:lstStyle>
            <a:lvl1pPr algn="r">
              <a:defRPr sz="1100">
                <a:solidFill>
                  <a:schemeClr val="bg1"/>
                </a:solidFill>
              </a:defRPr>
            </a:lvl1pPr>
          </a:lstStyle>
          <a:p>
            <a:endParaRPr lang="nl-BE" dirty="0">
              <a:solidFill>
                <a:srgbClr val="FFFFFF"/>
              </a:solidFill>
            </a:endParaRPr>
          </a:p>
        </p:txBody>
      </p:sp>
    </p:spTree>
    <p:extLst>
      <p:ext uri="{BB962C8B-B14F-4D97-AF65-F5344CB8AC3E}">
        <p14:creationId xmlns:p14="http://schemas.microsoft.com/office/powerpoint/2010/main" val="21932060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solidFill>
                  <a:schemeClr val="tx1"/>
                </a:solidFill>
              </a:defRPr>
            </a:lvl1pPr>
          </a:lstStyle>
          <a:p>
            <a:r>
              <a:rPr lang="en-US" smtClean="0"/>
              <a:t>Click to edit Master title style</a:t>
            </a:r>
            <a:endParaRPr lang="nl-BE" dirty="0"/>
          </a:p>
        </p:txBody>
      </p:sp>
      <p:sp>
        <p:nvSpPr>
          <p:cNvPr id="7" name="Slide Number Placeholder 5"/>
          <p:cNvSpPr txBox="1">
            <a:spLocks/>
          </p:cNvSpPr>
          <p:nvPr userDrawn="1"/>
        </p:nvSpPr>
        <p:spPr>
          <a:xfrm>
            <a:off x="4067944" y="6381329"/>
            <a:ext cx="1008112" cy="288032"/>
          </a:xfrm>
          <a:prstGeom prst="rect">
            <a:avLst/>
          </a:prstGeom>
        </p:spPr>
        <p:txBody>
          <a:bodyPr vert="horz" lIns="91440" tIns="45720" rIns="91440" bIns="45720" rtlCol="0" anchor="ctr"/>
          <a:lstStyle>
            <a:lvl1pPr algn="ctr">
              <a:defRPr sz="1100">
                <a:solidFill>
                  <a:schemeClr val="bg1"/>
                </a:solidFill>
                <a:latin typeface="Arial" pitchFamily="34" charset="0"/>
                <a:cs typeface="Arial" pitchFamily="34" charset="0"/>
              </a:defRPr>
            </a:lvl1pPr>
          </a:lstStyle>
          <a:p>
            <a:pPr>
              <a:defRPr/>
            </a:pPr>
            <a:fld id="{B54D5C4E-F4AB-41B7-B40F-0FC0C97F76A6}" type="slidenum">
              <a:rPr lang="nl-BE" smtClean="0">
                <a:solidFill>
                  <a:srgbClr val="FFFFFF"/>
                </a:solidFill>
                <a:latin typeface="Berlin Sans FB Demi" pitchFamily="34" charset="0"/>
                <a:cs typeface="Aharoni" pitchFamily="2" charset="-79"/>
              </a:rPr>
              <a:pPr>
                <a:defRPr/>
              </a:pPr>
              <a:t>‹N°›</a:t>
            </a:fld>
            <a:endParaRPr lang="nl-BE" dirty="0">
              <a:solidFill>
                <a:srgbClr val="FFFFFF"/>
              </a:solidFill>
              <a:latin typeface="Berlin Sans FB Demi" pitchFamily="34" charset="0"/>
              <a:cs typeface="Aharoni" pitchFamily="2" charset="-79"/>
            </a:endParaRPr>
          </a:p>
        </p:txBody>
      </p:sp>
      <p:sp>
        <p:nvSpPr>
          <p:cNvPr id="8" name="Footer Placeholder 4"/>
          <p:cNvSpPr>
            <a:spLocks noGrp="1"/>
          </p:cNvSpPr>
          <p:nvPr>
            <p:ph type="ftr" sz="quarter" idx="3"/>
          </p:nvPr>
        </p:nvSpPr>
        <p:spPr>
          <a:xfrm>
            <a:off x="5292080" y="6381328"/>
            <a:ext cx="3615680" cy="262800"/>
          </a:xfrm>
          <a:prstGeom prst="rect">
            <a:avLst/>
          </a:prstGeom>
        </p:spPr>
        <p:txBody>
          <a:bodyPr/>
          <a:lstStyle>
            <a:lvl1pPr algn="r">
              <a:defRPr sz="1100">
                <a:solidFill>
                  <a:schemeClr val="bg1"/>
                </a:solidFill>
              </a:defRPr>
            </a:lvl1pPr>
          </a:lstStyle>
          <a:p>
            <a:endParaRPr lang="nl-BE" dirty="0">
              <a:solidFill>
                <a:srgbClr val="FFFFFF"/>
              </a:solidFill>
            </a:endParaRPr>
          </a:p>
        </p:txBody>
      </p:sp>
    </p:spTree>
    <p:extLst>
      <p:ext uri="{BB962C8B-B14F-4D97-AF65-F5344CB8AC3E}">
        <p14:creationId xmlns:p14="http://schemas.microsoft.com/office/powerpoint/2010/main" val="33687917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6" name="Slide Number Placeholder 5"/>
          <p:cNvSpPr txBox="1">
            <a:spLocks/>
          </p:cNvSpPr>
          <p:nvPr userDrawn="1"/>
        </p:nvSpPr>
        <p:spPr>
          <a:xfrm>
            <a:off x="4067944" y="6381329"/>
            <a:ext cx="1008112" cy="288032"/>
          </a:xfrm>
          <a:prstGeom prst="rect">
            <a:avLst/>
          </a:prstGeom>
        </p:spPr>
        <p:txBody>
          <a:bodyPr vert="horz" lIns="91440" tIns="45720" rIns="91440" bIns="45720" rtlCol="0" anchor="ctr"/>
          <a:lstStyle>
            <a:lvl1pPr algn="ctr">
              <a:defRPr sz="1100">
                <a:solidFill>
                  <a:schemeClr val="bg1"/>
                </a:solidFill>
                <a:latin typeface="Arial" pitchFamily="34" charset="0"/>
                <a:cs typeface="Arial" pitchFamily="34" charset="0"/>
              </a:defRPr>
            </a:lvl1pPr>
          </a:lstStyle>
          <a:p>
            <a:pPr>
              <a:defRPr/>
            </a:pPr>
            <a:fld id="{B54D5C4E-F4AB-41B7-B40F-0FC0C97F76A6}" type="slidenum">
              <a:rPr lang="nl-BE" smtClean="0">
                <a:solidFill>
                  <a:srgbClr val="FFFFFF"/>
                </a:solidFill>
                <a:latin typeface="Berlin Sans FB Demi" pitchFamily="34" charset="0"/>
                <a:cs typeface="Aharoni" pitchFamily="2" charset="-79"/>
              </a:rPr>
              <a:pPr>
                <a:defRPr/>
              </a:pPr>
              <a:t>‹N°›</a:t>
            </a:fld>
            <a:endParaRPr lang="nl-BE" dirty="0">
              <a:solidFill>
                <a:srgbClr val="FFFFFF"/>
              </a:solidFill>
              <a:latin typeface="Berlin Sans FB Demi" pitchFamily="34" charset="0"/>
              <a:cs typeface="Aharoni" pitchFamily="2" charset="-79"/>
            </a:endParaRPr>
          </a:p>
        </p:txBody>
      </p:sp>
      <p:sp>
        <p:nvSpPr>
          <p:cNvPr id="7" name="Footer Placeholder 4"/>
          <p:cNvSpPr>
            <a:spLocks noGrp="1"/>
          </p:cNvSpPr>
          <p:nvPr>
            <p:ph type="ftr" sz="quarter" idx="3"/>
          </p:nvPr>
        </p:nvSpPr>
        <p:spPr>
          <a:xfrm>
            <a:off x="5292080" y="6381328"/>
            <a:ext cx="3615680" cy="262800"/>
          </a:xfrm>
          <a:prstGeom prst="rect">
            <a:avLst/>
          </a:prstGeom>
        </p:spPr>
        <p:txBody>
          <a:bodyPr/>
          <a:lstStyle>
            <a:lvl1pPr algn="r">
              <a:defRPr sz="1100">
                <a:solidFill>
                  <a:schemeClr val="bg1"/>
                </a:solidFill>
              </a:defRPr>
            </a:lvl1pPr>
          </a:lstStyle>
          <a:p>
            <a:endParaRPr lang="nl-BE" dirty="0">
              <a:solidFill>
                <a:srgbClr val="FFFFFF"/>
              </a:solidFill>
            </a:endParaRPr>
          </a:p>
        </p:txBody>
      </p:sp>
    </p:spTree>
    <p:extLst>
      <p:ext uri="{BB962C8B-B14F-4D97-AF65-F5344CB8AC3E}">
        <p14:creationId xmlns:p14="http://schemas.microsoft.com/office/powerpoint/2010/main" val="7737789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548680"/>
            <a:ext cx="3008313" cy="886420"/>
          </a:xfrm>
        </p:spPr>
        <p:txBody>
          <a:bodyPr anchor="t"/>
          <a:lstStyle>
            <a:lvl1pPr algn="l">
              <a:defRPr sz="2000" b="1"/>
            </a:lvl1pPr>
          </a:lstStyle>
          <a:p>
            <a:r>
              <a:rPr lang="en-US" smtClean="0"/>
              <a:t>Click to edit Master title style</a:t>
            </a:r>
            <a:endParaRPr lang="nl-BE" dirty="0"/>
          </a:p>
        </p:txBody>
      </p:sp>
      <p:sp>
        <p:nvSpPr>
          <p:cNvPr id="3" name="Content Placeholder 2"/>
          <p:cNvSpPr>
            <a:spLocks noGrp="1"/>
          </p:cNvSpPr>
          <p:nvPr>
            <p:ph idx="1"/>
          </p:nvPr>
        </p:nvSpPr>
        <p:spPr>
          <a:xfrm>
            <a:off x="3575050" y="548680"/>
            <a:ext cx="5111750" cy="5577483"/>
          </a:xfrm>
        </p:spPr>
        <p:txBody>
          <a:bodyPr/>
          <a:lstStyle>
            <a:lvl1pPr>
              <a:defRPr sz="2800">
                <a:solidFill>
                  <a:srgbClr val="6D6E71"/>
                </a:solidFill>
                <a:latin typeface="Berlin Sans FB Demi" pitchFamily="34" charset="0"/>
                <a:cs typeface="Arial" pitchFamily="34" charset="0"/>
              </a:defRPr>
            </a:lvl1pPr>
            <a:lvl2pPr>
              <a:defRPr sz="2400">
                <a:solidFill>
                  <a:srgbClr val="6D6E71"/>
                </a:solidFill>
                <a:latin typeface="Berlin Sans FB Demi" pitchFamily="34" charset="0"/>
                <a:cs typeface="Arial" pitchFamily="34" charset="0"/>
              </a:defRPr>
            </a:lvl2pPr>
            <a:lvl3pPr>
              <a:defRPr sz="2000">
                <a:solidFill>
                  <a:srgbClr val="6D6E71"/>
                </a:solidFill>
                <a:latin typeface="Berlin Sans FB Demi" pitchFamily="34" charset="0"/>
                <a:cs typeface="Arial" pitchFamily="34" charset="0"/>
              </a:defRPr>
            </a:lvl3pPr>
            <a:lvl4pPr>
              <a:defRPr sz="1800">
                <a:solidFill>
                  <a:srgbClr val="6D6E71"/>
                </a:solidFill>
                <a:latin typeface="Berlin Sans FB Demi" pitchFamily="34" charset="0"/>
                <a:cs typeface="Arial" pitchFamily="34" charset="0"/>
              </a:defRPr>
            </a:lvl4pPr>
            <a:lvl5pPr>
              <a:defRPr sz="1800">
                <a:solidFill>
                  <a:srgbClr val="6D6E71"/>
                </a:solidFill>
                <a:latin typeface="Berlin Sans FB Demi" pitchFamily="34" charset="0"/>
                <a:cs typeface="Arial" pitchFamily="34" charset="0"/>
              </a:defRPr>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nl-BE" dirty="0"/>
          </a:p>
        </p:txBody>
      </p:sp>
      <p:sp>
        <p:nvSpPr>
          <p:cNvPr id="4" name="Text Placeholder 3"/>
          <p:cNvSpPr>
            <a:spLocks noGrp="1"/>
          </p:cNvSpPr>
          <p:nvPr>
            <p:ph type="body" sz="half" idx="2"/>
          </p:nvPr>
        </p:nvSpPr>
        <p:spPr>
          <a:xfrm>
            <a:off x="457200" y="1435100"/>
            <a:ext cx="3008313" cy="4691063"/>
          </a:xfrm>
        </p:spPr>
        <p:txBody>
          <a:bodyPr>
            <a:normAutofit/>
          </a:bodyPr>
          <a:lstStyle>
            <a:lvl1pPr marL="0" indent="0">
              <a:buNone/>
              <a:defRPr sz="1600">
                <a:solidFill>
                  <a:srgbClr val="6D6E71"/>
                </a:solidFill>
                <a:latin typeface="Berlin Sans FB Demi" pitchFamily="34" charset="0"/>
                <a:cs typeface="Arial"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9" name="Slide Number Placeholder 5"/>
          <p:cNvSpPr txBox="1">
            <a:spLocks/>
          </p:cNvSpPr>
          <p:nvPr userDrawn="1"/>
        </p:nvSpPr>
        <p:spPr>
          <a:xfrm>
            <a:off x="4067944" y="6381329"/>
            <a:ext cx="1008112" cy="288032"/>
          </a:xfrm>
          <a:prstGeom prst="rect">
            <a:avLst/>
          </a:prstGeom>
        </p:spPr>
        <p:txBody>
          <a:bodyPr vert="horz" lIns="91440" tIns="45720" rIns="91440" bIns="45720" rtlCol="0" anchor="ctr"/>
          <a:lstStyle>
            <a:lvl1pPr algn="ctr">
              <a:defRPr sz="1100">
                <a:solidFill>
                  <a:schemeClr val="bg1"/>
                </a:solidFill>
                <a:latin typeface="Arial" pitchFamily="34" charset="0"/>
                <a:cs typeface="Arial" pitchFamily="34" charset="0"/>
              </a:defRPr>
            </a:lvl1pPr>
          </a:lstStyle>
          <a:p>
            <a:pPr>
              <a:defRPr/>
            </a:pPr>
            <a:fld id="{B54D5C4E-F4AB-41B7-B40F-0FC0C97F76A6}" type="slidenum">
              <a:rPr lang="nl-BE" smtClean="0">
                <a:solidFill>
                  <a:srgbClr val="FFFFFF"/>
                </a:solidFill>
                <a:latin typeface="Berlin Sans FB Demi" pitchFamily="34" charset="0"/>
              </a:rPr>
              <a:pPr>
                <a:defRPr/>
              </a:pPr>
              <a:t>‹N°›</a:t>
            </a:fld>
            <a:endParaRPr lang="nl-BE" dirty="0">
              <a:solidFill>
                <a:srgbClr val="FFFFFF"/>
              </a:solidFill>
              <a:latin typeface="Berlin Sans FB Demi" pitchFamily="34" charset="0"/>
            </a:endParaRPr>
          </a:p>
        </p:txBody>
      </p:sp>
      <p:sp>
        <p:nvSpPr>
          <p:cNvPr id="10" name="Footer Placeholder 4"/>
          <p:cNvSpPr>
            <a:spLocks noGrp="1"/>
          </p:cNvSpPr>
          <p:nvPr>
            <p:ph type="ftr" sz="quarter" idx="3"/>
          </p:nvPr>
        </p:nvSpPr>
        <p:spPr>
          <a:xfrm>
            <a:off x="5292080" y="6381328"/>
            <a:ext cx="3615680" cy="262800"/>
          </a:xfrm>
          <a:prstGeom prst="rect">
            <a:avLst/>
          </a:prstGeom>
        </p:spPr>
        <p:txBody>
          <a:bodyPr/>
          <a:lstStyle>
            <a:lvl1pPr algn="r">
              <a:defRPr sz="1100">
                <a:solidFill>
                  <a:schemeClr val="bg1"/>
                </a:solidFill>
              </a:defRPr>
            </a:lvl1pPr>
          </a:lstStyle>
          <a:p>
            <a:endParaRPr lang="nl-BE" dirty="0">
              <a:solidFill>
                <a:srgbClr val="FFFFFF"/>
              </a:solidFill>
            </a:endParaRPr>
          </a:p>
        </p:txBody>
      </p:sp>
    </p:spTree>
    <p:extLst>
      <p:ext uri="{BB962C8B-B14F-4D97-AF65-F5344CB8AC3E}">
        <p14:creationId xmlns:p14="http://schemas.microsoft.com/office/powerpoint/2010/main" val="14612144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pn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3" cstate="print">
            <a:lum/>
          </a:blip>
          <a:srcRect/>
          <a:stretch>
            <a:fillRect l="-86000" t="80000" r="-50000" b="-1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nl-BE"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nl-BE" dirty="0"/>
          </a:p>
        </p:txBody>
      </p:sp>
      <p:sp>
        <p:nvSpPr>
          <p:cNvPr id="6" name="Slide Number Placeholder 5"/>
          <p:cNvSpPr>
            <a:spLocks noGrp="1"/>
          </p:cNvSpPr>
          <p:nvPr>
            <p:ph type="sldNum" sz="quarter" idx="4"/>
          </p:nvPr>
        </p:nvSpPr>
        <p:spPr>
          <a:xfrm>
            <a:off x="4067944" y="6381329"/>
            <a:ext cx="1008112" cy="262800"/>
          </a:xfrm>
          <a:prstGeom prst="rect">
            <a:avLst/>
          </a:prstGeom>
        </p:spPr>
        <p:txBody>
          <a:bodyPr vert="horz" lIns="91440" tIns="45720" rIns="91440" bIns="45720" rtlCol="0" anchor="ctr"/>
          <a:lstStyle>
            <a:lvl1pPr algn="ctr">
              <a:defRPr sz="1100">
                <a:solidFill>
                  <a:schemeClr val="bg1"/>
                </a:solidFill>
                <a:latin typeface="Berlin Sans FB Demi" pitchFamily="34" charset="0"/>
                <a:cs typeface="Aharoni" pitchFamily="2" charset="-79"/>
              </a:defRPr>
            </a:lvl1pPr>
          </a:lstStyle>
          <a:p>
            <a:fld id="{B54D5C4E-F4AB-41B7-B40F-0FC0C97F76A6}" type="slidenum">
              <a:rPr lang="nl-BE" smtClean="0">
                <a:solidFill>
                  <a:srgbClr val="FFFFFF"/>
                </a:solidFill>
              </a:rPr>
              <a:pPr/>
              <a:t>‹N°›</a:t>
            </a:fld>
            <a:endParaRPr lang="nl-BE" dirty="0">
              <a:solidFill>
                <a:srgbClr val="FFFFFF"/>
              </a:solidFill>
            </a:endParaRPr>
          </a:p>
        </p:txBody>
      </p:sp>
      <p:sp>
        <p:nvSpPr>
          <p:cNvPr id="17" name="Footer Placeholder 4"/>
          <p:cNvSpPr>
            <a:spLocks noGrp="1"/>
          </p:cNvSpPr>
          <p:nvPr>
            <p:ph type="ftr" sz="quarter" idx="3"/>
          </p:nvPr>
        </p:nvSpPr>
        <p:spPr>
          <a:xfrm>
            <a:off x="5292080" y="6381328"/>
            <a:ext cx="3615680" cy="262800"/>
          </a:xfrm>
          <a:prstGeom prst="rect">
            <a:avLst/>
          </a:prstGeom>
        </p:spPr>
        <p:txBody>
          <a:bodyPr/>
          <a:lstStyle>
            <a:lvl1pPr algn="r">
              <a:defRPr sz="1100">
                <a:solidFill>
                  <a:schemeClr val="bg1"/>
                </a:solidFill>
                <a:latin typeface="Berlin Sans FB Demi" pitchFamily="34" charset="0"/>
                <a:cs typeface="Aharoni" pitchFamily="2" charset="-79"/>
              </a:defRPr>
            </a:lvl1pPr>
          </a:lstStyle>
          <a:p>
            <a:endParaRPr lang="nl-BE" dirty="0">
              <a:solidFill>
                <a:srgbClr val="FFFFFF"/>
              </a:solidFill>
            </a:endParaRPr>
          </a:p>
        </p:txBody>
      </p:sp>
    </p:spTree>
    <p:extLst>
      <p:ext uri="{BB962C8B-B14F-4D97-AF65-F5344CB8AC3E}">
        <p14:creationId xmlns:p14="http://schemas.microsoft.com/office/powerpoint/2010/main" val="119897320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ctr" defTabSz="914400" rtl="0" eaLnBrk="1" latinLnBrk="0" hangingPunct="1">
        <a:spcBef>
          <a:spcPct val="0"/>
        </a:spcBef>
        <a:buNone/>
        <a:defRPr sz="3600" kern="1200">
          <a:solidFill>
            <a:schemeClr val="tx1"/>
          </a:solidFill>
          <a:latin typeface="Berlin Sans FB Demi" pitchFamily="34" charset="0"/>
          <a:ea typeface="+mj-ea"/>
          <a:cs typeface="Aharoni" pitchFamily="2" charset="-79"/>
        </a:defRPr>
      </a:lvl1pPr>
    </p:titleStyle>
    <p:bodyStyle>
      <a:lvl1pPr marL="342900" indent="-342900" algn="l" defTabSz="914400" rtl="0" eaLnBrk="1" latinLnBrk="0" hangingPunct="1">
        <a:spcBef>
          <a:spcPct val="20000"/>
        </a:spcBef>
        <a:buFont typeface="Arial" pitchFamily="34" charset="0"/>
        <a:buChar char="•"/>
        <a:defRPr sz="2800" kern="1200">
          <a:solidFill>
            <a:srgbClr val="6D6E71"/>
          </a:solidFill>
          <a:latin typeface="Berlin Sans FB Demi" pitchFamily="34" charset="0"/>
          <a:ea typeface="+mn-ea"/>
          <a:cs typeface="Aharoni" pitchFamily="2" charset="-79"/>
        </a:defRPr>
      </a:lvl1pPr>
      <a:lvl2pPr marL="742950" indent="-285750" algn="l" defTabSz="914400" rtl="0" eaLnBrk="1" latinLnBrk="0" hangingPunct="1">
        <a:spcBef>
          <a:spcPct val="20000"/>
        </a:spcBef>
        <a:buFont typeface="Arial" pitchFamily="34" charset="0"/>
        <a:buChar char="–"/>
        <a:defRPr sz="2400" kern="1200">
          <a:solidFill>
            <a:srgbClr val="6D6E71"/>
          </a:solidFill>
          <a:latin typeface="Berlin Sans FB Demi" pitchFamily="34" charset="0"/>
          <a:ea typeface="+mn-ea"/>
          <a:cs typeface="Aharoni" pitchFamily="2" charset="-79"/>
        </a:defRPr>
      </a:lvl2pPr>
      <a:lvl3pPr marL="1143000" indent="-228600" algn="l" defTabSz="914400" rtl="0" eaLnBrk="1" latinLnBrk="0" hangingPunct="1">
        <a:spcBef>
          <a:spcPct val="20000"/>
        </a:spcBef>
        <a:buFont typeface="Arial" pitchFamily="34" charset="0"/>
        <a:buChar char="•"/>
        <a:defRPr sz="2000" kern="1200">
          <a:solidFill>
            <a:srgbClr val="6D6E71"/>
          </a:solidFill>
          <a:latin typeface="Berlin Sans FB Demi" pitchFamily="34" charset="0"/>
          <a:ea typeface="+mn-ea"/>
          <a:cs typeface="Aharoni" pitchFamily="2" charset="-79"/>
        </a:defRPr>
      </a:lvl3pPr>
      <a:lvl4pPr marL="1600200" indent="-228600" algn="l" defTabSz="914400" rtl="0" eaLnBrk="1" latinLnBrk="0" hangingPunct="1">
        <a:spcBef>
          <a:spcPct val="20000"/>
        </a:spcBef>
        <a:buFont typeface="Arial" pitchFamily="34" charset="0"/>
        <a:buChar char="–"/>
        <a:defRPr sz="1800" kern="1200">
          <a:solidFill>
            <a:srgbClr val="6D6E71"/>
          </a:solidFill>
          <a:latin typeface="Berlin Sans FB Demi" pitchFamily="34" charset="0"/>
          <a:ea typeface="+mn-ea"/>
          <a:cs typeface="Aharoni" pitchFamily="2" charset="-79"/>
        </a:defRPr>
      </a:lvl4pPr>
      <a:lvl5pPr marL="2057400" indent="-228600" algn="l" defTabSz="914400" rtl="0" eaLnBrk="1" latinLnBrk="0" hangingPunct="1">
        <a:spcBef>
          <a:spcPct val="20000"/>
        </a:spcBef>
        <a:buFont typeface="Arial" pitchFamily="34" charset="0"/>
        <a:buChar char="»"/>
        <a:defRPr sz="1800" kern="1200">
          <a:solidFill>
            <a:srgbClr val="6D6E71"/>
          </a:solidFill>
          <a:latin typeface="Berlin Sans FB Demi" pitchFamily="34" charset="0"/>
          <a:ea typeface="+mn-ea"/>
          <a:cs typeface="Aharoni" pitchFamily="2" charset="-79"/>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nl-B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3" cstate="print">
            <a:lum/>
          </a:blip>
          <a:srcRect/>
          <a:stretch>
            <a:fillRect l="-86000" t="80000" r="-50000" b="-1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nl-BE"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nl-BE" dirty="0"/>
          </a:p>
        </p:txBody>
      </p:sp>
      <p:sp>
        <p:nvSpPr>
          <p:cNvPr id="6" name="Slide Number Placeholder 5"/>
          <p:cNvSpPr>
            <a:spLocks noGrp="1"/>
          </p:cNvSpPr>
          <p:nvPr>
            <p:ph type="sldNum" sz="quarter" idx="4"/>
          </p:nvPr>
        </p:nvSpPr>
        <p:spPr>
          <a:xfrm>
            <a:off x="4067944" y="6381329"/>
            <a:ext cx="1008112" cy="262800"/>
          </a:xfrm>
          <a:prstGeom prst="rect">
            <a:avLst/>
          </a:prstGeom>
        </p:spPr>
        <p:txBody>
          <a:bodyPr vert="horz" lIns="91440" tIns="45720" rIns="91440" bIns="45720" rtlCol="0" anchor="ctr"/>
          <a:lstStyle>
            <a:lvl1pPr algn="ctr">
              <a:defRPr sz="1100">
                <a:solidFill>
                  <a:schemeClr val="bg1"/>
                </a:solidFill>
                <a:latin typeface="Berlin Sans FB Demi" pitchFamily="34" charset="0"/>
                <a:cs typeface="Aharoni" pitchFamily="2" charset="-79"/>
              </a:defRPr>
            </a:lvl1pPr>
          </a:lstStyle>
          <a:p>
            <a:fld id="{B54D5C4E-F4AB-41B7-B40F-0FC0C97F76A6}" type="slidenum">
              <a:rPr lang="nl-BE" smtClean="0">
                <a:solidFill>
                  <a:srgbClr val="FFFFFF"/>
                </a:solidFill>
              </a:rPr>
              <a:pPr/>
              <a:t>‹N°›</a:t>
            </a:fld>
            <a:endParaRPr lang="nl-BE" dirty="0">
              <a:solidFill>
                <a:srgbClr val="FFFFFF"/>
              </a:solidFill>
            </a:endParaRPr>
          </a:p>
        </p:txBody>
      </p:sp>
      <p:sp>
        <p:nvSpPr>
          <p:cNvPr id="17" name="Footer Placeholder 4"/>
          <p:cNvSpPr>
            <a:spLocks noGrp="1"/>
          </p:cNvSpPr>
          <p:nvPr>
            <p:ph type="ftr" sz="quarter" idx="3"/>
          </p:nvPr>
        </p:nvSpPr>
        <p:spPr>
          <a:xfrm>
            <a:off x="5292080" y="6381328"/>
            <a:ext cx="3615680" cy="262800"/>
          </a:xfrm>
          <a:prstGeom prst="rect">
            <a:avLst/>
          </a:prstGeom>
        </p:spPr>
        <p:txBody>
          <a:bodyPr/>
          <a:lstStyle>
            <a:lvl1pPr algn="r">
              <a:defRPr sz="1100">
                <a:solidFill>
                  <a:schemeClr val="bg1"/>
                </a:solidFill>
                <a:latin typeface="Berlin Sans FB Demi" pitchFamily="34" charset="0"/>
                <a:cs typeface="Aharoni" pitchFamily="2" charset="-79"/>
              </a:defRPr>
            </a:lvl1pPr>
          </a:lstStyle>
          <a:p>
            <a:endParaRPr lang="nl-BE" dirty="0">
              <a:solidFill>
                <a:srgbClr val="FFFFFF"/>
              </a:solidFill>
            </a:endParaRPr>
          </a:p>
        </p:txBody>
      </p:sp>
    </p:spTree>
    <p:extLst>
      <p:ext uri="{BB962C8B-B14F-4D97-AF65-F5344CB8AC3E}">
        <p14:creationId xmlns:p14="http://schemas.microsoft.com/office/powerpoint/2010/main" val="2387154272"/>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4" r:id="rId11"/>
  </p:sldLayoutIdLst>
  <p:hf hdr="0" ftr="0" dt="0"/>
  <p:txStyles>
    <p:titleStyle>
      <a:lvl1pPr algn="ctr" defTabSz="914400" rtl="0" eaLnBrk="1" latinLnBrk="0" hangingPunct="1">
        <a:spcBef>
          <a:spcPct val="0"/>
        </a:spcBef>
        <a:buNone/>
        <a:defRPr sz="3600" kern="1200">
          <a:solidFill>
            <a:schemeClr val="tx1"/>
          </a:solidFill>
          <a:latin typeface="Berlin Sans FB Demi" pitchFamily="34" charset="0"/>
          <a:ea typeface="+mj-ea"/>
          <a:cs typeface="Aharoni" pitchFamily="2" charset="-79"/>
        </a:defRPr>
      </a:lvl1pPr>
    </p:titleStyle>
    <p:bodyStyle>
      <a:lvl1pPr marL="342900" indent="-342900" algn="l" defTabSz="914400" rtl="0" eaLnBrk="1" latinLnBrk="0" hangingPunct="1">
        <a:spcBef>
          <a:spcPct val="20000"/>
        </a:spcBef>
        <a:buFont typeface="Arial" pitchFamily="34" charset="0"/>
        <a:buChar char="•"/>
        <a:defRPr sz="2800" kern="1200">
          <a:solidFill>
            <a:srgbClr val="6D6E71"/>
          </a:solidFill>
          <a:latin typeface="Berlin Sans FB Demi" pitchFamily="34" charset="0"/>
          <a:ea typeface="+mn-ea"/>
          <a:cs typeface="Aharoni" pitchFamily="2" charset="-79"/>
        </a:defRPr>
      </a:lvl1pPr>
      <a:lvl2pPr marL="742950" indent="-285750" algn="l" defTabSz="914400" rtl="0" eaLnBrk="1" latinLnBrk="0" hangingPunct="1">
        <a:spcBef>
          <a:spcPct val="20000"/>
        </a:spcBef>
        <a:buFont typeface="Arial" pitchFamily="34" charset="0"/>
        <a:buChar char="–"/>
        <a:defRPr sz="2400" kern="1200">
          <a:solidFill>
            <a:srgbClr val="6D6E71"/>
          </a:solidFill>
          <a:latin typeface="Berlin Sans FB Demi" pitchFamily="34" charset="0"/>
          <a:ea typeface="+mn-ea"/>
          <a:cs typeface="Aharoni" pitchFamily="2" charset="-79"/>
        </a:defRPr>
      </a:lvl2pPr>
      <a:lvl3pPr marL="1143000" indent="-228600" algn="l" defTabSz="914400" rtl="0" eaLnBrk="1" latinLnBrk="0" hangingPunct="1">
        <a:spcBef>
          <a:spcPct val="20000"/>
        </a:spcBef>
        <a:buFont typeface="Arial" pitchFamily="34" charset="0"/>
        <a:buChar char="•"/>
        <a:defRPr sz="2000" kern="1200">
          <a:solidFill>
            <a:srgbClr val="6D6E71"/>
          </a:solidFill>
          <a:latin typeface="Berlin Sans FB Demi" pitchFamily="34" charset="0"/>
          <a:ea typeface="+mn-ea"/>
          <a:cs typeface="Aharoni" pitchFamily="2" charset="-79"/>
        </a:defRPr>
      </a:lvl3pPr>
      <a:lvl4pPr marL="1600200" indent="-228600" algn="l" defTabSz="914400" rtl="0" eaLnBrk="1" latinLnBrk="0" hangingPunct="1">
        <a:spcBef>
          <a:spcPct val="20000"/>
        </a:spcBef>
        <a:buFont typeface="Arial" pitchFamily="34" charset="0"/>
        <a:buChar char="–"/>
        <a:defRPr sz="1800" kern="1200">
          <a:solidFill>
            <a:srgbClr val="6D6E71"/>
          </a:solidFill>
          <a:latin typeface="Berlin Sans FB Demi" pitchFamily="34" charset="0"/>
          <a:ea typeface="+mn-ea"/>
          <a:cs typeface="Aharoni" pitchFamily="2" charset="-79"/>
        </a:defRPr>
      </a:lvl4pPr>
      <a:lvl5pPr marL="2057400" indent="-228600" algn="l" defTabSz="914400" rtl="0" eaLnBrk="1" latinLnBrk="0" hangingPunct="1">
        <a:spcBef>
          <a:spcPct val="20000"/>
        </a:spcBef>
        <a:buFont typeface="Arial" pitchFamily="34" charset="0"/>
        <a:buChar char="»"/>
        <a:defRPr sz="1800" kern="1200">
          <a:solidFill>
            <a:srgbClr val="6D6E71"/>
          </a:solidFill>
          <a:latin typeface="Berlin Sans FB Demi" pitchFamily="34" charset="0"/>
          <a:ea typeface="+mn-ea"/>
          <a:cs typeface="Aharoni" pitchFamily="2" charset="-79"/>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nl-B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0.xml"/><Relationship Id="rId1" Type="http://schemas.openxmlformats.org/officeDocument/2006/relationships/slideLayout" Target="../slideLayouts/slideLayout18.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 Id="rId9" Type="http://schemas.openxmlformats.org/officeDocument/2006/relationships/image" Target="../media/image9.gif"/></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8.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8.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4.xml"/></Relationships>
</file>

<file path=ppt/slides/_rels/slide17.xml.rels><?xml version="1.0" encoding="UTF-8" standalone="yes"?>
<Relationships xmlns="http://schemas.openxmlformats.org/package/2006/relationships"><Relationship Id="rId3" Type="http://schemas.openxmlformats.org/officeDocument/2006/relationships/image" Target="../media/image10.emf"/><Relationship Id="rId2" Type="http://schemas.openxmlformats.org/officeDocument/2006/relationships/notesSlide" Target="../notesSlides/notesSlide17.xml"/><Relationship Id="rId1" Type="http://schemas.openxmlformats.org/officeDocument/2006/relationships/slideLayout" Target="../slideLayouts/slideLayout22.xml"/></Relationships>
</file>

<file path=ppt/slides/_rels/slide18.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8.xml"/><Relationship Id="rId1" Type="http://schemas.openxmlformats.org/officeDocument/2006/relationships/slideLayout" Target="../slideLayouts/slideLayout2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4.xml"/></Relationships>
</file>

<file path=ppt/slides/_rels/slide21.xml.rels><?xml version="1.0" encoding="UTF-8" standalone="yes"?>
<Relationships xmlns="http://schemas.openxmlformats.org/package/2006/relationships"><Relationship Id="rId3" Type="http://schemas.openxmlformats.org/officeDocument/2006/relationships/notesSlide" Target="../notesSlides/notesSlide21.xml"/><Relationship Id="rId2" Type="http://schemas.openxmlformats.org/officeDocument/2006/relationships/slideLayout" Target="../slideLayouts/slideLayout14.xml"/><Relationship Id="rId1" Type="http://schemas.openxmlformats.org/officeDocument/2006/relationships/vmlDrawing" Target="../drawings/vmlDrawing1.vml"/><Relationship Id="rId6" Type="http://schemas.openxmlformats.org/officeDocument/2006/relationships/image" Target="../media/image11.emf"/><Relationship Id="rId5" Type="http://schemas.openxmlformats.org/officeDocument/2006/relationships/package" Target="../embeddings/Microsoft_Word_Document1.docx"/><Relationship Id="rId4" Type="http://schemas.openxmlformats.org/officeDocument/2006/relationships/oleObject" Target="../embeddings/oleObject1.bin"/></Relationships>
</file>

<file path=ppt/slides/_rels/slide22.xml.rels><?xml version="1.0" encoding="UTF-8" standalone="yes"?>
<Relationships xmlns="http://schemas.openxmlformats.org/package/2006/relationships"><Relationship Id="rId3" Type="http://schemas.openxmlformats.org/officeDocument/2006/relationships/notesSlide" Target="../notesSlides/notesSlide22.xml"/><Relationship Id="rId2" Type="http://schemas.openxmlformats.org/officeDocument/2006/relationships/slideLayout" Target="../slideLayouts/slideLayout14.xml"/><Relationship Id="rId1" Type="http://schemas.openxmlformats.org/officeDocument/2006/relationships/vmlDrawing" Target="../drawings/vmlDrawing2.vml"/><Relationship Id="rId6" Type="http://schemas.openxmlformats.org/officeDocument/2006/relationships/image" Target="../media/image12.emf"/><Relationship Id="rId5" Type="http://schemas.openxmlformats.org/officeDocument/2006/relationships/package" Target="../embeddings/Microsoft_Word_Document2.docx"/><Relationship Id="rId4" Type="http://schemas.openxmlformats.org/officeDocument/2006/relationships/oleObject" Target="../embeddings/oleObject2.bin"/></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9.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9.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9.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9.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9.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9.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966814" y="3593814"/>
            <a:ext cx="7056096" cy="1563378"/>
          </a:xfrm>
          <a:prstGeom prst="rect">
            <a:avLst/>
          </a:prstGeom>
          <a:solidFill>
            <a:schemeClr val="bg1"/>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nl-BE" dirty="0">
              <a:solidFill>
                <a:srgbClr val="9F1F63"/>
              </a:solidFill>
            </a:endParaRPr>
          </a:p>
        </p:txBody>
      </p:sp>
      <p:sp>
        <p:nvSpPr>
          <p:cNvPr id="3" name="Rectangle 2"/>
          <p:cNvSpPr/>
          <p:nvPr/>
        </p:nvSpPr>
        <p:spPr>
          <a:xfrm>
            <a:off x="1966814" y="4106638"/>
            <a:ext cx="7056096" cy="1569660"/>
          </a:xfrm>
          <a:prstGeom prst="rect">
            <a:avLst/>
          </a:prstGeom>
        </p:spPr>
        <p:txBody>
          <a:bodyPr wrap="square">
            <a:spAutoFit/>
          </a:bodyPr>
          <a:lstStyle/>
          <a:p>
            <a:pPr algn="r"/>
            <a:r>
              <a:rPr lang="en-US" sz="2400" dirty="0" smtClean="0">
                <a:solidFill>
                  <a:schemeClr val="bg2">
                    <a:lumMod val="75000"/>
                  </a:schemeClr>
                </a:solidFill>
                <a:latin typeface="Berlin Sans FB Demi" pitchFamily="34" charset="0"/>
              </a:rPr>
              <a:t>Mohamed Ben Halima (CEE et TEPP), </a:t>
            </a:r>
          </a:p>
          <a:p>
            <a:pPr algn="r"/>
            <a:r>
              <a:rPr lang="en-US" sz="2400" dirty="0" smtClean="0">
                <a:solidFill>
                  <a:schemeClr val="bg2">
                    <a:lumMod val="75000"/>
                  </a:schemeClr>
                </a:solidFill>
                <a:latin typeface="Berlin Sans FB Demi" pitchFamily="34" charset="0"/>
              </a:rPr>
              <a:t>Nathalie Greenan (CEE et TEPP), </a:t>
            </a:r>
          </a:p>
          <a:p>
            <a:pPr algn="r"/>
            <a:r>
              <a:rPr lang="en-US" sz="2400" dirty="0" smtClean="0">
                <a:solidFill>
                  <a:schemeClr val="bg2">
                    <a:lumMod val="75000"/>
                  </a:schemeClr>
                </a:solidFill>
                <a:latin typeface="Berlin Sans FB Demi" pitchFamily="34" charset="0"/>
              </a:rPr>
              <a:t>Joseph Lanfranchi (CEE et LEMMA), </a:t>
            </a:r>
          </a:p>
          <a:p>
            <a:pPr algn="r"/>
            <a:r>
              <a:rPr lang="en-US" sz="2400" dirty="0" smtClean="0">
                <a:solidFill>
                  <a:schemeClr val="bg2">
                    <a:lumMod val="75000"/>
                  </a:schemeClr>
                </a:solidFill>
                <a:latin typeface="Berlin Sans FB Demi" pitchFamily="34" charset="0"/>
              </a:rPr>
              <a:t>Laetitia Otte (DARES)</a:t>
            </a:r>
            <a:endParaRPr lang="fr-FR" sz="2400" dirty="0">
              <a:solidFill>
                <a:schemeClr val="bg2">
                  <a:lumMod val="75000"/>
                </a:schemeClr>
              </a:solidFill>
              <a:latin typeface="Berlin Sans FB Demi" pitchFamily="34" charset="0"/>
            </a:endParaRPr>
          </a:p>
        </p:txBody>
      </p:sp>
      <p:pic>
        <p:nvPicPr>
          <p:cNvPr id="6" name="Picture 8" descr="C:\Users\LiseS\Desktop\off logo partners\logo_CEE_2008_coul.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524328" y="188640"/>
            <a:ext cx="1368840" cy="720000"/>
          </a:xfrm>
          <a:prstGeom prst="rect">
            <a:avLst/>
          </a:prstGeom>
          <a:noFill/>
          <a:extLst>
            <a:ext uri="{909E8E84-426E-40DD-AFC4-6F175D3DCCD1}">
              <a14:hiddenFill xmlns:a14="http://schemas.microsoft.com/office/drawing/2010/main">
                <a:solidFill>
                  <a:srgbClr val="FFFFFF"/>
                </a:solidFill>
              </a14:hiddenFill>
            </a:ext>
          </a:extLst>
        </p:spPr>
      </p:pic>
      <p:sp>
        <p:nvSpPr>
          <p:cNvPr id="4" name="ZoneTexte 3"/>
          <p:cNvSpPr txBox="1"/>
          <p:nvPr/>
        </p:nvSpPr>
        <p:spPr>
          <a:xfrm>
            <a:off x="1043608" y="5661248"/>
            <a:ext cx="3168352" cy="1015663"/>
          </a:xfrm>
          <a:prstGeom prst="rect">
            <a:avLst/>
          </a:prstGeom>
          <a:noFill/>
        </p:spPr>
        <p:txBody>
          <a:bodyPr wrap="square" rtlCol="0">
            <a:spAutoFit/>
          </a:bodyPr>
          <a:lstStyle/>
          <a:p>
            <a:pPr algn="ctr"/>
            <a:r>
              <a:rPr lang="en-US" sz="2000" b="1" dirty="0" err="1" smtClean="0">
                <a:solidFill>
                  <a:schemeClr val="accent1">
                    <a:lumMod val="75000"/>
                  </a:schemeClr>
                </a:solidFill>
              </a:rPr>
              <a:t>Conférence</a:t>
            </a:r>
            <a:r>
              <a:rPr lang="en-US" sz="2000" b="1" dirty="0" smtClean="0">
                <a:solidFill>
                  <a:schemeClr val="accent1">
                    <a:lumMod val="75000"/>
                  </a:schemeClr>
                </a:solidFill>
              </a:rPr>
              <a:t> TEPP 2016</a:t>
            </a:r>
          </a:p>
          <a:p>
            <a:pPr algn="ctr"/>
            <a:r>
              <a:rPr lang="en-US" sz="2000" b="1" dirty="0" smtClean="0">
                <a:solidFill>
                  <a:schemeClr val="accent1">
                    <a:lumMod val="75000"/>
                  </a:schemeClr>
                </a:solidFill>
              </a:rPr>
              <a:t>Saint Denis de la </a:t>
            </a:r>
            <a:r>
              <a:rPr lang="en-US" sz="2000" b="1" dirty="0" err="1" smtClean="0">
                <a:solidFill>
                  <a:schemeClr val="accent1">
                    <a:lumMod val="75000"/>
                  </a:schemeClr>
                </a:solidFill>
              </a:rPr>
              <a:t>Réunion</a:t>
            </a:r>
            <a:endParaRPr lang="en-US" sz="2000" b="1" dirty="0">
              <a:solidFill>
                <a:schemeClr val="accent1">
                  <a:lumMod val="75000"/>
                </a:schemeClr>
              </a:solidFill>
            </a:endParaRPr>
          </a:p>
        </p:txBody>
      </p:sp>
      <p:sp>
        <p:nvSpPr>
          <p:cNvPr id="8" name="ZoneTexte 7"/>
          <p:cNvSpPr txBox="1"/>
          <p:nvPr/>
        </p:nvSpPr>
        <p:spPr>
          <a:xfrm>
            <a:off x="-14795" y="1484784"/>
            <a:ext cx="7056784" cy="2308324"/>
          </a:xfrm>
          <a:prstGeom prst="rect">
            <a:avLst/>
          </a:prstGeom>
          <a:noFill/>
        </p:spPr>
        <p:txBody>
          <a:bodyPr wrap="square" rtlCol="0">
            <a:spAutoFit/>
          </a:bodyPr>
          <a:lstStyle/>
          <a:p>
            <a:pPr lvl="0" algn="r"/>
            <a:r>
              <a:rPr lang="en-US" sz="3600" b="1" dirty="0">
                <a:solidFill>
                  <a:srgbClr val="9F1F63"/>
                </a:solidFill>
                <a:latin typeface="Berlin Sans FB Demi" pitchFamily="34" charset="0"/>
              </a:rPr>
              <a:t>Company </a:t>
            </a:r>
            <a:r>
              <a:rPr lang="en-US" sz="3600" b="1" dirty="0" err="1">
                <a:solidFill>
                  <a:srgbClr val="9F1F63"/>
                </a:solidFill>
                <a:latin typeface="Berlin Sans FB Demi" pitchFamily="34" charset="0"/>
              </a:rPr>
              <a:t>organisational</a:t>
            </a:r>
            <a:r>
              <a:rPr lang="en-US" sz="3600" b="1" dirty="0">
                <a:solidFill>
                  <a:srgbClr val="9F1F63"/>
                </a:solidFill>
                <a:latin typeface="Berlin Sans FB Demi" pitchFamily="34" charset="0"/>
              </a:rPr>
              <a:t> changes </a:t>
            </a:r>
          </a:p>
          <a:p>
            <a:pPr lvl="0" algn="r"/>
            <a:r>
              <a:rPr lang="en-US" sz="3600" b="1" dirty="0">
                <a:solidFill>
                  <a:srgbClr val="9F1F63"/>
                </a:solidFill>
                <a:latin typeface="Berlin Sans FB Demi" pitchFamily="34" charset="0"/>
              </a:rPr>
              <a:t>and long term sickness absence and injury </a:t>
            </a:r>
            <a:r>
              <a:rPr lang="en-US" sz="3600" b="1" dirty="0" smtClean="0">
                <a:solidFill>
                  <a:srgbClr val="9F1F63"/>
                </a:solidFill>
                <a:latin typeface="Berlin Sans FB Demi" pitchFamily="34" charset="0"/>
              </a:rPr>
              <a:t>leave: results from a difference in difference approach</a:t>
            </a:r>
            <a:endParaRPr lang="en-US" sz="3600" b="1" dirty="0">
              <a:solidFill>
                <a:srgbClr val="9F1F63"/>
              </a:solidFill>
              <a:latin typeface="Berlin Sans FB Demi" pitchFamily="34" charset="0"/>
            </a:endParaRPr>
          </a:p>
        </p:txBody>
      </p:sp>
    </p:spTree>
    <p:extLst>
      <p:ext uri="{BB962C8B-B14F-4D97-AF65-F5344CB8AC3E}">
        <p14:creationId xmlns:p14="http://schemas.microsoft.com/office/powerpoint/2010/main" val="24401602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23528" y="58614"/>
            <a:ext cx="8229600" cy="490066"/>
          </a:xfrm>
        </p:spPr>
        <p:txBody>
          <a:bodyPr>
            <a:noAutofit/>
          </a:bodyPr>
          <a:lstStyle/>
          <a:p>
            <a:pPr algn="ctr"/>
            <a:r>
              <a:rPr lang="en-GB" sz="2400" b="1" dirty="0" smtClean="0">
                <a:latin typeface="Verdana" panose="020B0604030504040204" pitchFamily="34" charset="0"/>
                <a:ea typeface="Verdana" panose="020B0604030504040204" pitchFamily="34" charset="0"/>
                <a:cs typeface="Verdana" panose="020B0604030504040204" pitchFamily="34" charset="0"/>
              </a:rPr>
              <a:t>Timing of changes</a:t>
            </a:r>
            <a:endParaRPr lang="en-GB" sz="2400" b="1" dirty="0">
              <a:latin typeface="Verdana" panose="020B0604030504040204" pitchFamily="34" charset="0"/>
              <a:ea typeface="Verdana" panose="020B0604030504040204" pitchFamily="34" charset="0"/>
              <a:cs typeface="Verdana" panose="020B0604030504040204" pitchFamily="34" charset="0"/>
            </a:endParaRPr>
          </a:p>
        </p:txBody>
      </p:sp>
      <p:graphicFrame>
        <p:nvGraphicFramePr>
          <p:cNvPr id="3" name="Diagramme 2"/>
          <p:cNvGraphicFramePr/>
          <p:nvPr>
            <p:extLst>
              <p:ext uri="{D42A27DB-BD31-4B8C-83A1-F6EECF244321}">
                <p14:modId xmlns:p14="http://schemas.microsoft.com/office/powerpoint/2010/main" val="3646998988"/>
              </p:ext>
            </p:extLst>
          </p:nvPr>
        </p:nvGraphicFramePr>
        <p:xfrm>
          <a:off x="1331640" y="2135510"/>
          <a:ext cx="6124575" cy="93345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cxnSp>
        <p:nvCxnSpPr>
          <p:cNvPr id="4" name="Connecteur droit 3"/>
          <p:cNvCxnSpPr/>
          <p:nvPr/>
        </p:nvCxnSpPr>
        <p:spPr>
          <a:xfrm>
            <a:off x="3419872" y="1988840"/>
            <a:ext cx="3905250" cy="0"/>
          </a:xfrm>
          <a:prstGeom prst="line">
            <a:avLst/>
          </a:prstGeom>
          <a:ln cmpd="dbl">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5" name="Rectangle 3"/>
          <p:cNvSpPr>
            <a:spLocks noChangeArrowheads="1"/>
          </p:cNvSpPr>
          <p:nvPr/>
        </p:nvSpPr>
        <p:spPr bwMode="auto">
          <a:xfrm>
            <a:off x="4099108" y="1562889"/>
            <a:ext cx="2511425"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fr-FR" sz="2200" b="0" i="0" u="none" strike="noStrike" cap="none" normalizeH="0" baseline="0" dirty="0" smtClean="0">
                <a:ln>
                  <a:noFill/>
                </a:ln>
                <a:solidFill>
                  <a:schemeClr val="tx1"/>
                </a:solidFill>
                <a:effectLst/>
                <a:latin typeface="Calibri" panose="020F0502020204030204" pitchFamily="34" charset="0"/>
                <a:cs typeface="Times New Roman" pitchFamily="18" charset="0"/>
              </a:rPr>
              <a:t>Experimental Period</a:t>
            </a:r>
            <a:endParaRPr kumimoji="0" lang="en-US" altLang="fr-FR" sz="2200" b="0" i="0" u="none" strike="noStrike" cap="none" normalizeH="0" baseline="0" dirty="0" smtClean="0">
              <a:ln>
                <a:noFill/>
              </a:ln>
              <a:solidFill>
                <a:schemeClr val="tx1"/>
              </a:solidFill>
              <a:effectLst/>
              <a:latin typeface="Calibri" panose="020F0502020204030204"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fr-FR" altLang="fr-FR"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6" name="Rectangle 4"/>
          <p:cNvSpPr>
            <a:spLocks noChangeArrowheads="1"/>
          </p:cNvSpPr>
          <p:nvPr/>
        </p:nvSpPr>
        <p:spPr bwMode="auto">
          <a:xfrm>
            <a:off x="0" y="4572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altLang="fr-FR" sz="1800" b="0" i="0" u="none" strike="noStrike" cap="none" normalizeH="0" baseline="0" smtClean="0">
                <a:ln>
                  <a:noFill/>
                </a:ln>
                <a:solidFill>
                  <a:schemeClr val="tx1"/>
                </a:solidFill>
                <a:effectLst/>
                <a:latin typeface="Arial" pitchFamily="34" charset="0"/>
                <a:cs typeface="Arial" pitchFamily="34" charset="0"/>
              </a:rPr>
              <a:t/>
            </a:r>
            <a:br>
              <a:rPr kumimoji="0" lang="fr-FR" altLang="fr-FR" sz="1800" b="0" i="0" u="none" strike="noStrike" cap="none" normalizeH="0" baseline="0" smtClean="0">
                <a:ln>
                  <a:noFill/>
                </a:ln>
                <a:solidFill>
                  <a:schemeClr val="tx1"/>
                </a:solidFill>
                <a:effectLst/>
                <a:latin typeface="Arial" pitchFamily="34" charset="0"/>
                <a:cs typeface="Arial" pitchFamily="34" charset="0"/>
              </a:rPr>
            </a:br>
            <a:endParaRPr kumimoji="0" lang="fr-FR" altLang="fr-FR" sz="1800" b="0" i="0" u="none" strike="noStrike" cap="none" normalizeH="0" baseline="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fr-FR" altLang="fr-FR" sz="1800" b="0" i="0" u="none" strike="noStrike" cap="none" normalizeH="0" baseline="0" smtClean="0">
              <a:ln>
                <a:noFill/>
              </a:ln>
              <a:solidFill>
                <a:schemeClr val="tx1"/>
              </a:solidFill>
              <a:effectLst/>
              <a:latin typeface="Arial" pitchFamily="34" charset="0"/>
              <a:cs typeface="Arial" pitchFamily="34" charset="0"/>
            </a:endParaRPr>
          </a:p>
        </p:txBody>
      </p:sp>
      <p:pic>
        <p:nvPicPr>
          <p:cNvPr id="2054" name="Picture 6"/>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619672" y="3068960"/>
            <a:ext cx="5022850" cy="4270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 name="Rectangle 7"/>
          <p:cNvSpPr/>
          <p:nvPr/>
        </p:nvSpPr>
        <p:spPr>
          <a:xfrm>
            <a:off x="1186651" y="3717032"/>
            <a:ext cx="6958464" cy="2200602"/>
          </a:xfrm>
          <a:prstGeom prst="rect">
            <a:avLst/>
          </a:prstGeom>
        </p:spPr>
        <p:txBody>
          <a:bodyPr wrap="square">
            <a:spAutoFit/>
          </a:bodyPr>
          <a:lstStyle/>
          <a:p>
            <a:pPr marL="342900" lvl="0" indent="-342900" eaLnBrk="0" fontAlgn="base" hangingPunct="0">
              <a:spcBef>
                <a:spcPct val="0"/>
              </a:spcBef>
              <a:spcAft>
                <a:spcPts val="1800"/>
              </a:spcAft>
              <a:buBlip>
                <a:blip r:embed="rId9"/>
              </a:buBlip>
            </a:pPr>
            <a:r>
              <a:rPr lang="en-US" altLang="fr-FR" sz="2300" dirty="0">
                <a:latin typeface="Calibri" panose="020F0502020204030204" pitchFamily="34" charset="0"/>
                <a:ea typeface="Calibri" pitchFamily="34" charset="0"/>
                <a:cs typeface="Times New Roman" pitchFamily="18" charset="0"/>
              </a:rPr>
              <a:t>Experimental period: 2003 </a:t>
            </a:r>
            <a:r>
              <a:rPr lang="en-US" altLang="fr-FR" sz="2300" dirty="0" smtClean="0">
                <a:latin typeface="Calibri" panose="020F0502020204030204" pitchFamily="34" charset="0"/>
                <a:ea typeface="Calibri" pitchFamily="34" charset="0"/>
                <a:cs typeface="Times New Roman" pitchFamily="18" charset="0"/>
              </a:rPr>
              <a:t>to </a:t>
            </a:r>
            <a:r>
              <a:rPr lang="en-US" altLang="fr-FR" sz="2300" dirty="0">
                <a:latin typeface="Calibri" panose="020F0502020204030204" pitchFamily="34" charset="0"/>
                <a:ea typeface="Calibri" pitchFamily="34" charset="0"/>
                <a:cs typeface="Times New Roman" pitchFamily="18" charset="0"/>
              </a:rPr>
              <a:t>2008 </a:t>
            </a:r>
            <a:endParaRPr lang="fr-FR" altLang="fr-FR" sz="2300" dirty="0">
              <a:latin typeface="Calibri" panose="020F0502020204030204" pitchFamily="34" charset="0"/>
              <a:cs typeface="Arial" pitchFamily="34" charset="0"/>
            </a:endParaRPr>
          </a:p>
          <a:p>
            <a:pPr marL="342900" lvl="0" indent="-342900" eaLnBrk="0" fontAlgn="base" hangingPunct="0">
              <a:spcBef>
                <a:spcPct val="0"/>
              </a:spcBef>
              <a:spcAft>
                <a:spcPts val="1800"/>
              </a:spcAft>
              <a:buBlip>
                <a:blip r:embed="rId9"/>
              </a:buBlip>
            </a:pPr>
            <a:r>
              <a:rPr lang="en-US" altLang="fr-FR" sz="2300" dirty="0">
                <a:latin typeface="Calibri" panose="020F0502020204030204" pitchFamily="34" charset="0"/>
                <a:ea typeface="Calibri" pitchFamily="34" charset="0"/>
                <a:cs typeface="Times New Roman" pitchFamily="18" charset="0"/>
              </a:rPr>
              <a:t>Before </a:t>
            </a:r>
            <a:r>
              <a:rPr lang="en-US" altLang="fr-FR" sz="2300" dirty="0" err="1" smtClean="0">
                <a:latin typeface="Calibri" panose="020F0502020204030204" pitchFamily="34" charset="0"/>
                <a:ea typeface="Calibri" pitchFamily="34" charset="0"/>
                <a:cs typeface="Times New Roman" pitchFamily="18" charset="0"/>
              </a:rPr>
              <a:t>organisational</a:t>
            </a:r>
            <a:r>
              <a:rPr lang="en-US" altLang="fr-FR" sz="2300" dirty="0" smtClean="0">
                <a:latin typeface="Calibri" panose="020F0502020204030204" pitchFamily="34" charset="0"/>
                <a:ea typeface="Calibri" pitchFamily="34" charset="0"/>
                <a:cs typeface="Times New Roman" pitchFamily="18" charset="0"/>
              </a:rPr>
              <a:t> </a:t>
            </a:r>
            <a:r>
              <a:rPr lang="en-US" altLang="fr-FR" sz="2300" dirty="0">
                <a:latin typeface="Calibri" panose="020F0502020204030204" pitchFamily="34" charset="0"/>
                <a:ea typeface="Calibri" pitchFamily="34" charset="0"/>
                <a:cs typeface="Times New Roman" pitchFamily="18" charset="0"/>
              </a:rPr>
              <a:t>changes period: 2000 </a:t>
            </a:r>
            <a:r>
              <a:rPr lang="en-US" altLang="fr-FR" sz="2300" dirty="0" smtClean="0">
                <a:latin typeface="Calibri" panose="020F0502020204030204" pitchFamily="34" charset="0"/>
                <a:ea typeface="Calibri" pitchFamily="34" charset="0"/>
                <a:cs typeface="Times New Roman" pitchFamily="18" charset="0"/>
              </a:rPr>
              <a:t>to </a:t>
            </a:r>
            <a:r>
              <a:rPr lang="en-US" altLang="fr-FR" sz="2300" dirty="0">
                <a:latin typeface="Calibri" panose="020F0502020204030204" pitchFamily="34" charset="0"/>
                <a:ea typeface="Calibri" pitchFamily="34" charset="0"/>
                <a:cs typeface="Times New Roman" pitchFamily="18" charset="0"/>
              </a:rPr>
              <a:t>2002 </a:t>
            </a:r>
            <a:endParaRPr lang="fr-FR" altLang="fr-FR" sz="2300" dirty="0">
              <a:latin typeface="Calibri" panose="020F0502020204030204" pitchFamily="34" charset="0"/>
              <a:cs typeface="Arial" pitchFamily="34" charset="0"/>
            </a:endParaRPr>
          </a:p>
          <a:p>
            <a:pPr marL="342900" lvl="0" indent="-342900" eaLnBrk="0" fontAlgn="base" hangingPunct="0">
              <a:spcBef>
                <a:spcPct val="0"/>
              </a:spcBef>
              <a:spcAft>
                <a:spcPts val="1800"/>
              </a:spcAft>
              <a:buBlip>
                <a:blip r:embed="rId9"/>
              </a:buBlip>
            </a:pPr>
            <a:r>
              <a:rPr lang="en-US" altLang="fr-FR" sz="2300" dirty="0">
                <a:latin typeface="Calibri" panose="020F0502020204030204" pitchFamily="34" charset="0"/>
                <a:ea typeface="Calibri" pitchFamily="34" charset="0"/>
                <a:cs typeface="Times New Roman" pitchFamily="18" charset="0"/>
              </a:rPr>
              <a:t>During </a:t>
            </a:r>
            <a:r>
              <a:rPr lang="en-US" altLang="fr-FR" sz="2300" dirty="0" err="1" smtClean="0">
                <a:latin typeface="Calibri" panose="020F0502020204030204" pitchFamily="34" charset="0"/>
                <a:ea typeface="Calibri" pitchFamily="34" charset="0"/>
                <a:cs typeface="Times New Roman" pitchFamily="18" charset="0"/>
              </a:rPr>
              <a:t>organisational</a:t>
            </a:r>
            <a:r>
              <a:rPr lang="en-US" altLang="fr-FR" sz="2300" dirty="0" smtClean="0">
                <a:latin typeface="Calibri" panose="020F0502020204030204" pitchFamily="34" charset="0"/>
                <a:ea typeface="Calibri" pitchFamily="34" charset="0"/>
                <a:cs typeface="Times New Roman" pitchFamily="18" charset="0"/>
              </a:rPr>
              <a:t> </a:t>
            </a:r>
            <a:r>
              <a:rPr lang="en-US" altLang="fr-FR" sz="2300" dirty="0">
                <a:latin typeface="Calibri" panose="020F0502020204030204" pitchFamily="34" charset="0"/>
                <a:ea typeface="Calibri" pitchFamily="34" charset="0"/>
                <a:cs typeface="Times New Roman" pitchFamily="18" charset="0"/>
              </a:rPr>
              <a:t>changes period: 2003 </a:t>
            </a:r>
            <a:r>
              <a:rPr lang="en-US" altLang="fr-FR" sz="2300" dirty="0" smtClean="0">
                <a:latin typeface="Calibri" panose="020F0502020204030204" pitchFamily="34" charset="0"/>
                <a:ea typeface="Calibri" pitchFamily="34" charset="0"/>
                <a:cs typeface="Times New Roman" pitchFamily="18" charset="0"/>
              </a:rPr>
              <a:t>to </a:t>
            </a:r>
            <a:r>
              <a:rPr lang="en-US" altLang="fr-FR" sz="2300" dirty="0">
                <a:latin typeface="Calibri" panose="020F0502020204030204" pitchFamily="34" charset="0"/>
                <a:ea typeface="Calibri" pitchFamily="34" charset="0"/>
                <a:cs typeface="Times New Roman" pitchFamily="18" charset="0"/>
              </a:rPr>
              <a:t>2005 </a:t>
            </a:r>
            <a:endParaRPr lang="fr-FR" altLang="fr-FR" sz="2300" dirty="0">
              <a:latin typeface="Calibri" panose="020F0502020204030204" pitchFamily="34" charset="0"/>
              <a:cs typeface="Arial" pitchFamily="34" charset="0"/>
            </a:endParaRPr>
          </a:p>
          <a:p>
            <a:pPr marL="342900" lvl="0" indent="-342900" eaLnBrk="0" fontAlgn="base" hangingPunct="0">
              <a:spcBef>
                <a:spcPct val="0"/>
              </a:spcBef>
              <a:spcAft>
                <a:spcPts val="1800"/>
              </a:spcAft>
              <a:buBlip>
                <a:blip r:embed="rId9"/>
              </a:buBlip>
            </a:pPr>
            <a:r>
              <a:rPr lang="en-US" altLang="fr-FR" sz="2300" dirty="0">
                <a:latin typeface="Calibri" panose="020F0502020204030204" pitchFamily="34" charset="0"/>
                <a:ea typeface="Calibri" pitchFamily="34" charset="0"/>
                <a:cs typeface="Times New Roman" pitchFamily="18" charset="0"/>
              </a:rPr>
              <a:t>After </a:t>
            </a:r>
            <a:r>
              <a:rPr lang="en-US" altLang="fr-FR" sz="2300" dirty="0" err="1" smtClean="0">
                <a:latin typeface="Calibri" panose="020F0502020204030204" pitchFamily="34" charset="0"/>
                <a:ea typeface="Calibri" pitchFamily="34" charset="0"/>
                <a:cs typeface="Times New Roman" pitchFamily="18" charset="0"/>
              </a:rPr>
              <a:t>organisational</a:t>
            </a:r>
            <a:r>
              <a:rPr lang="en-US" altLang="fr-FR" sz="2300" dirty="0" smtClean="0">
                <a:latin typeface="Calibri" panose="020F0502020204030204" pitchFamily="34" charset="0"/>
                <a:ea typeface="Calibri" pitchFamily="34" charset="0"/>
                <a:cs typeface="Times New Roman" pitchFamily="18" charset="0"/>
              </a:rPr>
              <a:t> </a:t>
            </a:r>
            <a:r>
              <a:rPr lang="en-US" altLang="fr-FR" sz="2300" dirty="0">
                <a:latin typeface="Calibri" panose="020F0502020204030204" pitchFamily="34" charset="0"/>
                <a:ea typeface="Calibri" pitchFamily="34" charset="0"/>
                <a:cs typeface="Times New Roman" pitchFamily="18" charset="0"/>
              </a:rPr>
              <a:t>changes period: 2006 </a:t>
            </a:r>
            <a:r>
              <a:rPr lang="en-US" altLang="fr-FR" sz="2300" dirty="0" smtClean="0">
                <a:latin typeface="Calibri" panose="020F0502020204030204" pitchFamily="34" charset="0"/>
                <a:ea typeface="Calibri" pitchFamily="34" charset="0"/>
                <a:cs typeface="Times New Roman" pitchFamily="18" charset="0"/>
              </a:rPr>
              <a:t>to 2008</a:t>
            </a:r>
            <a:endParaRPr lang="fr-FR" altLang="fr-FR" sz="2300" dirty="0">
              <a:latin typeface="Calibri" panose="020F0502020204030204" pitchFamily="34" charset="0"/>
              <a:cs typeface="Arial" pitchFamily="34" charset="0"/>
            </a:endParaRPr>
          </a:p>
        </p:txBody>
      </p:sp>
      <p:sp>
        <p:nvSpPr>
          <p:cNvPr id="10" name="ZoneTexte 9"/>
          <p:cNvSpPr txBox="1"/>
          <p:nvPr/>
        </p:nvSpPr>
        <p:spPr>
          <a:xfrm>
            <a:off x="258545" y="548680"/>
            <a:ext cx="8561927" cy="800219"/>
          </a:xfrm>
          <a:prstGeom prst="rect">
            <a:avLst/>
          </a:prstGeom>
          <a:noFill/>
        </p:spPr>
        <p:txBody>
          <a:bodyPr wrap="square" rtlCol="0">
            <a:spAutoFit/>
          </a:bodyPr>
          <a:lstStyle/>
          <a:p>
            <a:pPr algn="just"/>
            <a:r>
              <a:rPr lang="en-GB" sz="2300" dirty="0" smtClean="0">
                <a:latin typeface="Calibri" panose="020F0502020204030204" pitchFamily="34" charset="0"/>
              </a:rPr>
              <a:t>We compare the absence behaviour of employees before, during and after the changes have been implemented by their company </a:t>
            </a:r>
            <a:endParaRPr lang="en-GB" sz="2300" dirty="0">
              <a:latin typeface="Calibri" panose="020F0502020204030204" pitchFamily="34" charset="0"/>
            </a:endParaRPr>
          </a:p>
        </p:txBody>
      </p:sp>
    </p:spTree>
    <p:extLst>
      <p:ext uri="{BB962C8B-B14F-4D97-AF65-F5344CB8AC3E}">
        <p14:creationId xmlns:p14="http://schemas.microsoft.com/office/powerpoint/2010/main" val="347462947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Slide Number Placeholder 5"/>
          <p:cNvSpPr>
            <a:spLocks noGrp="1"/>
          </p:cNvSpPr>
          <p:nvPr>
            <p:ph type="sldNum" sz="quarter" idx="4294967295"/>
          </p:nvPr>
        </p:nvSpPr>
        <p:spPr bwMode="auto">
          <a:xfrm>
            <a:off x="8305800" y="242888"/>
            <a:ext cx="554038" cy="365125"/>
          </a:xfrm>
          <a:prstGeom prst="rect">
            <a:avLst/>
          </a:prstGeom>
          <a:noFill/>
          <a:ln>
            <a:miter lim="800000"/>
            <a:headEnd/>
            <a:tailEnd/>
          </a:ln>
        </p:spPr>
        <p:txBody>
          <a:bodyPr/>
          <a:lstStyle/>
          <a:p>
            <a:fld id="{08B4E072-6282-4E77-B8E0-56B990ECCFB0}" type="slidenum">
              <a:rPr lang="fr-FR" smtClean="0"/>
              <a:pPr/>
              <a:t>11</a:t>
            </a:fld>
            <a:endParaRPr lang="fr-FR" smtClean="0"/>
          </a:p>
        </p:txBody>
      </p:sp>
      <p:sp>
        <p:nvSpPr>
          <p:cNvPr id="16386" name="Titre 1"/>
          <p:cNvSpPr>
            <a:spLocks noGrp="1"/>
          </p:cNvSpPr>
          <p:nvPr>
            <p:ph type="title" idx="4294967295"/>
          </p:nvPr>
        </p:nvSpPr>
        <p:spPr>
          <a:xfrm>
            <a:off x="611560" y="0"/>
            <a:ext cx="8062540" cy="908720"/>
          </a:xfrm>
        </p:spPr>
        <p:txBody>
          <a:bodyPr>
            <a:normAutofit/>
          </a:bodyPr>
          <a:lstStyle/>
          <a:p>
            <a:r>
              <a:rPr lang="en-GB" sz="2400" b="1" dirty="0">
                <a:latin typeface="Verdana" panose="020B0604030504040204" pitchFamily="34" charset="0"/>
                <a:ea typeface="Verdana" panose="020B0604030504040204" pitchFamily="34" charset="0"/>
                <a:cs typeface="Verdana" panose="020B0604030504040204" pitchFamily="34" charset="0"/>
              </a:rPr>
              <a:t>Measurement of </a:t>
            </a:r>
            <a:br>
              <a:rPr lang="en-GB" sz="2400" b="1" dirty="0">
                <a:latin typeface="Verdana" panose="020B0604030504040204" pitchFamily="34" charset="0"/>
                <a:ea typeface="Verdana" panose="020B0604030504040204" pitchFamily="34" charset="0"/>
                <a:cs typeface="Verdana" panose="020B0604030504040204" pitchFamily="34" charset="0"/>
              </a:rPr>
            </a:br>
            <a:r>
              <a:rPr lang="en-GB" sz="2400" b="1" dirty="0">
                <a:latin typeface="Verdana" panose="020B0604030504040204" pitchFamily="34" charset="0"/>
                <a:ea typeface="Verdana" panose="020B0604030504040204" pitchFamily="34" charset="0"/>
                <a:cs typeface="Verdana" panose="020B0604030504040204" pitchFamily="34" charset="0"/>
              </a:rPr>
              <a:t>employer  Changes ?</a:t>
            </a:r>
            <a:r>
              <a:rPr lang="fr-FR" sz="2400" b="1" dirty="0">
                <a:latin typeface="Verdana" panose="020B0604030504040204" pitchFamily="34" charset="0"/>
                <a:ea typeface="Verdana" panose="020B0604030504040204" pitchFamily="34" charset="0"/>
                <a:cs typeface="Verdana" panose="020B0604030504040204" pitchFamily="34" charset="0"/>
              </a:rPr>
              <a:t> (1)</a:t>
            </a:r>
          </a:p>
        </p:txBody>
      </p:sp>
      <p:sp>
        <p:nvSpPr>
          <p:cNvPr id="16387" name="Espace réservé du contenu 2"/>
          <p:cNvSpPr>
            <a:spLocks noGrp="1"/>
          </p:cNvSpPr>
          <p:nvPr>
            <p:ph idx="4294967295"/>
          </p:nvPr>
        </p:nvSpPr>
        <p:spPr>
          <a:xfrm>
            <a:off x="179512" y="1268760"/>
            <a:ext cx="8670925" cy="4104456"/>
          </a:xfrm>
        </p:spPr>
        <p:txBody>
          <a:bodyPr>
            <a:normAutofit/>
          </a:bodyPr>
          <a:lstStyle/>
          <a:p>
            <a:pPr>
              <a:spcBef>
                <a:spcPts val="1300"/>
              </a:spcBef>
              <a:buClr>
                <a:schemeClr val="tx1"/>
              </a:buClr>
            </a:pPr>
            <a:r>
              <a:rPr lang="en-GB" sz="2200" dirty="0" smtClean="0">
                <a:latin typeface="Calibri" panose="020F0502020204030204" pitchFamily="34" charset="0"/>
                <a:ea typeface="Verdana" panose="020B0604030504040204" pitchFamily="34" charset="0"/>
                <a:cs typeface="Verdana" panose="020B0604030504040204" pitchFamily="34" charset="0"/>
              </a:rPr>
              <a:t>Tools used by the organisation= </a:t>
            </a:r>
            <a:r>
              <a:rPr lang="en-GB" sz="2200" dirty="0" smtClean="0">
                <a:solidFill>
                  <a:schemeClr val="tx1"/>
                </a:solidFill>
                <a:latin typeface="Calibri" panose="020F0502020204030204" pitchFamily="34" charset="0"/>
                <a:ea typeface="Verdana" panose="020B0604030504040204" pitchFamily="34" charset="0"/>
                <a:cs typeface="Verdana" panose="020B0604030504040204" pitchFamily="34" charset="0"/>
              </a:rPr>
              <a:t>models of organised action</a:t>
            </a:r>
          </a:p>
          <a:p>
            <a:pPr>
              <a:spcBef>
                <a:spcPts val="1300"/>
              </a:spcBef>
              <a:buClr>
                <a:schemeClr val="tx1"/>
              </a:buClr>
            </a:pPr>
            <a:r>
              <a:rPr lang="en-GB" sz="2200" dirty="0" smtClean="0">
                <a:latin typeface="Calibri" panose="020F0502020204030204" pitchFamily="34" charset="0"/>
                <a:ea typeface="Verdana" panose="020B0604030504040204" pitchFamily="34" charset="0"/>
                <a:cs typeface="Verdana" panose="020B0604030504040204" pitchFamily="34" charset="0"/>
              </a:rPr>
              <a:t>Through the </a:t>
            </a:r>
            <a:r>
              <a:rPr lang="en-GB" sz="2200" dirty="0" smtClean="0">
                <a:solidFill>
                  <a:schemeClr val="tx1"/>
                </a:solidFill>
                <a:latin typeface="Calibri" panose="020F0502020204030204" pitchFamily="34" charset="0"/>
                <a:ea typeface="Verdana" panose="020B0604030504040204" pitchFamily="34" charset="0"/>
                <a:cs typeface="Verdana" panose="020B0604030504040204" pitchFamily="34" charset="0"/>
              </a:rPr>
              <a:t>adoption</a:t>
            </a:r>
            <a:r>
              <a:rPr lang="en-GB" sz="2200" dirty="0" smtClean="0">
                <a:latin typeface="Calibri" panose="020F0502020204030204" pitchFamily="34" charset="0"/>
                <a:ea typeface="Verdana" panose="020B0604030504040204" pitchFamily="34" charset="0"/>
                <a:cs typeface="Verdana" panose="020B0604030504040204" pitchFamily="34" charset="0"/>
              </a:rPr>
              <a:t> or </a:t>
            </a:r>
            <a:r>
              <a:rPr lang="en-GB" sz="2200" dirty="0" smtClean="0">
                <a:solidFill>
                  <a:schemeClr val="tx1"/>
                </a:solidFill>
                <a:latin typeface="Calibri" panose="020F0502020204030204" pitchFamily="34" charset="0"/>
                <a:ea typeface="Verdana" panose="020B0604030504040204" pitchFamily="34" charset="0"/>
                <a:cs typeface="Verdana" panose="020B0604030504040204" pitchFamily="34" charset="0"/>
              </a:rPr>
              <a:t>dropping</a:t>
            </a:r>
            <a:r>
              <a:rPr lang="en-GB" sz="2200" dirty="0" smtClean="0">
                <a:latin typeface="Calibri" panose="020F0502020204030204" pitchFamily="34" charset="0"/>
                <a:ea typeface="Verdana" panose="020B0604030504040204" pitchFamily="34" charset="0"/>
                <a:cs typeface="Verdana" panose="020B0604030504040204" pitchFamily="34" charset="0"/>
              </a:rPr>
              <a:t> of tools, </a:t>
            </a:r>
            <a:r>
              <a:rPr lang="en-GB" sz="2200" dirty="0" smtClean="0">
                <a:solidFill>
                  <a:schemeClr val="tx1"/>
                </a:solidFill>
                <a:latin typeface="Calibri" panose="020F0502020204030204" pitchFamily="34" charset="0"/>
                <a:ea typeface="Verdana" panose="020B0604030504040204" pitchFamily="34" charset="0"/>
                <a:cs typeface="Verdana" panose="020B0604030504040204" pitchFamily="34" charset="0"/>
              </a:rPr>
              <a:t>employers reveal their intentions of change</a:t>
            </a:r>
          </a:p>
          <a:p>
            <a:pPr>
              <a:spcBef>
                <a:spcPts val="1300"/>
              </a:spcBef>
              <a:buClr>
                <a:schemeClr val="tx1"/>
              </a:buClr>
            </a:pPr>
            <a:r>
              <a:rPr lang="en-GB" sz="2200" dirty="0" smtClean="0">
                <a:latin typeface="Calibri" panose="020F0502020204030204" pitchFamily="34" charset="0"/>
                <a:ea typeface="Verdana" panose="020B0604030504040204" pitchFamily="34" charset="0"/>
                <a:cs typeface="Verdana" panose="020B0604030504040204" pitchFamily="34" charset="0"/>
              </a:rPr>
              <a:t>Focus on </a:t>
            </a:r>
            <a:r>
              <a:rPr lang="en-GB" sz="2200" dirty="0" smtClean="0">
                <a:solidFill>
                  <a:schemeClr val="tx1"/>
                </a:solidFill>
                <a:latin typeface="Calibri" panose="020F0502020204030204" pitchFamily="34" charset="0"/>
                <a:ea typeface="Verdana" panose="020B0604030504040204" pitchFamily="34" charset="0"/>
                <a:cs typeface="Verdana" panose="020B0604030504040204" pitchFamily="34" charset="0"/>
              </a:rPr>
              <a:t>cumulative adoption</a:t>
            </a:r>
            <a:r>
              <a:rPr lang="en-GB" sz="2200" dirty="0" smtClean="0">
                <a:latin typeface="Calibri" panose="020F0502020204030204" pitchFamily="34" charset="0"/>
                <a:ea typeface="Verdana" panose="020B0604030504040204" pitchFamily="34" charset="0"/>
                <a:cs typeface="Verdana" panose="020B0604030504040204" pitchFamily="34" charset="0"/>
              </a:rPr>
              <a:t>: it weighs stronger on evolutions of work than the adoption of any specific tool because:</a:t>
            </a:r>
          </a:p>
          <a:p>
            <a:pPr marL="742950" lvl="1" indent="-285750">
              <a:spcBef>
                <a:spcPts val="1300"/>
              </a:spcBef>
              <a:buClr>
                <a:schemeClr val="tx1"/>
              </a:buClr>
            </a:pPr>
            <a:r>
              <a:rPr lang="en-GB" sz="2200" dirty="0" smtClean="0">
                <a:latin typeface="Calibri" panose="020F0502020204030204" pitchFamily="34" charset="0"/>
                <a:ea typeface="Verdana" panose="020B0604030504040204" pitchFamily="34" charset="0"/>
                <a:cs typeface="Verdana" panose="020B0604030504040204" pitchFamily="34" charset="0"/>
              </a:rPr>
              <a:t>There is a strong heterogeneity in the uses by employers of any given tool</a:t>
            </a:r>
          </a:p>
          <a:p>
            <a:pPr marL="742950" lvl="1" indent="-285750">
              <a:spcBef>
                <a:spcPts val="1300"/>
              </a:spcBef>
              <a:buClr>
                <a:schemeClr val="tx1"/>
              </a:buClr>
            </a:pPr>
            <a:r>
              <a:rPr lang="en-GB" sz="2200" dirty="0" smtClean="0">
                <a:latin typeface="Calibri" panose="020F0502020204030204" pitchFamily="34" charset="0"/>
                <a:ea typeface="Verdana" panose="020B0604030504040204" pitchFamily="34" charset="0"/>
                <a:cs typeface="Verdana" panose="020B0604030504040204" pitchFamily="34" charset="0"/>
              </a:rPr>
              <a:t>Cumulative adoption of tools reveals a strong intention of change / a new orientation in work practices </a:t>
            </a:r>
          </a:p>
          <a:p>
            <a:pPr marL="742950" lvl="1" indent="-285750">
              <a:spcBef>
                <a:spcPts val="1300"/>
              </a:spcBef>
            </a:pPr>
            <a:endParaRPr lang="en-GB" dirty="0" smtClean="0"/>
          </a:p>
        </p:txBody>
      </p:sp>
    </p:spTree>
    <p:extLst>
      <p:ext uri="{BB962C8B-B14F-4D97-AF65-F5344CB8AC3E}">
        <p14:creationId xmlns:p14="http://schemas.microsoft.com/office/powerpoint/2010/main" val="420781291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Slide Number Placeholder 5"/>
          <p:cNvSpPr>
            <a:spLocks noGrp="1"/>
          </p:cNvSpPr>
          <p:nvPr>
            <p:ph type="sldNum" sz="quarter" idx="4294967295"/>
          </p:nvPr>
        </p:nvSpPr>
        <p:spPr bwMode="auto">
          <a:xfrm>
            <a:off x="8305800" y="242888"/>
            <a:ext cx="554038" cy="365125"/>
          </a:xfrm>
          <a:prstGeom prst="rect">
            <a:avLst/>
          </a:prstGeom>
          <a:noFill/>
          <a:ln>
            <a:miter lim="800000"/>
            <a:headEnd/>
            <a:tailEnd/>
          </a:ln>
        </p:spPr>
        <p:txBody>
          <a:bodyPr/>
          <a:lstStyle/>
          <a:p>
            <a:fld id="{A921D120-9462-4082-B2CB-A8C1811675DF}" type="slidenum">
              <a:rPr lang="fr-FR" smtClean="0"/>
              <a:pPr/>
              <a:t>12</a:t>
            </a:fld>
            <a:endParaRPr lang="fr-FR" smtClean="0"/>
          </a:p>
        </p:txBody>
      </p:sp>
      <p:sp>
        <p:nvSpPr>
          <p:cNvPr id="18434" name="Espace réservé du contenu 2"/>
          <p:cNvSpPr>
            <a:spLocks noGrp="1"/>
          </p:cNvSpPr>
          <p:nvPr>
            <p:ph idx="4294967295"/>
          </p:nvPr>
        </p:nvSpPr>
        <p:spPr>
          <a:xfrm>
            <a:off x="747713" y="1435100"/>
            <a:ext cx="8112125" cy="4584700"/>
          </a:xfrm>
        </p:spPr>
        <p:txBody>
          <a:bodyPr>
            <a:normAutofit/>
          </a:bodyPr>
          <a:lstStyle/>
          <a:p>
            <a:pPr>
              <a:spcBef>
                <a:spcPts val="1300"/>
              </a:spcBef>
              <a:buClr>
                <a:schemeClr val="tx1"/>
              </a:buClr>
            </a:pPr>
            <a:r>
              <a:rPr lang="en-GB" sz="2200" dirty="0" smtClean="0">
                <a:latin typeface="Calibri" panose="020F0502020204030204" pitchFamily="34" charset="0"/>
                <a:ea typeface="Verdana" panose="020B0604030504040204" pitchFamily="34" charset="0"/>
                <a:cs typeface="Verdana" panose="020B0604030504040204" pitchFamily="34" charset="0"/>
              </a:rPr>
              <a:t>We build </a:t>
            </a:r>
            <a:r>
              <a:rPr lang="en-GB" sz="2200" dirty="0" smtClean="0">
                <a:solidFill>
                  <a:schemeClr val="tx1"/>
                </a:solidFill>
                <a:latin typeface="Calibri" panose="020F0502020204030204" pitchFamily="34" charset="0"/>
                <a:ea typeface="Verdana" panose="020B0604030504040204" pitchFamily="34" charset="0"/>
                <a:cs typeface="Verdana" panose="020B0604030504040204" pitchFamily="34" charset="0"/>
              </a:rPr>
              <a:t>two synthetic indicators </a:t>
            </a:r>
            <a:r>
              <a:rPr lang="en-GB" sz="2200" dirty="0" smtClean="0">
                <a:latin typeface="Calibri" panose="020F0502020204030204" pitchFamily="34" charset="0"/>
                <a:ea typeface="Verdana" panose="020B0604030504040204" pitchFamily="34" charset="0"/>
                <a:cs typeface="Verdana" panose="020B0604030504040204" pitchFamily="34" charset="0"/>
              </a:rPr>
              <a:t>to measure changes in the uses of two families of tools often described as complementary from the point of view of economic performance</a:t>
            </a:r>
          </a:p>
          <a:p>
            <a:pPr lvl="1">
              <a:spcBef>
                <a:spcPts val="1300"/>
              </a:spcBef>
              <a:buClr>
                <a:schemeClr val="tx1"/>
              </a:buClr>
            </a:pPr>
            <a:r>
              <a:rPr lang="en-GB" sz="2200" dirty="0" smtClean="0">
                <a:latin typeface="Calibri" panose="020F0502020204030204" pitchFamily="34" charset="0"/>
                <a:ea typeface="Verdana" panose="020B0604030504040204" pitchFamily="34" charset="0"/>
                <a:cs typeface="Verdana" panose="020B0604030504040204" pitchFamily="34" charset="0"/>
              </a:rPr>
              <a:t>Information and Communication Technologies</a:t>
            </a:r>
            <a:br>
              <a:rPr lang="en-GB" sz="2200" dirty="0" smtClean="0">
                <a:latin typeface="Calibri" panose="020F0502020204030204" pitchFamily="34" charset="0"/>
                <a:ea typeface="Verdana" panose="020B0604030504040204" pitchFamily="34" charset="0"/>
                <a:cs typeface="Verdana" panose="020B0604030504040204" pitchFamily="34" charset="0"/>
              </a:rPr>
            </a:br>
            <a:r>
              <a:rPr lang="en-GB" sz="2200" dirty="0" smtClean="0">
                <a:solidFill>
                  <a:schemeClr val="tx1"/>
                </a:solidFill>
                <a:latin typeface="Calibri" panose="020F0502020204030204" pitchFamily="34" charset="0"/>
                <a:ea typeface="Verdana" panose="020B0604030504040204" pitchFamily="34" charset="0"/>
                <a:cs typeface="Verdana" panose="020B0604030504040204" pitchFamily="34" charset="0"/>
              </a:rPr>
              <a:t>→ equip the information system</a:t>
            </a:r>
          </a:p>
          <a:p>
            <a:pPr lvl="1">
              <a:spcBef>
                <a:spcPts val="1300"/>
              </a:spcBef>
              <a:buClr>
                <a:schemeClr val="tx1"/>
              </a:buClr>
            </a:pPr>
            <a:r>
              <a:rPr lang="en-GB" sz="2200" dirty="0" smtClean="0">
                <a:latin typeface="Calibri" panose="020F0502020204030204" pitchFamily="34" charset="0"/>
                <a:ea typeface="Verdana" panose="020B0604030504040204" pitchFamily="34" charset="0"/>
                <a:cs typeface="Verdana" panose="020B0604030504040204" pitchFamily="34" charset="0"/>
              </a:rPr>
              <a:t>Management tools</a:t>
            </a:r>
            <a:br>
              <a:rPr lang="en-GB" sz="2200" dirty="0" smtClean="0">
                <a:latin typeface="Calibri" panose="020F0502020204030204" pitchFamily="34" charset="0"/>
                <a:ea typeface="Verdana" panose="020B0604030504040204" pitchFamily="34" charset="0"/>
                <a:cs typeface="Verdana" panose="020B0604030504040204" pitchFamily="34" charset="0"/>
              </a:rPr>
            </a:br>
            <a:r>
              <a:rPr lang="en-GB" sz="2200" dirty="0" smtClean="0">
                <a:solidFill>
                  <a:schemeClr val="tx1"/>
                </a:solidFill>
                <a:latin typeface="Calibri" panose="020F0502020204030204" pitchFamily="34" charset="0"/>
                <a:ea typeface="Verdana" panose="020B0604030504040204" pitchFamily="34" charset="0"/>
                <a:cs typeface="Verdana" panose="020B0604030504040204" pitchFamily="34" charset="0"/>
              </a:rPr>
              <a:t>→ equip the production system</a:t>
            </a:r>
          </a:p>
          <a:p>
            <a:pPr lvl="1">
              <a:spcBef>
                <a:spcPts val="1300"/>
              </a:spcBef>
              <a:buClr>
                <a:schemeClr val="tx1"/>
              </a:buClr>
            </a:pPr>
            <a:r>
              <a:rPr lang="en-GB" sz="2200" dirty="0" smtClean="0">
                <a:latin typeface="Calibri" panose="020F0502020204030204" pitchFamily="34" charset="0"/>
                <a:ea typeface="Verdana" panose="020B0604030504040204" pitchFamily="34" charset="0"/>
                <a:cs typeface="Verdana" panose="020B0604030504040204" pitchFamily="34" charset="0"/>
              </a:rPr>
              <a:t>Over 2003-2006/2007</a:t>
            </a:r>
          </a:p>
          <a:p>
            <a:pPr>
              <a:spcBef>
                <a:spcPts val="1300"/>
              </a:spcBef>
              <a:buClr>
                <a:schemeClr val="tx1"/>
              </a:buClr>
            </a:pPr>
            <a:r>
              <a:rPr lang="en-GB" sz="2200" dirty="0" smtClean="0">
                <a:solidFill>
                  <a:srgbClr val="FF6600"/>
                </a:solidFill>
                <a:latin typeface="Calibri" panose="020F0502020204030204" pitchFamily="34" charset="0"/>
                <a:ea typeface="Verdana" panose="020B0604030504040204" pitchFamily="34" charset="0"/>
                <a:cs typeface="Verdana" panose="020B0604030504040204" pitchFamily="34" charset="0"/>
              </a:rPr>
              <a:t> </a:t>
            </a:r>
            <a:r>
              <a:rPr lang="en-GB" sz="2200" dirty="0" smtClean="0">
                <a:latin typeface="Calibri" panose="020F0502020204030204" pitchFamily="34" charset="0"/>
                <a:ea typeface="Verdana" panose="020B0604030504040204" pitchFamily="34" charset="0"/>
                <a:cs typeface="Verdana" panose="020B0604030504040204" pitchFamily="34" charset="0"/>
              </a:rPr>
              <a:t>We build indicators that are</a:t>
            </a:r>
            <a:r>
              <a:rPr lang="en-GB" sz="2200" dirty="0" smtClean="0">
                <a:solidFill>
                  <a:srgbClr val="FF6600"/>
                </a:solidFill>
                <a:latin typeface="Calibri" panose="020F0502020204030204" pitchFamily="34" charset="0"/>
                <a:ea typeface="Verdana" panose="020B0604030504040204" pitchFamily="34" charset="0"/>
                <a:cs typeface="Verdana" panose="020B0604030504040204" pitchFamily="34" charset="0"/>
              </a:rPr>
              <a:t> </a:t>
            </a:r>
            <a:r>
              <a:rPr lang="en-GB" sz="2200" dirty="0" smtClean="0">
                <a:solidFill>
                  <a:schemeClr val="tx1"/>
                </a:solidFill>
                <a:latin typeface="Calibri" panose="020F0502020204030204" pitchFamily="34" charset="0"/>
                <a:ea typeface="Verdana" panose="020B0604030504040204" pitchFamily="34" charset="0"/>
                <a:cs typeface="Verdana" panose="020B0604030504040204" pitchFamily="34" charset="0"/>
              </a:rPr>
              <a:t>comparable over time</a:t>
            </a:r>
            <a:endParaRPr lang="en-GB" sz="2200" dirty="0">
              <a:solidFill>
                <a:schemeClr val="tx1"/>
              </a:solidFill>
              <a:latin typeface="Calibri" panose="020F0502020204030204" pitchFamily="34" charset="0"/>
              <a:ea typeface="Verdana" panose="020B0604030504040204" pitchFamily="34" charset="0"/>
              <a:cs typeface="Verdana" panose="020B0604030504040204" pitchFamily="34" charset="0"/>
            </a:endParaRPr>
          </a:p>
        </p:txBody>
      </p:sp>
      <p:sp>
        <p:nvSpPr>
          <p:cNvPr id="18435" name="Titre 1"/>
          <p:cNvSpPr>
            <a:spLocks/>
          </p:cNvSpPr>
          <p:nvPr/>
        </p:nvSpPr>
        <p:spPr bwMode="auto">
          <a:xfrm>
            <a:off x="747713" y="0"/>
            <a:ext cx="7926387" cy="1052736"/>
          </a:xfrm>
          <a:prstGeom prst="rect">
            <a:avLst/>
          </a:prstGeom>
          <a:noFill/>
          <a:ln w="9525">
            <a:noFill/>
            <a:miter lim="800000"/>
            <a:headEnd/>
            <a:tailEnd/>
          </a:ln>
        </p:spPr>
        <p:txBody>
          <a:bodyPr/>
          <a:lstStyle/>
          <a:p>
            <a:pPr algn="ctr">
              <a:spcBef>
                <a:spcPct val="0"/>
              </a:spcBef>
            </a:pPr>
            <a:r>
              <a:rPr lang="en-GB" sz="2400" b="1" dirty="0">
                <a:latin typeface="Verdana" panose="020B0604030504040204" pitchFamily="34" charset="0"/>
                <a:ea typeface="Verdana" panose="020B0604030504040204" pitchFamily="34" charset="0"/>
                <a:cs typeface="Verdana" panose="020B0604030504040204" pitchFamily="34" charset="0"/>
              </a:rPr>
              <a:t>Measurement of</a:t>
            </a:r>
            <a:br>
              <a:rPr lang="en-GB" sz="2400" b="1" dirty="0">
                <a:latin typeface="Verdana" panose="020B0604030504040204" pitchFamily="34" charset="0"/>
                <a:ea typeface="Verdana" panose="020B0604030504040204" pitchFamily="34" charset="0"/>
                <a:cs typeface="Verdana" panose="020B0604030504040204" pitchFamily="34" charset="0"/>
              </a:rPr>
            </a:br>
            <a:r>
              <a:rPr lang="en-GB" sz="2400" b="1" dirty="0">
                <a:latin typeface="Verdana" panose="020B0604030504040204" pitchFamily="34" charset="0"/>
                <a:ea typeface="Verdana" panose="020B0604030504040204" pitchFamily="34" charset="0"/>
                <a:cs typeface="Verdana" panose="020B0604030504040204" pitchFamily="34" charset="0"/>
              </a:rPr>
              <a:t> employer  Changes ?</a:t>
            </a:r>
            <a:r>
              <a:rPr lang="fr-FR" sz="2400" b="1" dirty="0">
                <a:latin typeface="Verdana" panose="020B0604030504040204" pitchFamily="34" charset="0"/>
                <a:ea typeface="Verdana" panose="020B0604030504040204" pitchFamily="34" charset="0"/>
                <a:cs typeface="Verdana" panose="020B0604030504040204" pitchFamily="34" charset="0"/>
              </a:rPr>
              <a:t> (2)</a:t>
            </a:r>
          </a:p>
        </p:txBody>
      </p:sp>
    </p:spTree>
    <p:extLst>
      <p:ext uri="{BB962C8B-B14F-4D97-AF65-F5344CB8AC3E}">
        <p14:creationId xmlns:p14="http://schemas.microsoft.com/office/powerpoint/2010/main" val="80773950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Slide Number Placeholder 5"/>
          <p:cNvSpPr>
            <a:spLocks noGrp="1"/>
          </p:cNvSpPr>
          <p:nvPr>
            <p:ph type="sldNum" sz="quarter" idx="4294967295"/>
          </p:nvPr>
        </p:nvSpPr>
        <p:spPr bwMode="auto">
          <a:xfrm>
            <a:off x="8305800" y="242888"/>
            <a:ext cx="554038" cy="365125"/>
          </a:xfrm>
          <a:prstGeom prst="rect">
            <a:avLst/>
          </a:prstGeom>
          <a:noFill/>
          <a:ln>
            <a:miter lim="800000"/>
            <a:headEnd/>
            <a:tailEnd/>
          </a:ln>
        </p:spPr>
        <p:txBody>
          <a:bodyPr/>
          <a:lstStyle/>
          <a:p>
            <a:fld id="{743CE643-78E9-4F8A-B3B6-A68EF62487B8}" type="slidenum">
              <a:rPr lang="fr-FR" smtClean="0"/>
              <a:pPr/>
              <a:t>13</a:t>
            </a:fld>
            <a:endParaRPr lang="fr-FR" smtClean="0"/>
          </a:p>
        </p:txBody>
      </p:sp>
      <p:sp>
        <p:nvSpPr>
          <p:cNvPr id="20482" name="Titre 1"/>
          <p:cNvSpPr>
            <a:spLocks noGrp="1"/>
          </p:cNvSpPr>
          <p:nvPr>
            <p:ph type="title" idx="4294967295"/>
          </p:nvPr>
        </p:nvSpPr>
        <p:spPr>
          <a:xfrm>
            <a:off x="1111250" y="150813"/>
            <a:ext cx="6553200" cy="862012"/>
          </a:xfrm>
        </p:spPr>
        <p:txBody>
          <a:bodyPr>
            <a:normAutofit/>
          </a:bodyPr>
          <a:lstStyle/>
          <a:p>
            <a:r>
              <a:rPr lang="en-GB" sz="2400" b="1" dirty="0">
                <a:latin typeface="Verdana" panose="020B0604030504040204" pitchFamily="34" charset="0"/>
                <a:ea typeface="Verdana" panose="020B0604030504040204" pitchFamily="34" charset="0"/>
                <a:cs typeface="Verdana" panose="020B0604030504040204" pitchFamily="34" charset="0"/>
              </a:rPr>
              <a:t>Selected tools</a:t>
            </a:r>
          </a:p>
        </p:txBody>
      </p:sp>
      <p:sp>
        <p:nvSpPr>
          <p:cNvPr id="20483" name="ZoneTexte 4"/>
          <p:cNvSpPr txBox="1">
            <a:spLocks noChangeArrowheads="1"/>
          </p:cNvSpPr>
          <p:nvPr/>
        </p:nvSpPr>
        <p:spPr bwMode="auto">
          <a:xfrm>
            <a:off x="5105418" y="958333"/>
            <a:ext cx="3192462" cy="369332"/>
          </a:xfrm>
          <a:prstGeom prst="rect">
            <a:avLst/>
          </a:prstGeom>
          <a:noFill/>
          <a:ln w="9525">
            <a:noFill/>
            <a:miter lim="800000"/>
            <a:headEnd/>
            <a:tailEnd/>
          </a:ln>
        </p:spPr>
        <p:txBody>
          <a:bodyPr>
            <a:spAutoFit/>
          </a:bodyPr>
          <a:lstStyle/>
          <a:p>
            <a:r>
              <a:rPr lang="fr-FR" b="1" dirty="0">
                <a:solidFill>
                  <a:srgbClr val="FF6600"/>
                </a:solidFill>
                <a:latin typeface="Verdana" panose="020B0604030504040204" pitchFamily="34" charset="0"/>
                <a:ea typeface="Verdana" panose="020B0604030504040204" pitchFamily="34" charset="0"/>
                <a:cs typeface="Verdana" panose="020B0604030504040204" pitchFamily="34" charset="0"/>
              </a:rPr>
              <a:t>Management</a:t>
            </a:r>
          </a:p>
        </p:txBody>
      </p:sp>
      <p:sp>
        <p:nvSpPr>
          <p:cNvPr id="20484" name="ZoneTexte 5"/>
          <p:cNvSpPr txBox="1">
            <a:spLocks noChangeArrowheads="1"/>
          </p:cNvSpPr>
          <p:nvPr/>
        </p:nvSpPr>
        <p:spPr bwMode="auto">
          <a:xfrm>
            <a:off x="683568" y="963385"/>
            <a:ext cx="1238250" cy="369332"/>
          </a:xfrm>
          <a:prstGeom prst="rect">
            <a:avLst/>
          </a:prstGeom>
          <a:noFill/>
          <a:ln w="9525">
            <a:noFill/>
            <a:miter lim="800000"/>
            <a:headEnd/>
            <a:tailEnd/>
          </a:ln>
        </p:spPr>
        <p:txBody>
          <a:bodyPr>
            <a:spAutoFit/>
          </a:bodyPr>
          <a:lstStyle/>
          <a:p>
            <a:r>
              <a:rPr lang="fr-FR" b="1" dirty="0" err="1" smtClean="0">
                <a:solidFill>
                  <a:srgbClr val="FF6600"/>
                </a:solidFill>
                <a:latin typeface="Verdana" panose="020B0604030504040204" pitchFamily="34" charset="0"/>
                <a:ea typeface="Verdana" panose="020B0604030504040204" pitchFamily="34" charset="0"/>
                <a:cs typeface="Verdana" panose="020B0604030504040204" pitchFamily="34" charset="0"/>
              </a:rPr>
              <a:t>ICTs</a:t>
            </a:r>
            <a:endParaRPr lang="fr-FR" b="1" dirty="0">
              <a:solidFill>
                <a:srgbClr val="FF6600"/>
              </a:solidFill>
              <a:latin typeface="Verdana" panose="020B0604030504040204" pitchFamily="34" charset="0"/>
              <a:ea typeface="Verdana" panose="020B0604030504040204" pitchFamily="34" charset="0"/>
              <a:cs typeface="Verdana" panose="020B0604030504040204" pitchFamily="34" charset="0"/>
            </a:endParaRPr>
          </a:p>
        </p:txBody>
      </p:sp>
      <p:sp>
        <p:nvSpPr>
          <p:cNvPr id="20485" name="Espace réservé du contenu 2"/>
          <p:cNvSpPr>
            <a:spLocks/>
          </p:cNvSpPr>
          <p:nvPr/>
        </p:nvSpPr>
        <p:spPr bwMode="auto">
          <a:xfrm>
            <a:off x="4427984" y="1464036"/>
            <a:ext cx="4629466" cy="5387614"/>
          </a:xfrm>
          <a:prstGeom prst="rect">
            <a:avLst/>
          </a:prstGeom>
          <a:noFill/>
          <a:ln w="9525">
            <a:noFill/>
            <a:miter lim="800000"/>
            <a:headEnd/>
            <a:tailEnd/>
          </a:ln>
        </p:spPr>
        <p:txBody>
          <a:bodyPr/>
          <a:lstStyle/>
          <a:p>
            <a:pPr marL="228600" indent="-228600">
              <a:lnSpc>
                <a:spcPct val="80000"/>
              </a:lnSpc>
              <a:buClr>
                <a:srgbClr val="CCCC00"/>
              </a:buClr>
              <a:buSzPct val="75000"/>
              <a:buFont typeface="Rockwell" pitchFamily="18" charset="0"/>
              <a:buAutoNum type="arabicPeriod"/>
            </a:pPr>
            <a:r>
              <a:rPr lang="en-GB" sz="2000" dirty="0">
                <a:solidFill>
                  <a:srgbClr val="595959"/>
                </a:solidFill>
                <a:latin typeface="Calibri" panose="020F0502020204030204" pitchFamily="34" charset="0"/>
                <a:ea typeface="Verdana" panose="020B0604030504040204" pitchFamily="34" charset="0"/>
                <a:cs typeface="Verdana" panose="020B0604030504040204" pitchFamily="34" charset="0"/>
              </a:rPr>
              <a:t>Quality certification</a:t>
            </a:r>
          </a:p>
          <a:p>
            <a:pPr marL="228600" indent="-228600">
              <a:lnSpc>
                <a:spcPct val="80000"/>
              </a:lnSpc>
              <a:buClr>
                <a:srgbClr val="CCCC00"/>
              </a:buClr>
              <a:buSzPct val="75000"/>
              <a:buFont typeface="Rockwell" pitchFamily="18" charset="0"/>
              <a:buAutoNum type="arabicPeriod"/>
            </a:pPr>
            <a:r>
              <a:rPr lang="en-GB" sz="2000" dirty="0" smtClean="0">
                <a:solidFill>
                  <a:srgbClr val="595959"/>
                </a:solidFill>
                <a:latin typeface="Calibri" panose="020F0502020204030204" pitchFamily="34" charset="0"/>
                <a:ea typeface="Verdana" panose="020B0604030504040204" pitchFamily="34" charset="0"/>
                <a:cs typeface="Verdana" panose="020B0604030504040204" pitchFamily="34" charset="0"/>
              </a:rPr>
              <a:t>Environmental </a:t>
            </a:r>
            <a:r>
              <a:rPr lang="en-GB" sz="2000" dirty="0">
                <a:solidFill>
                  <a:srgbClr val="595959"/>
                </a:solidFill>
                <a:latin typeface="Calibri" panose="020F0502020204030204" pitchFamily="34" charset="0"/>
                <a:ea typeface="Verdana" panose="020B0604030504040204" pitchFamily="34" charset="0"/>
                <a:cs typeface="Verdana" panose="020B0604030504040204" pitchFamily="34" charset="0"/>
              </a:rPr>
              <a:t>and ethical certification</a:t>
            </a:r>
          </a:p>
          <a:p>
            <a:pPr marL="228600" indent="-228600">
              <a:lnSpc>
                <a:spcPct val="80000"/>
              </a:lnSpc>
              <a:buClr>
                <a:srgbClr val="CCCC00"/>
              </a:buClr>
              <a:buSzPct val="75000"/>
              <a:buFont typeface="Rockwell" pitchFamily="18" charset="0"/>
              <a:buAutoNum type="arabicPeriod"/>
            </a:pPr>
            <a:r>
              <a:rPr lang="en-GB" sz="2000" dirty="0">
                <a:solidFill>
                  <a:srgbClr val="595959"/>
                </a:solidFill>
                <a:latin typeface="Calibri" panose="020F0502020204030204" pitchFamily="34" charset="0"/>
                <a:ea typeface="Verdana" panose="020B0604030504040204" pitchFamily="34" charset="0"/>
                <a:cs typeface="Verdana" panose="020B0604030504040204" pitchFamily="34" charset="0"/>
              </a:rPr>
              <a:t>Methods of problems solving</a:t>
            </a:r>
          </a:p>
          <a:p>
            <a:pPr marL="228600" indent="-228600">
              <a:lnSpc>
                <a:spcPct val="80000"/>
              </a:lnSpc>
              <a:buClr>
                <a:srgbClr val="CCCC00"/>
              </a:buClr>
              <a:buSzPct val="75000"/>
              <a:buFont typeface="Rockwell" pitchFamily="18" charset="0"/>
              <a:buAutoNum type="arabicPeriod"/>
            </a:pPr>
            <a:r>
              <a:rPr lang="en-GB" sz="2000" dirty="0">
                <a:solidFill>
                  <a:srgbClr val="595959"/>
                </a:solidFill>
                <a:latin typeface="Calibri" panose="020F0502020204030204" pitchFamily="34" charset="0"/>
                <a:ea typeface="Verdana" panose="020B0604030504040204" pitchFamily="34" charset="0"/>
                <a:cs typeface="Verdana" panose="020B0604030504040204" pitchFamily="34" charset="0"/>
              </a:rPr>
              <a:t>Tools for labelling goods and services</a:t>
            </a:r>
          </a:p>
          <a:p>
            <a:pPr marL="228600" indent="-228600">
              <a:lnSpc>
                <a:spcPct val="80000"/>
              </a:lnSpc>
              <a:buClr>
                <a:srgbClr val="CCCC00"/>
              </a:buClr>
              <a:buSzPct val="75000"/>
              <a:buFont typeface="Rockwell" pitchFamily="18" charset="0"/>
              <a:buAutoNum type="arabicPeriod"/>
            </a:pPr>
            <a:r>
              <a:rPr lang="en-GB" sz="2000" dirty="0">
                <a:solidFill>
                  <a:srgbClr val="595959"/>
                </a:solidFill>
                <a:latin typeface="Calibri" panose="020F0502020204030204" pitchFamily="34" charset="0"/>
                <a:ea typeface="Verdana" panose="020B0604030504040204" pitchFamily="34" charset="0"/>
                <a:cs typeface="Verdana" panose="020B0604030504040204" pitchFamily="34" charset="0"/>
              </a:rPr>
              <a:t>Satisfaction surveys of customers</a:t>
            </a:r>
          </a:p>
          <a:p>
            <a:pPr marL="228600" indent="-228600">
              <a:lnSpc>
                <a:spcPct val="80000"/>
              </a:lnSpc>
              <a:buClr>
                <a:srgbClr val="CCCC00"/>
              </a:buClr>
              <a:buSzPct val="75000"/>
              <a:buFont typeface="Rockwell" pitchFamily="18" charset="0"/>
              <a:buAutoNum type="arabicPeriod"/>
            </a:pPr>
            <a:r>
              <a:rPr lang="en-GB" sz="2000" dirty="0">
                <a:solidFill>
                  <a:srgbClr val="595959"/>
                </a:solidFill>
                <a:latin typeface="Calibri" panose="020F0502020204030204" pitchFamily="34" charset="0"/>
                <a:ea typeface="Verdana" panose="020B0604030504040204" pitchFamily="34" charset="0"/>
                <a:cs typeface="Verdana" panose="020B0604030504040204" pitchFamily="34" charset="0"/>
              </a:rPr>
              <a:t>Management of production just in time</a:t>
            </a:r>
          </a:p>
          <a:p>
            <a:pPr marL="228600" indent="-228600">
              <a:lnSpc>
                <a:spcPct val="80000"/>
              </a:lnSpc>
              <a:buClr>
                <a:srgbClr val="CCCC00"/>
              </a:buClr>
              <a:buSzPct val="75000"/>
              <a:buFont typeface="Rockwell" pitchFamily="18" charset="0"/>
              <a:buAutoNum type="arabicPeriod"/>
            </a:pPr>
            <a:r>
              <a:rPr lang="en-GB" sz="2000" dirty="0">
                <a:solidFill>
                  <a:srgbClr val="595959"/>
                </a:solidFill>
                <a:latin typeface="Calibri" panose="020F0502020204030204" pitchFamily="34" charset="0"/>
                <a:ea typeface="Verdana" panose="020B0604030504040204" pitchFamily="34" charset="0"/>
                <a:cs typeface="Verdana" panose="020B0604030504040204" pitchFamily="34" charset="0"/>
              </a:rPr>
              <a:t>Tools for tracing goods and services</a:t>
            </a:r>
          </a:p>
          <a:p>
            <a:pPr marL="228600" indent="-228600">
              <a:lnSpc>
                <a:spcPct val="80000"/>
              </a:lnSpc>
              <a:buClr>
                <a:srgbClr val="CCCC00"/>
              </a:buClr>
              <a:buSzPct val="75000"/>
              <a:buFont typeface="Rockwell" pitchFamily="18" charset="0"/>
              <a:buAutoNum type="arabicPeriod"/>
            </a:pPr>
            <a:r>
              <a:rPr lang="en-GB" sz="2000" dirty="0">
                <a:solidFill>
                  <a:srgbClr val="595959"/>
                </a:solidFill>
                <a:latin typeface="Calibri" panose="020F0502020204030204" pitchFamily="34" charset="0"/>
                <a:ea typeface="Verdana" panose="020B0604030504040204" pitchFamily="34" charset="0"/>
                <a:cs typeface="Verdana" panose="020B0604030504040204" pitchFamily="34" charset="0"/>
              </a:rPr>
              <a:t>Contractual commitment to provide a product or a </a:t>
            </a:r>
            <a:r>
              <a:rPr lang="en-GB" sz="2000" dirty="0" smtClean="0">
                <a:solidFill>
                  <a:srgbClr val="595959"/>
                </a:solidFill>
                <a:latin typeface="Calibri" panose="020F0502020204030204" pitchFamily="34" charset="0"/>
                <a:ea typeface="Verdana" panose="020B0604030504040204" pitchFamily="34" charset="0"/>
                <a:cs typeface="Verdana" panose="020B0604030504040204" pitchFamily="34" charset="0"/>
              </a:rPr>
              <a:t>customer </a:t>
            </a:r>
            <a:r>
              <a:rPr lang="en-GB" sz="2000" dirty="0">
                <a:solidFill>
                  <a:srgbClr val="595959"/>
                </a:solidFill>
                <a:latin typeface="Calibri" panose="020F0502020204030204" pitchFamily="34" charset="0"/>
                <a:ea typeface="Verdana" panose="020B0604030504040204" pitchFamily="34" charset="0"/>
                <a:cs typeface="Verdana" panose="020B0604030504040204" pitchFamily="34" charset="0"/>
              </a:rPr>
              <a:t>service within a limited time</a:t>
            </a:r>
          </a:p>
          <a:p>
            <a:pPr marL="228600" indent="-228600">
              <a:lnSpc>
                <a:spcPct val="80000"/>
              </a:lnSpc>
              <a:buClr>
                <a:srgbClr val="CCCC00"/>
              </a:buClr>
              <a:buSzPct val="75000"/>
              <a:buFont typeface="Rockwell" pitchFamily="18" charset="0"/>
              <a:buAutoNum type="arabicPeriod"/>
            </a:pPr>
            <a:r>
              <a:rPr lang="en-GB" sz="2000" dirty="0">
                <a:solidFill>
                  <a:srgbClr val="595959"/>
                </a:solidFill>
                <a:latin typeface="Calibri" panose="020F0502020204030204" pitchFamily="34" charset="0"/>
                <a:ea typeface="Verdana" panose="020B0604030504040204" pitchFamily="34" charset="0"/>
                <a:cs typeface="Verdana" panose="020B0604030504040204" pitchFamily="34" charset="0"/>
              </a:rPr>
              <a:t>Requirement for suppliers to meet tight deadlines</a:t>
            </a:r>
          </a:p>
          <a:p>
            <a:pPr marL="228600" indent="-228600">
              <a:lnSpc>
                <a:spcPct val="80000"/>
              </a:lnSpc>
              <a:buClr>
                <a:srgbClr val="CCCC00"/>
              </a:buClr>
              <a:buSzPct val="75000"/>
              <a:buFont typeface="Rockwell" pitchFamily="18" charset="0"/>
              <a:buAutoNum type="arabicPeriod"/>
            </a:pPr>
            <a:r>
              <a:rPr lang="en-GB" sz="2000" dirty="0">
                <a:solidFill>
                  <a:srgbClr val="595959"/>
                </a:solidFill>
                <a:latin typeface="Calibri" panose="020F0502020204030204" pitchFamily="34" charset="0"/>
                <a:ea typeface="Verdana" panose="020B0604030504040204" pitchFamily="34" charset="0"/>
                <a:cs typeface="Verdana" panose="020B0604030504040204" pitchFamily="34" charset="0"/>
              </a:rPr>
              <a:t>Long term relationships with suppliers</a:t>
            </a:r>
          </a:p>
          <a:p>
            <a:pPr marL="228600" indent="-228600">
              <a:lnSpc>
                <a:spcPct val="80000"/>
              </a:lnSpc>
              <a:buClr>
                <a:srgbClr val="CCCC00"/>
              </a:buClr>
              <a:buSzPct val="75000"/>
              <a:buFont typeface="Rockwell" pitchFamily="18" charset="0"/>
              <a:buAutoNum type="arabicPeriod"/>
            </a:pPr>
            <a:r>
              <a:rPr lang="en-GB" sz="2000" dirty="0">
                <a:solidFill>
                  <a:srgbClr val="595959"/>
                </a:solidFill>
                <a:latin typeface="Calibri" panose="020F0502020204030204" pitchFamily="34" charset="0"/>
                <a:ea typeface="Verdana" panose="020B0604030504040204" pitchFamily="34" charset="0"/>
                <a:cs typeface="Verdana" panose="020B0604030504040204" pitchFamily="34" charset="0"/>
              </a:rPr>
              <a:t>Call and contact Centres </a:t>
            </a:r>
          </a:p>
          <a:p>
            <a:pPr marL="228600" indent="-228600">
              <a:lnSpc>
                <a:spcPct val="80000"/>
              </a:lnSpc>
              <a:buClr>
                <a:srgbClr val="CCCC00"/>
              </a:buClr>
              <a:buSzPct val="75000"/>
              <a:buFont typeface="Rockwell" pitchFamily="18" charset="0"/>
              <a:buAutoNum type="arabicPeriod"/>
            </a:pPr>
            <a:r>
              <a:rPr lang="en-GB" sz="2000" dirty="0">
                <a:solidFill>
                  <a:srgbClr val="595959"/>
                </a:solidFill>
                <a:latin typeface="Calibri" panose="020F0502020204030204" pitchFamily="34" charset="0"/>
                <a:ea typeface="Verdana" panose="020B0604030504040204" pitchFamily="34" charset="0"/>
                <a:cs typeface="Verdana" panose="020B0604030504040204" pitchFamily="34" charset="0"/>
              </a:rPr>
              <a:t>Teams or autonomous work groups</a:t>
            </a:r>
          </a:p>
          <a:p>
            <a:pPr marL="228600" indent="-228600">
              <a:lnSpc>
                <a:spcPct val="80000"/>
              </a:lnSpc>
              <a:buClr>
                <a:srgbClr val="CCCC00"/>
              </a:buClr>
              <a:buSzPct val="75000"/>
              <a:buFont typeface="Rockwell" pitchFamily="18" charset="0"/>
              <a:buAutoNum type="arabicPeriod"/>
            </a:pPr>
            <a:r>
              <a:rPr lang="en-GB" sz="2000" dirty="0">
                <a:solidFill>
                  <a:srgbClr val="595959"/>
                </a:solidFill>
                <a:latin typeface="Calibri" panose="020F0502020204030204" pitchFamily="34" charset="0"/>
                <a:ea typeface="Verdana" panose="020B0604030504040204" pitchFamily="34" charset="0"/>
                <a:cs typeface="Verdana" panose="020B0604030504040204" pitchFamily="34" charset="0"/>
              </a:rPr>
              <a:t>Customer relationship management</a:t>
            </a:r>
          </a:p>
          <a:p>
            <a:pPr marL="228600" indent="-228600" defTabSz="914400">
              <a:lnSpc>
                <a:spcPct val="80000"/>
              </a:lnSpc>
              <a:spcBef>
                <a:spcPts val="500"/>
              </a:spcBef>
              <a:buClr>
                <a:srgbClr val="CCCC00"/>
              </a:buClr>
              <a:buSzPct val="75000"/>
              <a:buFont typeface="Wingdings" pitchFamily="2" charset="2"/>
              <a:buNone/>
            </a:pPr>
            <a:endParaRPr lang="en-GB" sz="1900" dirty="0">
              <a:solidFill>
                <a:srgbClr val="595959"/>
              </a:solidFill>
              <a:latin typeface="Georgia" pitchFamily="18" charset="0"/>
            </a:endParaRPr>
          </a:p>
        </p:txBody>
      </p:sp>
      <p:sp>
        <p:nvSpPr>
          <p:cNvPr id="20486" name="Espace réservé du contenu 3"/>
          <p:cNvSpPr>
            <a:spLocks/>
          </p:cNvSpPr>
          <p:nvPr/>
        </p:nvSpPr>
        <p:spPr bwMode="auto">
          <a:xfrm>
            <a:off x="406400" y="1465103"/>
            <a:ext cx="4165600" cy="5499709"/>
          </a:xfrm>
          <a:prstGeom prst="rect">
            <a:avLst/>
          </a:prstGeom>
          <a:noFill/>
          <a:ln w="9525">
            <a:noFill/>
            <a:miter lim="800000"/>
            <a:headEnd/>
            <a:tailEnd/>
          </a:ln>
        </p:spPr>
        <p:txBody>
          <a:bodyPr/>
          <a:lstStyle/>
          <a:p>
            <a:pPr marL="228600" indent="-228600" defTabSz="914400">
              <a:lnSpc>
                <a:spcPct val="80000"/>
              </a:lnSpc>
              <a:buClr>
                <a:srgbClr val="CCCC00"/>
              </a:buClr>
              <a:buSzPct val="75000"/>
              <a:buFont typeface="Rockwell" pitchFamily="18" charset="0"/>
              <a:buAutoNum type="arabicPeriod"/>
            </a:pPr>
            <a:r>
              <a:rPr lang="en-GB" sz="2000" dirty="0">
                <a:solidFill>
                  <a:srgbClr val="595959"/>
                </a:solidFill>
                <a:latin typeface="Calibri" panose="020F0502020204030204" pitchFamily="34" charset="0"/>
                <a:ea typeface="Verdana" panose="020B0604030504040204" pitchFamily="34" charset="0"/>
                <a:cs typeface="Verdana" panose="020B0604030504040204" pitchFamily="34" charset="0"/>
              </a:rPr>
              <a:t>Web site</a:t>
            </a:r>
          </a:p>
          <a:p>
            <a:pPr marL="228600" indent="-228600" defTabSz="914400">
              <a:lnSpc>
                <a:spcPct val="80000"/>
              </a:lnSpc>
              <a:buClr>
                <a:srgbClr val="CCCC00"/>
              </a:buClr>
              <a:buSzPct val="75000"/>
              <a:buFont typeface="Rockwell" pitchFamily="18" charset="0"/>
              <a:buAutoNum type="arabicPeriod"/>
            </a:pPr>
            <a:r>
              <a:rPr lang="en-GB" sz="2000" dirty="0">
                <a:solidFill>
                  <a:srgbClr val="595959"/>
                </a:solidFill>
                <a:latin typeface="Calibri" panose="020F0502020204030204" pitchFamily="34" charset="0"/>
                <a:ea typeface="Verdana" panose="020B0604030504040204" pitchFamily="34" charset="0"/>
                <a:cs typeface="Verdana" panose="020B0604030504040204" pitchFamily="34" charset="0"/>
              </a:rPr>
              <a:t>Local area network</a:t>
            </a:r>
          </a:p>
          <a:p>
            <a:pPr marL="228600" indent="-228600" defTabSz="914400">
              <a:lnSpc>
                <a:spcPct val="80000"/>
              </a:lnSpc>
              <a:buClr>
                <a:srgbClr val="CCCC00"/>
              </a:buClr>
              <a:buSzPct val="75000"/>
              <a:buFont typeface="Rockwell" pitchFamily="18" charset="0"/>
              <a:buAutoNum type="arabicPeriod"/>
            </a:pPr>
            <a:r>
              <a:rPr lang="en-GB" sz="2000" dirty="0">
                <a:solidFill>
                  <a:srgbClr val="595959"/>
                </a:solidFill>
                <a:latin typeface="Calibri" panose="020F0502020204030204" pitchFamily="34" charset="0"/>
                <a:ea typeface="Verdana" panose="020B0604030504040204" pitchFamily="34" charset="0"/>
                <a:cs typeface="Verdana" panose="020B0604030504040204" pitchFamily="34" charset="0"/>
              </a:rPr>
              <a:t>Intranet </a:t>
            </a:r>
          </a:p>
          <a:p>
            <a:pPr marL="228600" indent="-228600" defTabSz="914400">
              <a:lnSpc>
                <a:spcPct val="80000"/>
              </a:lnSpc>
              <a:buClr>
                <a:srgbClr val="CCCC00"/>
              </a:buClr>
              <a:buSzPct val="75000"/>
              <a:buFont typeface="Rockwell" pitchFamily="18" charset="0"/>
              <a:buAutoNum type="arabicPeriod"/>
            </a:pPr>
            <a:r>
              <a:rPr lang="en-GB" sz="2000" dirty="0">
                <a:solidFill>
                  <a:srgbClr val="595959"/>
                </a:solidFill>
                <a:latin typeface="Calibri" panose="020F0502020204030204" pitchFamily="34" charset="0"/>
                <a:ea typeface="Verdana" panose="020B0604030504040204" pitchFamily="34" charset="0"/>
                <a:cs typeface="Verdana" panose="020B0604030504040204" pitchFamily="34" charset="0"/>
              </a:rPr>
              <a:t>Extranet </a:t>
            </a:r>
          </a:p>
          <a:p>
            <a:pPr marL="228600" indent="-228600" defTabSz="914400">
              <a:lnSpc>
                <a:spcPct val="80000"/>
              </a:lnSpc>
              <a:buClr>
                <a:srgbClr val="CCCC00"/>
              </a:buClr>
              <a:buSzPct val="75000"/>
              <a:buFont typeface="Rockwell" pitchFamily="18" charset="0"/>
              <a:buAutoNum type="arabicPeriod"/>
            </a:pPr>
            <a:r>
              <a:rPr lang="en-GB" sz="2000" dirty="0">
                <a:solidFill>
                  <a:srgbClr val="595959"/>
                </a:solidFill>
                <a:latin typeface="Calibri" panose="020F0502020204030204" pitchFamily="34" charset="0"/>
                <a:ea typeface="Verdana" panose="020B0604030504040204" pitchFamily="34" charset="0"/>
                <a:cs typeface="Verdana" panose="020B0604030504040204" pitchFamily="34" charset="0"/>
              </a:rPr>
              <a:t>Electronic data interchange system</a:t>
            </a:r>
          </a:p>
          <a:p>
            <a:pPr marL="228600" indent="-228600" defTabSz="914400">
              <a:lnSpc>
                <a:spcPct val="80000"/>
              </a:lnSpc>
              <a:buClr>
                <a:srgbClr val="CCCC00"/>
              </a:buClr>
              <a:buSzPct val="75000"/>
              <a:buFont typeface="Rockwell" pitchFamily="18" charset="0"/>
              <a:buAutoNum type="arabicPeriod"/>
            </a:pPr>
            <a:r>
              <a:rPr lang="en-GB" sz="2000" dirty="0">
                <a:solidFill>
                  <a:srgbClr val="595959"/>
                </a:solidFill>
                <a:latin typeface="Calibri" panose="020F0502020204030204" pitchFamily="34" charset="0"/>
                <a:ea typeface="Verdana" panose="020B0604030504040204" pitchFamily="34" charset="0"/>
                <a:cs typeface="Verdana" panose="020B0604030504040204" pitchFamily="34" charset="0"/>
              </a:rPr>
              <a:t>Database(s) on the management of human resources</a:t>
            </a:r>
          </a:p>
          <a:p>
            <a:pPr marL="228600" indent="-228600" defTabSz="914400">
              <a:lnSpc>
                <a:spcPct val="80000"/>
              </a:lnSpc>
              <a:buClr>
                <a:srgbClr val="CCCC00"/>
              </a:buClr>
              <a:buSzPct val="75000"/>
              <a:buFont typeface="Rockwell" pitchFamily="18" charset="0"/>
              <a:buAutoNum type="arabicPeriod"/>
            </a:pPr>
            <a:r>
              <a:rPr lang="en-GB" sz="2000" dirty="0">
                <a:solidFill>
                  <a:srgbClr val="595959"/>
                </a:solidFill>
                <a:latin typeface="Calibri" panose="020F0502020204030204" pitchFamily="34" charset="0"/>
                <a:ea typeface="Verdana" panose="020B0604030504040204" pitchFamily="34" charset="0"/>
                <a:cs typeface="Verdana" panose="020B0604030504040204" pitchFamily="34" charset="0"/>
              </a:rPr>
              <a:t>Database(s) for R&amp;D</a:t>
            </a:r>
          </a:p>
          <a:p>
            <a:pPr marL="228600" indent="-228600" defTabSz="914400">
              <a:lnSpc>
                <a:spcPct val="80000"/>
              </a:lnSpc>
              <a:buClr>
                <a:srgbClr val="CCCC00"/>
              </a:buClr>
              <a:buSzPct val="75000"/>
              <a:buFont typeface="Rockwell" pitchFamily="18" charset="0"/>
              <a:buAutoNum type="arabicPeriod"/>
            </a:pPr>
            <a:r>
              <a:rPr lang="en-GB" sz="2000" dirty="0">
                <a:solidFill>
                  <a:srgbClr val="595959"/>
                </a:solidFill>
                <a:latin typeface="Calibri" panose="020F0502020204030204" pitchFamily="34" charset="0"/>
                <a:ea typeface="Verdana" panose="020B0604030504040204" pitchFamily="34" charset="0"/>
                <a:cs typeface="Verdana" panose="020B0604030504040204" pitchFamily="34" charset="0"/>
              </a:rPr>
              <a:t>Tools for data analysis</a:t>
            </a:r>
          </a:p>
          <a:p>
            <a:pPr marL="228600" indent="-228600" defTabSz="914400">
              <a:lnSpc>
                <a:spcPct val="80000"/>
              </a:lnSpc>
              <a:buClr>
                <a:srgbClr val="CCCC00"/>
              </a:buClr>
              <a:buSzPct val="75000"/>
              <a:buFont typeface="Rockwell" pitchFamily="18" charset="0"/>
              <a:buAutoNum type="arabicPeriod"/>
            </a:pPr>
            <a:r>
              <a:rPr lang="en-GB" sz="2000" dirty="0">
                <a:solidFill>
                  <a:srgbClr val="595959"/>
                </a:solidFill>
                <a:latin typeface="Calibri" panose="020F0502020204030204" pitchFamily="34" charset="0"/>
                <a:ea typeface="Verdana" panose="020B0604030504040204" pitchFamily="34" charset="0"/>
                <a:cs typeface="Verdana" panose="020B0604030504040204" pitchFamily="34" charset="0"/>
              </a:rPr>
              <a:t>Tools for interfacing databases</a:t>
            </a:r>
          </a:p>
          <a:p>
            <a:pPr marL="228600" indent="-228600" defTabSz="914400">
              <a:lnSpc>
                <a:spcPct val="80000"/>
              </a:lnSpc>
              <a:buClr>
                <a:srgbClr val="CCCC00"/>
              </a:buClr>
              <a:buSzPct val="75000"/>
              <a:buFont typeface="Rockwell" pitchFamily="18" charset="0"/>
              <a:buAutoNum type="arabicPeriod"/>
            </a:pPr>
            <a:r>
              <a:rPr lang="en-GB" sz="2000" dirty="0">
                <a:solidFill>
                  <a:srgbClr val="595959"/>
                </a:solidFill>
                <a:latin typeface="Calibri" panose="020F0502020204030204" pitchFamily="34" charset="0"/>
                <a:ea typeface="Verdana" panose="020B0604030504040204" pitchFamily="34" charset="0"/>
                <a:cs typeface="Verdana" panose="020B0604030504040204" pitchFamily="34" charset="0"/>
              </a:rPr>
              <a:t>Tools for automated data archiving</a:t>
            </a:r>
          </a:p>
          <a:p>
            <a:pPr marL="228600" indent="-228600" defTabSz="914400">
              <a:lnSpc>
                <a:spcPct val="80000"/>
              </a:lnSpc>
              <a:buClr>
                <a:srgbClr val="CCCC00"/>
              </a:buClr>
              <a:buSzPct val="75000"/>
              <a:buFont typeface="Rockwell" pitchFamily="18" charset="0"/>
              <a:buAutoNum type="arabicPeriod"/>
            </a:pPr>
            <a:r>
              <a:rPr lang="en-GB" sz="2000" dirty="0">
                <a:solidFill>
                  <a:srgbClr val="595959"/>
                </a:solidFill>
                <a:latin typeface="Calibri" panose="020F0502020204030204" pitchFamily="34" charset="0"/>
                <a:ea typeface="Verdana" panose="020B0604030504040204" pitchFamily="34" charset="0"/>
                <a:cs typeface="Verdana" panose="020B0604030504040204" pitchFamily="34" charset="0"/>
              </a:rPr>
              <a:t>ERP</a:t>
            </a:r>
          </a:p>
          <a:p>
            <a:pPr marL="228600" indent="-228600" defTabSz="914400">
              <a:lnSpc>
                <a:spcPct val="80000"/>
              </a:lnSpc>
              <a:buClr>
                <a:srgbClr val="CCCC00"/>
              </a:buClr>
              <a:buSzPct val="75000"/>
              <a:buFont typeface="Rockwell" pitchFamily="18" charset="0"/>
              <a:buAutoNum type="arabicPeriod"/>
            </a:pPr>
            <a:r>
              <a:rPr lang="en-GB" sz="2000" dirty="0">
                <a:solidFill>
                  <a:srgbClr val="595959"/>
                </a:solidFill>
                <a:latin typeface="Calibri" panose="020F0502020204030204" pitchFamily="34" charset="0"/>
                <a:ea typeface="Verdana" panose="020B0604030504040204" pitchFamily="34" charset="0"/>
                <a:cs typeface="Verdana" panose="020B0604030504040204" pitchFamily="34" charset="0"/>
              </a:rPr>
              <a:t>Software or firmware for the management of human resources</a:t>
            </a:r>
          </a:p>
          <a:p>
            <a:pPr marL="228600" indent="-228600" defTabSz="914400">
              <a:lnSpc>
                <a:spcPct val="80000"/>
              </a:lnSpc>
              <a:buClr>
                <a:srgbClr val="CCCC00"/>
              </a:buClr>
              <a:buSzPct val="75000"/>
              <a:buFont typeface="Rockwell" pitchFamily="18" charset="0"/>
              <a:buAutoNum type="arabicPeriod"/>
            </a:pPr>
            <a:r>
              <a:rPr lang="en-GB" sz="2000" dirty="0">
                <a:solidFill>
                  <a:srgbClr val="595959"/>
                </a:solidFill>
                <a:latin typeface="Calibri" panose="020F0502020204030204" pitchFamily="34" charset="0"/>
                <a:ea typeface="Verdana" panose="020B0604030504040204" pitchFamily="34" charset="0"/>
                <a:cs typeface="Verdana" panose="020B0604030504040204" pitchFamily="34" charset="0"/>
              </a:rPr>
              <a:t>Software or firmware for R&amp;D</a:t>
            </a:r>
          </a:p>
          <a:p>
            <a:pPr marL="228600" indent="-228600">
              <a:lnSpc>
                <a:spcPct val="80000"/>
              </a:lnSpc>
              <a:buClr>
                <a:srgbClr val="CCCC00"/>
              </a:buClr>
              <a:buSzPct val="75000"/>
              <a:buFont typeface="Rockwell" pitchFamily="18" charset="0"/>
              <a:buAutoNum type="arabicPeriod"/>
            </a:pPr>
            <a:r>
              <a:rPr lang="en-GB" sz="2000" dirty="0">
                <a:solidFill>
                  <a:srgbClr val="595959"/>
                </a:solidFill>
                <a:latin typeface="Calibri" panose="020F0502020204030204" pitchFamily="34" charset="0"/>
                <a:ea typeface="Verdana" panose="020B0604030504040204" pitchFamily="34" charset="0"/>
                <a:cs typeface="Verdana" panose="020B0604030504040204" pitchFamily="34" charset="0"/>
              </a:rPr>
              <a:t>Groupware</a:t>
            </a:r>
          </a:p>
          <a:p>
            <a:pPr marL="228600" indent="-228600">
              <a:lnSpc>
                <a:spcPct val="80000"/>
              </a:lnSpc>
              <a:buClr>
                <a:srgbClr val="CCCC00"/>
              </a:buClr>
              <a:buSzPct val="75000"/>
              <a:buFont typeface="Rockwell" pitchFamily="18" charset="0"/>
              <a:buAutoNum type="arabicPeriod"/>
            </a:pPr>
            <a:r>
              <a:rPr lang="en-GB" sz="2000" dirty="0">
                <a:solidFill>
                  <a:srgbClr val="595959"/>
                </a:solidFill>
                <a:latin typeface="Calibri" panose="020F0502020204030204" pitchFamily="34" charset="0"/>
                <a:ea typeface="Verdana" panose="020B0604030504040204" pitchFamily="34" charset="0"/>
                <a:cs typeface="Verdana" panose="020B0604030504040204" pitchFamily="34" charset="0"/>
              </a:rPr>
              <a:t>Workflow software</a:t>
            </a:r>
          </a:p>
        </p:txBody>
      </p:sp>
    </p:spTree>
    <p:extLst>
      <p:ext uri="{BB962C8B-B14F-4D97-AF65-F5344CB8AC3E}">
        <p14:creationId xmlns:p14="http://schemas.microsoft.com/office/powerpoint/2010/main" val="296570957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40932" y="-99392"/>
            <a:ext cx="8410128" cy="764704"/>
          </a:xfrm>
        </p:spPr>
        <p:txBody>
          <a:bodyPr>
            <a:normAutofit/>
          </a:bodyPr>
          <a:lstStyle/>
          <a:p>
            <a:pPr algn="ctr"/>
            <a:r>
              <a:rPr lang="en-GB" sz="2400" b="1" dirty="0" smtClean="0">
                <a:latin typeface="Verdana" panose="020B0604030504040204" pitchFamily="34" charset="0"/>
                <a:ea typeface="Verdana" panose="020B0604030504040204" pitchFamily="34" charset="0"/>
                <a:cs typeface="Verdana" panose="020B0604030504040204" pitchFamily="34" charset="0"/>
              </a:rPr>
              <a:t>Three treatment groups and a control group</a:t>
            </a:r>
            <a:endParaRPr lang="en-GB" sz="2400" b="1" dirty="0">
              <a:latin typeface="Verdana" panose="020B0604030504040204" pitchFamily="34" charset="0"/>
              <a:ea typeface="Verdana" panose="020B0604030504040204" pitchFamily="34" charset="0"/>
              <a:cs typeface="Verdana" panose="020B0604030504040204" pitchFamily="34" charset="0"/>
            </a:endParaRPr>
          </a:p>
        </p:txBody>
      </p:sp>
      <p:sp>
        <p:nvSpPr>
          <p:cNvPr id="3" name="ZoneTexte 2"/>
          <p:cNvSpPr txBox="1"/>
          <p:nvPr/>
        </p:nvSpPr>
        <p:spPr>
          <a:xfrm>
            <a:off x="323528" y="496831"/>
            <a:ext cx="8496944" cy="7037824"/>
          </a:xfrm>
          <a:prstGeom prst="rect">
            <a:avLst/>
          </a:prstGeom>
          <a:noFill/>
        </p:spPr>
        <p:txBody>
          <a:bodyPr wrap="square" rtlCol="0">
            <a:spAutoFit/>
          </a:bodyPr>
          <a:lstStyle/>
          <a:p>
            <a:pPr marL="342900" indent="-342900" algn="just">
              <a:spcAft>
                <a:spcPts val="800"/>
              </a:spcAft>
              <a:buClr>
                <a:schemeClr val="tx1"/>
              </a:buClr>
              <a:buFont typeface="Arial" panose="020B0604020202020204" pitchFamily="34" charset="0"/>
              <a:buChar char="•"/>
            </a:pPr>
            <a:r>
              <a:rPr lang="en-GB" sz="2200" dirty="0" smtClean="0">
                <a:solidFill>
                  <a:schemeClr val="bg2">
                    <a:lumMod val="75000"/>
                  </a:schemeClr>
                </a:solidFill>
                <a:latin typeface="Calibri" panose="020F0502020204030204" pitchFamily="34" charset="0"/>
              </a:rPr>
              <a:t>We performed Multiple Correspondence Analyses on each families of tools to obtain a continuous scale measuring the extent of the changes in each dimension. The higher the firm value on this scale, the more intense are the organisational changes in the given dimension</a:t>
            </a:r>
            <a:endParaRPr lang="en-GB" sz="2200" dirty="0">
              <a:solidFill>
                <a:schemeClr val="bg2">
                  <a:lumMod val="75000"/>
                </a:schemeClr>
              </a:solidFill>
              <a:latin typeface="Calibri" panose="020F0502020204030204" pitchFamily="34" charset="0"/>
            </a:endParaRPr>
          </a:p>
          <a:p>
            <a:pPr marL="342900" indent="-342900" algn="just">
              <a:spcAft>
                <a:spcPts val="800"/>
              </a:spcAft>
              <a:buClr>
                <a:schemeClr val="tx1"/>
              </a:buClr>
              <a:buFont typeface="Arial" panose="020B0604020202020204" pitchFamily="34" charset="0"/>
              <a:buChar char="•"/>
            </a:pPr>
            <a:r>
              <a:rPr lang="en-GB" sz="2200" dirty="0" smtClean="0">
                <a:solidFill>
                  <a:schemeClr val="bg2">
                    <a:lumMod val="75000"/>
                  </a:schemeClr>
                </a:solidFill>
                <a:latin typeface="Calibri" panose="020F0502020204030204" pitchFamily="34" charset="0"/>
              </a:rPr>
              <a:t>For each type of change, we consider that under a given threshold its magnitude is marginal and build two change dummies from which we distinguish four change states</a:t>
            </a:r>
          </a:p>
          <a:p>
            <a:pPr marL="800100" lvl="1" indent="-342900" algn="just">
              <a:buClr>
                <a:schemeClr val="tx1"/>
              </a:buClr>
              <a:buFont typeface="Arial" panose="020B0604020202020204" pitchFamily="34" charset="0"/>
              <a:buChar char="•"/>
            </a:pPr>
            <a:r>
              <a:rPr lang="en-GB" sz="2200" b="1" dirty="0" smtClean="0">
                <a:solidFill>
                  <a:schemeClr val="accent1"/>
                </a:solidFill>
                <a:latin typeface="Calibri" panose="020F0502020204030204" pitchFamily="34" charset="0"/>
              </a:rPr>
              <a:t>ICT changes only</a:t>
            </a:r>
          </a:p>
          <a:p>
            <a:pPr marL="800100" lvl="1" indent="-342900" algn="just">
              <a:buClr>
                <a:schemeClr val="tx1"/>
              </a:buClr>
              <a:buFont typeface="Arial" panose="020B0604020202020204" pitchFamily="34" charset="0"/>
              <a:buChar char="•"/>
            </a:pPr>
            <a:r>
              <a:rPr lang="en-GB" sz="2200" b="1" dirty="0" smtClean="0">
                <a:solidFill>
                  <a:schemeClr val="accent1"/>
                </a:solidFill>
                <a:latin typeface="Calibri" panose="020F0502020204030204" pitchFamily="34" charset="0"/>
              </a:rPr>
              <a:t>Managerial changes only</a:t>
            </a:r>
          </a:p>
          <a:p>
            <a:pPr marL="800100" lvl="1" indent="-342900" algn="just">
              <a:buClr>
                <a:schemeClr val="tx1"/>
              </a:buClr>
              <a:buFont typeface="Arial" panose="020B0604020202020204" pitchFamily="34" charset="0"/>
              <a:buChar char="•"/>
            </a:pPr>
            <a:r>
              <a:rPr lang="en-GB" sz="2200" b="1" dirty="0" smtClean="0">
                <a:solidFill>
                  <a:schemeClr val="accent1"/>
                </a:solidFill>
                <a:latin typeface="Calibri" panose="020F0502020204030204" pitchFamily="34" charset="0"/>
              </a:rPr>
              <a:t>Both ICT and managerial changes</a:t>
            </a:r>
          </a:p>
          <a:p>
            <a:pPr marL="800100" lvl="1" indent="-342900" algn="just">
              <a:spcAft>
                <a:spcPts val="800"/>
              </a:spcAft>
              <a:buClr>
                <a:schemeClr val="tx1"/>
              </a:buClr>
              <a:buFont typeface="Arial" panose="020B0604020202020204" pitchFamily="34" charset="0"/>
              <a:buChar char="•"/>
            </a:pPr>
            <a:r>
              <a:rPr lang="en-GB" sz="2200" dirty="0" smtClean="0">
                <a:solidFill>
                  <a:schemeClr val="bg2">
                    <a:lumMod val="75000"/>
                  </a:schemeClr>
                </a:solidFill>
                <a:latin typeface="Calibri" panose="020F0502020204030204" pitchFamily="34" charset="0"/>
              </a:rPr>
              <a:t>Inertia</a:t>
            </a:r>
          </a:p>
          <a:p>
            <a:pPr marL="342900" indent="-342900" algn="just">
              <a:spcAft>
                <a:spcPts val="800"/>
              </a:spcAft>
              <a:buClr>
                <a:schemeClr val="tx1"/>
              </a:buClr>
              <a:buFont typeface="Arial" panose="020B0604020202020204" pitchFamily="34" charset="0"/>
              <a:buChar char="•"/>
            </a:pPr>
            <a:r>
              <a:rPr lang="en-GB" sz="2200" dirty="0" smtClean="0">
                <a:solidFill>
                  <a:schemeClr val="bg2">
                    <a:lumMod val="75000"/>
                  </a:schemeClr>
                </a:solidFill>
                <a:latin typeface="Calibri" panose="020F0502020204030204" pitchFamily="34" charset="0"/>
              </a:rPr>
              <a:t>According to the type of change of their employer, employees are considered as belonging to three treatment groups or to a control group (inertia)</a:t>
            </a:r>
          </a:p>
          <a:p>
            <a:pPr marL="342900" indent="-342900" algn="just">
              <a:spcAft>
                <a:spcPts val="800"/>
              </a:spcAft>
              <a:buClr>
                <a:schemeClr val="tx1"/>
              </a:buClr>
              <a:buFont typeface="Arial" panose="020B0604020202020204" pitchFamily="34" charset="0"/>
              <a:buChar char="•"/>
            </a:pPr>
            <a:endParaRPr lang="en-GB" sz="2200" dirty="0" smtClean="0">
              <a:solidFill>
                <a:schemeClr val="bg2">
                  <a:lumMod val="75000"/>
                </a:schemeClr>
              </a:solidFill>
              <a:latin typeface="Calibri" panose="020F0502020204030204" pitchFamily="34" charset="0"/>
            </a:endParaRPr>
          </a:p>
          <a:p>
            <a:pPr marL="342900" indent="-342900" algn="just">
              <a:buFont typeface="Arial" panose="020B0604020202020204" pitchFamily="34" charset="0"/>
              <a:buChar char="•"/>
            </a:pPr>
            <a:endParaRPr lang="en-US" sz="2400" dirty="0">
              <a:latin typeface="Calibri" panose="020F0502020204030204" pitchFamily="34" charset="0"/>
            </a:endParaRPr>
          </a:p>
          <a:p>
            <a:pPr marL="342900" indent="-342900" algn="just">
              <a:buFont typeface="Arial" panose="020B0604020202020204" pitchFamily="34" charset="0"/>
              <a:buChar char="•"/>
            </a:pPr>
            <a:endParaRPr lang="fr-FR" sz="2400" dirty="0" smtClean="0">
              <a:latin typeface="Calibri" panose="020F0502020204030204" pitchFamily="34" charset="0"/>
            </a:endParaRPr>
          </a:p>
          <a:p>
            <a:pPr algn="just"/>
            <a:endParaRPr lang="fr-FR" dirty="0"/>
          </a:p>
        </p:txBody>
      </p:sp>
    </p:spTree>
    <p:extLst>
      <p:ext uri="{BB962C8B-B14F-4D97-AF65-F5344CB8AC3E}">
        <p14:creationId xmlns:p14="http://schemas.microsoft.com/office/powerpoint/2010/main" val="221290018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23528" y="-71770"/>
            <a:ext cx="8410128" cy="764704"/>
          </a:xfrm>
        </p:spPr>
        <p:txBody>
          <a:bodyPr>
            <a:normAutofit/>
          </a:bodyPr>
          <a:lstStyle/>
          <a:p>
            <a:pPr algn="ctr"/>
            <a:r>
              <a:rPr lang="fr-FR" sz="2400" b="1" dirty="0" smtClean="0">
                <a:latin typeface="Verdana" panose="020B0604030504040204" pitchFamily="34" charset="0"/>
                <a:ea typeface="Verdana" panose="020B0604030504040204" pitchFamily="34" charset="0"/>
                <a:cs typeface="Verdana" panose="020B0604030504040204" pitchFamily="34" charset="0"/>
              </a:rPr>
              <a:t>Long term absence and </a:t>
            </a:r>
            <a:r>
              <a:rPr lang="fr-FR" sz="2400" b="1" dirty="0" err="1" smtClean="0">
                <a:latin typeface="Verdana" panose="020B0604030504040204" pitchFamily="34" charset="0"/>
                <a:ea typeface="Verdana" panose="020B0604030504040204" pitchFamily="34" charset="0"/>
                <a:cs typeface="Verdana" panose="020B0604030504040204" pitchFamily="34" charset="0"/>
              </a:rPr>
              <a:t>injury</a:t>
            </a:r>
            <a:r>
              <a:rPr lang="fr-FR" sz="2400" b="1" dirty="0" smtClean="0">
                <a:latin typeface="Verdana" panose="020B0604030504040204" pitchFamily="34" charset="0"/>
                <a:ea typeface="Verdana" panose="020B0604030504040204" pitchFamily="34" charset="0"/>
                <a:cs typeface="Verdana" panose="020B0604030504040204" pitchFamily="34" charset="0"/>
              </a:rPr>
              <a:t> </a:t>
            </a:r>
            <a:r>
              <a:rPr lang="fr-FR" sz="2400" b="1" dirty="0" err="1" smtClean="0">
                <a:latin typeface="Verdana" panose="020B0604030504040204" pitchFamily="34" charset="0"/>
                <a:ea typeface="Verdana" panose="020B0604030504040204" pitchFamily="34" charset="0"/>
                <a:cs typeface="Verdana" panose="020B0604030504040204" pitchFamily="34" charset="0"/>
              </a:rPr>
              <a:t>leave</a:t>
            </a:r>
            <a:endParaRPr lang="fr-FR" sz="2400" b="1" dirty="0">
              <a:latin typeface="Verdana" panose="020B0604030504040204" pitchFamily="34" charset="0"/>
              <a:ea typeface="Verdana" panose="020B0604030504040204" pitchFamily="34" charset="0"/>
              <a:cs typeface="Verdana" panose="020B0604030504040204" pitchFamily="34" charset="0"/>
            </a:endParaRPr>
          </a:p>
        </p:txBody>
      </p:sp>
      <p:sp>
        <p:nvSpPr>
          <p:cNvPr id="3" name="ZoneTexte 2"/>
          <p:cNvSpPr txBox="1"/>
          <p:nvPr/>
        </p:nvSpPr>
        <p:spPr>
          <a:xfrm>
            <a:off x="539552" y="476672"/>
            <a:ext cx="8064896" cy="6596678"/>
          </a:xfrm>
          <a:prstGeom prst="rect">
            <a:avLst/>
          </a:prstGeom>
          <a:noFill/>
        </p:spPr>
        <p:txBody>
          <a:bodyPr wrap="square" rtlCol="0">
            <a:spAutoFit/>
          </a:bodyPr>
          <a:lstStyle/>
          <a:p>
            <a:pPr marL="342900" indent="-342900" algn="just">
              <a:spcAft>
                <a:spcPts val="800"/>
              </a:spcAft>
              <a:buClr>
                <a:schemeClr val="tx1"/>
              </a:buClr>
              <a:buFont typeface="Arial" panose="020B0604020202020204" pitchFamily="34" charset="0"/>
              <a:buChar char="•"/>
            </a:pPr>
            <a:r>
              <a:rPr lang="en-US" sz="2200" dirty="0" smtClean="0">
                <a:solidFill>
                  <a:schemeClr val="bg2">
                    <a:lumMod val="75000"/>
                  </a:schemeClr>
                </a:solidFill>
                <a:latin typeface="Calibri" panose="020F0502020204030204" pitchFamily="34" charset="0"/>
              </a:rPr>
              <a:t>The outcome we examine is the occurrence of a long term absence or injury leave.</a:t>
            </a:r>
          </a:p>
          <a:p>
            <a:pPr marL="342900" indent="-342900" algn="just">
              <a:spcAft>
                <a:spcPts val="800"/>
              </a:spcAft>
              <a:buClr>
                <a:schemeClr val="tx1"/>
              </a:buClr>
              <a:buFont typeface="Arial" panose="020B0604020202020204" pitchFamily="34" charset="0"/>
              <a:buChar char="•"/>
            </a:pPr>
            <a:r>
              <a:rPr lang="en-US" sz="2200" dirty="0" smtClean="0">
                <a:solidFill>
                  <a:schemeClr val="bg2">
                    <a:lumMod val="75000"/>
                  </a:schemeClr>
                </a:solidFill>
                <a:latin typeface="Calibri" panose="020F0502020204030204" pitchFamily="34" charset="0"/>
              </a:rPr>
              <a:t>For the National pension fund, a private sector worker will validate for his pension a period equivalent to a working period when he has experienced 60 consecutive days of absence from work compensated by the National Health Insurance System.</a:t>
            </a:r>
          </a:p>
          <a:p>
            <a:pPr marL="342900" indent="-342900" algn="just">
              <a:spcAft>
                <a:spcPts val="800"/>
              </a:spcAft>
              <a:buClr>
                <a:schemeClr val="tx1"/>
              </a:buClr>
              <a:buFont typeface="Arial" panose="020B0604020202020204" pitchFamily="34" charset="0"/>
              <a:buChar char="•"/>
            </a:pPr>
            <a:r>
              <a:rPr lang="en-US" sz="2200" dirty="0" smtClean="0">
                <a:solidFill>
                  <a:schemeClr val="bg2">
                    <a:lumMod val="75000"/>
                  </a:schemeClr>
                </a:solidFill>
                <a:latin typeface="Calibri" panose="020F0502020204030204" pitchFamily="34" charset="0"/>
              </a:rPr>
              <a:t>Every year of the professional career of the individuals from the </a:t>
            </a:r>
            <a:r>
              <a:rPr lang="en-US" sz="2200" dirty="0" err="1" smtClean="0">
                <a:solidFill>
                  <a:schemeClr val="bg2">
                    <a:lumMod val="75000"/>
                  </a:schemeClr>
                </a:solidFill>
                <a:latin typeface="Calibri" panose="020F0502020204030204" pitchFamily="34" charset="0"/>
              </a:rPr>
              <a:t>Hygie</a:t>
            </a:r>
            <a:r>
              <a:rPr lang="en-US" sz="2200" dirty="0" smtClean="0">
                <a:solidFill>
                  <a:schemeClr val="bg2">
                    <a:lumMod val="75000"/>
                  </a:schemeClr>
                </a:solidFill>
                <a:latin typeface="Calibri" panose="020F0502020204030204" pitchFamily="34" charset="0"/>
              </a:rPr>
              <a:t> database, we identify if they experienced such a long term absence.</a:t>
            </a:r>
          </a:p>
          <a:p>
            <a:pPr marL="342900" indent="-342900" algn="just">
              <a:buClr>
                <a:schemeClr val="tx1"/>
              </a:buClr>
              <a:buFont typeface="Arial" panose="020B0604020202020204" pitchFamily="34" charset="0"/>
              <a:buChar char="•"/>
            </a:pPr>
            <a:r>
              <a:rPr lang="en-US" sz="2200" dirty="0" smtClean="0">
                <a:solidFill>
                  <a:schemeClr val="bg2">
                    <a:lumMod val="75000"/>
                  </a:schemeClr>
                </a:solidFill>
                <a:latin typeface="Calibri" panose="020F0502020204030204" pitchFamily="34" charset="0"/>
              </a:rPr>
              <a:t>The National Health Insurance System identifies four different causes for this long term absence: </a:t>
            </a:r>
          </a:p>
          <a:p>
            <a:pPr marL="800100" lvl="1" indent="-342900" algn="just">
              <a:buClr>
                <a:schemeClr val="tx1"/>
              </a:buClr>
              <a:buFont typeface="Wingdings" panose="05000000000000000000" pitchFamily="2" charset="2"/>
              <a:buChar char="ü"/>
            </a:pPr>
            <a:r>
              <a:rPr lang="en-US" sz="2200" dirty="0" smtClean="0">
                <a:solidFill>
                  <a:schemeClr val="bg2">
                    <a:lumMod val="75000"/>
                  </a:schemeClr>
                </a:solidFill>
                <a:latin typeface="Calibri" panose="020F0502020204030204" pitchFamily="34" charset="0"/>
              </a:rPr>
              <a:t>severe illness,</a:t>
            </a:r>
          </a:p>
          <a:p>
            <a:pPr marL="800100" lvl="1" indent="-342900" algn="just">
              <a:buClr>
                <a:schemeClr val="tx1"/>
              </a:buClr>
              <a:buFont typeface="Wingdings" panose="05000000000000000000" pitchFamily="2" charset="2"/>
              <a:buChar char="ü"/>
            </a:pPr>
            <a:r>
              <a:rPr lang="en-US" sz="2200" dirty="0" smtClean="0">
                <a:solidFill>
                  <a:schemeClr val="bg2">
                    <a:lumMod val="75000"/>
                  </a:schemeClr>
                </a:solidFill>
                <a:latin typeface="Calibri" panose="020F0502020204030204" pitchFamily="34" charset="0"/>
              </a:rPr>
              <a:t>work accidents,</a:t>
            </a:r>
          </a:p>
          <a:p>
            <a:pPr marL="800100" lvl="1" indent="-342900" algn="just">
              <a:buClr>
                <a:schemeClr val="tx1"/>
              </a:buClr>
              <a:buFont typeface="Wingdings" panose="05000000000000000000" pitchFamily="2" charset="2"/>
              <a:buChar char="ü"/>
            </a:pPr>
            <a:r>
              <a:rPr lang="en-US" sz="2200" dirty="0" smtClean="0">
                <a:solidFill>
                  <a:schemeClr val="bg2">
                    <a:lumMod val="75000"/>
                  </a:schemeClr>
                </a:solidFill>
                <a:latin typeface="Calibri" panose="020F0502020204030204" pitchFamily="34" charset="0"/>
              </a:rPr>
              <a:t>occupational disease,</a:t>
            </a:r>
          </a:p>
          <a:p>
            <a:pPr marL="800100" lvl="1" indent="-342900" algn="just">
              <a:buClr>
                <a:schemeClr val="tx1"/>
              </a:buClr>
              <a:buFont typeface="Wingdings" panose="05000000000000000000" pitchFamily="2" charset="2"/>
              <a:buChar char="ü"/>
            </a:pPr>
            <a:r>
              <a:rPr lang="en-US" sz="2200" dirty="0" smtClean="0">
                <a:solidFill>
                  <a:schemeClr val="bg2">
                    <a:lumMod val="75000"/>
                  </a:schemeClr>
                </a:solidFill>
                <a:latin typeface="Calibri" panose="020F0502020204030204" pitchFamily="34" charset="0"/>
              </a:rPr>
              <a:t>maternity.</a:t>
            </a:r>
            <a:endParaRPr lang="en-US" sz="2200" dirty="0">
              <a:solidFill>
                <a:schemeClr val="bg2">
                  <a:lumMod val="75000"/>
                </a:schemeClr>
              </a:solidFill>
              <a:latin typeface="Calibri" panose="020F0502020204030204" pitchFamily="34" charset="0"/>
            </a:endParaRPr>
          </a:p>
          <a:p>
            <a:pPr marL="342900" indent="-342900" algn="just">
              <a:buFont typeface="Arial" panose="020B0604020202020204" pitchFamily="34" charset="0"/>
              <a:buChar char="•"/>
            </a:pPr>
            <a:endParaRPr lang="en-US" sz="2400" dirty="0">
              <a:latin typeface="Calibri" panose="020F0502020204030204" pitchFamily="34" charset="0"/>
            </a:endParaRPr>
          </a:p>
          <a:p>
            <a:pPr marL="342900" indent="-342900" algn="just">
              <a:buFont typeface="Arial" panose="020B0604020202020204" pitchFamily="34" charset="0"/>
              <a:buChar char="•"/>
            </a:pPr>
            <a:endParaRPr lang="fr-FR" sz="2400" dirty="0" smtClean="0">
              <a:latin typeface="Calibri" panose="020F0502020204030204" pitchFamily="34" charset="0"/>
            </a:endParaRPr>
          </a:p>
          <a:p>
            <a:pPr algn="just"/>
            <a:endParaRPr lang="fr-FR" dirty="0"/>
          </a:p>
        </p:txBody>
      </p:sp>
    </p:spTree>
    <p:extLst>
      <p:ext uri="{BB962C8B-B14F-4D97-AF65-F5344CB8AC3E}">
        <p14:creationId xmlns:p14="http://schemas.microsoft.com/office/powerpoint/2010/main" val="203239312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6812" y="0"/>
            <a:ext cx="8229600" cy="476672"/>
          </a:xfrm>
        </p:spPr>
        <p:txBody>
          <a:bodyPr>
            <a:normAutofit/>
          </a:bodyPr>
          <a:lstStyle/>
          <a:p>
            <a:pPr algn="ctr"/>
            <a:r>
              <a:rPr lang="fr-FR" sz="2400" b="1" dirty="0" err="1" smtClean="0">
                <a:latin typeface="Verdana" panose="020B0604030504040204" pitchFamily="34" charset="0"/>
                <a:ea typeface="Verdana" panose="020B0604030504040204" pitchFamily="34" charset="0"/>
                <a:cs typeface="Verdana" panose="020B0604030504040204" pitchFamily="34" charset="0"/>
              </a:rPr>
              <a:t>Selection</a:t>
            </a:r>
            <a:r>
              <a:rPr lang="fr-FR" sz="2400" b="1" dirty="0" smtClean="0">
                <a:latin typeface="Verdana" panose="020B0604030504040204" pitchFamily="34" charset="0"/>
                <a:ea typeface="Verdana" panose="020B0604030504040204" pitchFamily="34" charset="0"/>
                <a:cs typeface="Verdana" panose="020B0604030504040204" pitchFamily="34" charset="0"/>
              </a:rPr>
              <a:t> of the </a:t>
            </a:r>
            <a:r>
              <a:rPr lang="fr-FR" sz="2400" b="1" dirty="0" err="1" smtClean="0">
                <a:latin typeface="Verdana" panose="020B0604030504040204" pitchFamily="34" charset="0"/>
                <a:ea typeface="Verdana" panose="020B0604030504040204" pitchFamily="34" charset="0"/>
                <a:cs typeface="Verdana" panose="020B0604030504040204" pitchFamily="34" charset="0"/>
              </a:rPr>
              <a:t>sample</a:t>
            </a:r>
            <a:r>
              <a:rPr lang="fr-FR" sz="2400" b="1" dirty="0" smtClean="0">
                <a:latin typeface="Verdana" panose="020B0604030504040204" pitchFamily="34" charset="0"/>
                <a:ea typeface="Verdana" panose="020B0604030504040204" pitchFamily="34" charset="0"/>
                <a:cs typeface="Verdana" panose="020B0604030504040204" pitchFamily="34" charset="0"/>
              </a:rPr>
              <a:t> of </a:t>
            </a:r>
            <a:r>
              <a:rPr lang="fr-FR" sz="2400" b="1" dirty="0" err="1" smtClean="0">
                <a:latin typeface="Verdana" panose="020B0604030504040204" pitchFamily="34" charset="0"/>
                <a:ea typeface="Verdana" panose="020B0604030504040204" pitchFamily="34" charset="0"/>
                <a:cs typeface="Verdana" panose="020B0604030504040204" pitchFamily="34" charset="0"/>
              </a:rPr>
              <a:t>study</a:t>
            </a:r>
            <a:endParaRPr lang="fr-FR" sz="2400" b="1" dirty="0">
              <a:latin typeface="Verdana" panose="020B0604030504040204" pitchFamily="34" charset="0"/>
              <a:ea typeface="Verdana" panose="020B0604030504040204" pitchFamily="34" charset="0"/>
              <a:cs typeface="Verdana" panose="020B0604030504040204" pitchFamily="34" charset="0"/>
            </a:endParaRPr>
          </a:p>
        </p:txBody>
      </p:sp>
      <p:sp>
        <p:nvSpPr>
          <p:cNvPr id="3" name="Espace réservé du contenu 2"/>
          <p:cNvSpPr>
            <a:spLocks noGrp="1"/>
          </p:cNvSpPr>
          <p:nvPr>
            <p:ph idx="1"/>
          </p:nvPr>
        </p:nvSpPr>
        <p:spPr>
          <a:xfrm>
            <a:off x="323528" y="908720"/>
            <a:ext cx="8208912" cy="4608512"/>
          </a:xfrm>
        </p:spPr>
        <p:txBody>
          <a:bodyPr>
            <a:normAutofit/>
          </a:bodyPr>
          <a:lstStyle/>
          <a:p>
            <a:pPr algn="just">
              <a:buClr>
                <a:schemeClr val="tx1"/>
              </a:buClr>
            </a:pPr>
            <a:r>
              <a:rPr lang="en-US" sz="2200" dirty="0" smtClean="0">
                <a:solidFill>
                  <a:schemeClr val="bg2">
                    <a:lumMod val="75000"/>
                  </a:schemeClr>
                </a:solidFill>
                <a:latin typeface="Calibri" panose="020F0502020204030204" pitchFamily="34" charset="0"/>
              </a:rPr>
              <a:t>After the merging of the Hygie database with the COI survey, we were left with </a:t>
            </a:r>
            <a:r>
              <a:rPr lang="en-US" sz="2200" dirty="0">
                <a:solidFill>
                  <a:schemeClr val="bg2">
                    <a:lumMod val="75000"/>
                  </a:schemeClr>
                </a:solidFill>
                <a:latin typeface="Calibri" panose="020F0502020204030204" pitchFamily="34" charset="0"/>
              </a:rPr>
              <a:t>26 321 </a:t>
            </a:r>
            <a:r>
              <a:rPr lang="en-US" sz="2200" dirty="0" smtClean="0">
                <a:solidFill>
                  <a:schemeClr val="bg2">
                    <a:lumMod val="75000"/>
                  </a:schemeClr>
                </a:solidFill>
                <a:latin typeface="Calibri" panose="020F0502020204030204" pitchFamily="34" charset="0"/>
              </a:rPr>
              <a:t>individuals</a:t>
            </a:r>
          </a:p>
          <a:p>
            <a:pPr algn="just">
              <a:buClr>
                <a:schemeClr val="tx1"/>
              </a:buClr>
            </a:pPr>
            <a:r>
              <a:rPr lang="en-US" sz="2200" dirty="0" smtClean="0">
                <a:solidFill>
                  <a:schemeClr val="bg2">
                    <a:lumMod val="75000"/>
                  </a:schemeClr>
                </a:solidFill>
                <a:latin typeface="Calibri" panose="020F0502020204030204" pitchFamily="34" charset="0"/>
              </a:rPr>
              <a:t>We evaluate the effects of </a:t>
            </a:r>
            <a:r>
              <a:rPr lang="en-US" sz="2200" dirty="0" err="1" smtClean="0">
                <a:solidFill>
                  <a:schemeClr val="bg2">
                    <a:lumMod val="75000"/>
                  </a:schemeClr>
                </a:solidFill>
                <a:latin typeface="Calibri" panose="020F0502020204030204" pitchFamily="34" charset="0"/>
              </a:rPr>
              <a:t>organisational</a:t>
            </a:r>
            <a:r>
              <a:rPr lang="en-US" sz="2200" dirty="0" smtClean="0">
                <a:solidFill>
                  <a:schemeClr val="bg2">
                    <a:lumMod val="75000"/>
                  </a:schemeClr>
                </a:solidFill>
                <a:latin typeface="Calibri" panose="020F0502020204030204" pitchFamily="34" charset="0"/>
              </a:rPr>
              <a:t> changes between 2003 and 2005 on long term absence. </a:t>
            </a:r>
          </a:p>
          <a:p>
            <a:pPr algn="just">
              <a:buClr>
                <a:schemeClr val="tx1"/>
              </a:buClr>
            </a:pPr>
            <a:r>
              <a:rPr lang="en-US" sz="2200" dirty="0" smtClean="0">
                <a:solidFill>
                  <a:schemeClr val="bg2">
                    <a:lumMod val="75000"/>
                  </a:schemeClr>
                </a:solidFill>
                <a:latin typeface="Calibri" panose="020F0502020204030204" pitchFamily="34" charset="0"/>
              </a:rPr>
              <a:t>In the treatment group are included workers employed in the same changing firms for the whole three years period : 5 745 workers</a:t>
            </a:r>
          </a:p>
          <a:p>
            <a:pPr algn="just">
              <a:buClr>
                <a:schemeClr val="tx1"/>
              </a:buClr>
            </a:pPr>
            <a:r>
              <a:rPr lang="en-US" sz="2200" dirty="0" smtClean="0">
                <a:solidFill>
                  <a:schemeClr val="bg2">
                    <a:lumMod val="75000"/>
                  </a:schemeClr>
                </a:solidFill>
                <a:latin typeface="Calibri" panose="020F0502020204030204" pitchFamily="34" charset="0"/>
              </a:rPr>
              <a:t>In the control group, we impose a similar condition in inert firms to prevent any selection effect: 8 875 workers</a:t>
            </a:r>
          </a:p>
          <a:p>
            <a:pPr algn="just">
              <a:buClr>
                <a:schemeClr val="tx1"/>
              </a:buClr>
            </a:pPr>
            <a:r>
              <a:rPr lang="en-US" sz="2200" dirty="0" smtClean="0">
                <a:solidFill>
                  <a:schemeClr val="bg2">
                    <a:lumMod val="75000"/>
                  </a:schemeClr>
                </a:solidFill>
                <a:latin typeface="Calibri" panose="020F0502020204030204" pitchFamily="34" charset="0"/>
              </a:rPr>
              <a:t>We are left with a total of 14 620 individuals in 4030 firms.</a:t>
            </a:r>
          </a:p>
          <a:p>
            <a:pPr algn="just">
              <a:buClr>
                <a:schemeClr val="tx1"/>
              </a:buClr>
            </a:pPr>
            <a:r>
              <a:rPr lang="en-US" sz="2200" dirty="0" smtClean="0">
                <a:solidFill>
                  <a:schemeClr val="bg2">
                    <a:lumMod val="75000"/>
                  </a:schemeClr>
                </a:solidFill>
                <a:latin typeface="Calibri" panose="020F0502020204030204" pitchFamily="34" charset="0"/>
              </a:rPr>
              <a:t>Among these, 10,7% were hired in a firm sampled in the COI survey at the beginning of the treatment period (2003-2005).</a:t>
            </a:r>
          </a:p>
          <a:p>
            <a:pPr algn="just"/>
            <a:endParaRPr lang="fr-FR" sz="2400" dirty="0">
              <a:latin typeface="Calibri" panose="020F0502020204030204" pitchFamily="34" charset="0"/>
            </a:endParaRPr>
          </a:p>
        </p:txBody>
      </p:sp>
    </p:spTree>
    <p:extLst>
      <p:ext uri="{BB962C8B-B14F-4D97-AF65-F5344CB8AC3E}">
        <p14:creationId xmlns:p14="http://schemas.microsoft.com/office/powerpoint/2010/main" val="281230856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9077" y="0"/>
            <a:ext cx="8229600" cy="490066"/>
          </a:xfrm>
        </p:spPr>
        <p:txBody>
          <a:bodyPr>
            <a:noAutofit/>
          </a:bodyPr>
          <a:lstStyle/>
          <a:p>
            <a:pPr algn="ctr"/>
            <a:r>
              <a:rPr lang="en-US" sz="2800" b="1" dirty="0">
                <a:latin typeface="Verdana" panose="020B0604030504040204" pitchFamily="34" charset="0"/>
                <a:ea typeface="Verdana" panose="020B0604030504040204" pitchFamily="34" charset="0"/>
                <a:cs typeface="Verdana" panose="020B0604030504040204" pitchFamily="34" charset="0"/>
              </a:rPr>
              <a:t>Sample and descriptive </a:t>
            </a:r>
            <a:r>
              <a:rPr lang="en-US" sz="2800" b="1" dirty="0" smtClean="0">
                <a:latin typeface="Verdana" panose="020B0604030504040204" pitchFamily="34" charset="0"/>
                <a:ea typeface="Verdana" panose="020B0604030504040204" pitchFamily="34" charset="0"/>
                <a:cs typeface="Verdana" panose="020B0604030504040204" pitchFamily="34" charset="0"/>
              </a:rPr>
              <a:t>statistics</a:t>
            </a:r>
            <a:endParaRPr lang="fr-FR" sz="2800" b="1" dirty="0">
              <a:latin typeface="Verdana" panose="020B0604030504040204" pitchFamily="34" charset="0"/>
              <a:ea typeface="Verdana" panose="020B0604030504040204" pitchFamily="34" charset="0"/>
              <a:cs typeface="Verdana" panose="020B0604030504040204" pitchFamily="34" charset="0"/>
            </a:endParaRPr>
          </a:p>
        </p:txBody>
      </p:sp>
      <p:pic>
        <p:nvPicPr>
          <p:cNvPr id="1026" name="Picture 2"/>
          <p:cNvPicPr>
            <a:picLocks noGrp="1" noChangeAspect="1" noChangeArrowheads="1"/>
          </p:cNvPicPr>
          <p:nvPr>
            <p:ph idx="1"/>
          </p:nvPr>
        </p:nvPicPr>
        <p:blipFill>
          <a:blip r:embed="rId3" cstate="print">
            <a:extLst>
              <a:ext uri="{28A0092B-C50C-407E-A947-70E740481C1C}">
                <a14:useLocalDpi xmlns:a14="http://schemas.microsoft.com/office/drawing/2010/main" val="0"/>
              </a:ext>
            </a:extLst>
          </a:blip>
          <a:srcRect/>
          <a:stretch>
            <a:fillRect/>
          </a:stretch>
        </p:blipFill>
        <p:spPr bwMode="auto">
          <a:xfrm>
            <a:off x="0" y="-459432"/>
            <a:ext cx="8928992" cy="67687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68905331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9077" y="0"/>
            <a:ext cx="8229600" cy="490066"/>
          </a:xfrm>
        </p:spPr>
        <p:txBody>
          <a:bodyPr>
            <a:noAutofit/>
          </a:bodyPr>
          <a:lstStyle/>
          <a:p>
            <a:pPr algn="ctr"/>
            <a:r>
              <a:rPr lang="en-US" sz="2800" b="1" dirty="0">
                <a:latin typeface="Verdana" panose="020B0604030504040204" pitchFamily="34" charset="0"/>
                <a:ea typeface="Verdana" panose="020B0604030504040204" pitchFamily="34" charset="0"/>
                <a:cs typeface="Verdana" panose="020B0604030504040204" pitchFamily="34" charset="0"/>
              </a:rPr>
              <a:t>Sample and descriptive </a:t>
            </a:r>
            <a:r>
              <a:rPr lang="en-US" sz="2800" b="1" dirty="0" smtClean="0">
                <a:latin typeface="Verdana" panose="020B0604030504040204" pitchFamily="34" charset="0"/>
                <a:ea typeface="Verdana" panose="020B0604030504040204" pitchFamily="34" charset="0"/>
                <a:cs typeface="Verdana" panose="020B0604030504040204" pitchFamily="34" charset="0"/>
              </a:rPr>
              <a:t>statistics</a:t>
            </a:r>
            <a:endParaRPr lang="fr-FR" sz="2800" b="1" dirty="0">
              <a:latin typeface="Verdana" panose="020B0604030504040204" pitchFamily="34" charset="0"/>
              <a:ea typeface="Verdana" panose="020B0604030504040204" pitchFamily="34" charset="0"/>
              <a:cs typeface="Verdana" panose="020B0604030504040204" pitchFamily="34" charset="0"/>
            </a:endParaRPr>
          </a:p>
        </p:txBody>
      </p:sp>
      <mc:AlternateContent xmlns:mc="http://schemas.openxmlformats.org/markup-compatibility/2006" xmlns:a14="http://schemas.microsoft.com/office/drawing/2010/main">
        <mc:Choice Requires="a14">
          <p:graphicFrame>
            <p:nvGraphicFramePr>
              <p:cNvPr id="5" name="Espace réservé du contenu 4"/>
              <p:cNvGraphicFramePr>
                <a:graphicFrameLocks noGrp="1"/>
              </p:cNvGraphicFramePr>
              <p:nvPr>
                <p:ph idx="1"/>
                <p:extLst>
                  <p:ext uri="{D42A27DB-BD31-4B8C-83A1-F6EECF244321}">
                    <p14:modId xmlns:p14="http://schemas.microsoft.com/office/powerpoint/2010/main" val="2638052606"/>
                  </p:ext>
                </p:extLst>
              </p:nvPr>
            </p:nvGraphicFramePr>
            <p:xfrm>
              <a:off x="467544" y="550577"/>
              <a:ext cx="8208912" cy="6046597"/>
            </p:xfrm>
            <a:graphic>
              <a:graphicData uri="http://schemas.openxmlformats.org/drawingml/2006/table">
                <a:tbl>
                  <a:tblPr firstRow="1" firstCol="1" bandRow="1"/>
                  <a:tblGrid>
                    <a:gridCol w="4248472"/>
                    <a:gridCol w="2016224"/>
                    <a:gridCol w="1944216"/>
                  </a:tblGrid>
                  <a:tr h="263970">
                    <a:tc>
                      <a:txBody>
                        <a:bodyPr/>
                        <a:lstStyle/>
                        <a:p>
                          <a:pPr algn="ctr">
                            <a:lnSpc>
                              <a:spcPct val="115000"/>
                            </a:lnSpc>
                            <a:spcAft>
                              <a:spcPts val="0"/>
                            </a:spcAft>
                          </a:pPr>
                          <a:r>
                            <a:rPr lang="fr-FR" sz="1400" b="1" dirty="0">
                              <a:effectLst/>
                              <a:latin typeface="Tahoma"/>
                              <a:ea typeface="Calibri"/>
                              <a:cs typeface="Times New Roman"/>
                            </a:rPr>
                            <a:t>Variables</a:t>
                          </a:r>
                          <a:endParaRPr lang="fr-FR" sz="1400" b="1" dirty="0">
                            <a:effectLst/>
                            <a:latin typeface="Calibri"/>
                            <a:ea typeface="Calibri"/>
                            <a:cs typeface="Times New Roman"/>
                          </a:endParaRPr>
                        </a:p>
                      </a:txBody>
                      <a:tcPr marL="53053" marR="5305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fr-FR" sz="1400" b="1" dirty="0">
                              <a:solidFill>
                                <a:srgbClr val="FFFFFF"/>
                              </a:solidFill>
                              <a:effectLst/>
                              <a:latin typeface="Arial"/>
                              <a:ea typeface="Calibri"/>
                              <a:cs typeface="Times New Roman"/>
                            </a:rPr>
                            <a:t>All </a:t>
                          </a:r>
                          <a:r>
                            <a:rPr lang="fr-FR" sz="1400" b="1" dirty="0" err="1">
                              <a:solidFill>
                                <a:srgbClr val="FFFFFF"/>
                              </a:solidFill>
                              <a:effectLst/>
                              <a:latin typeface="Arial"/>
                              <a:ea typeface="Calibri"/>
                              <a:cs typeface="Times New Roman"/>
                            </a:rPr>
                            <a:t>Firms</a:t>
                          </a:r>
                          <a:endParaRPr lang="fr-FR" sz="1400" b="1" dirty="0">
                            <a:effectLst/>
                            <a:latin typeface="Calibri"/>
                            <a:ea typeface="Calibri"/>
                            <a:cs typeface="Times New Roman"/>
                          </a:endParaRPr>
                        </a:p>
                      </a:txBody>
                      <a:tcPr marL="53053" marR="5305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43634"/>
                        </a:solidFill>
                      </a:tcPr>
                    </a:tc>
                    <a:tc>
                      <a:txBody>
                        <a:bodyPr/>
                        <a:lstStyle/>
                        <a:p>
                          <a:pPr algn="ctr">
                            <a:lnSpc>
                              <a:spcPct val="115000"/>
                            </a:lnSpc>
                            <a:spcAft>
                              <a:spcPts val="0"/>
                            </a:spcAft>
                          </a:pPr>
                          <a:r>
                            <a:rPr lang="fr-FR" sz="1400" b="1" dirty="0" err="1">
                              <a:solidFill>
                                <a:srgbClr val="FFFFFF"/>
                              </a:solidFill>
                              <a:effectLst/>
                              <a:latin typeface="Arial"/>
                              <a:ea typeface="Calibri"/>
                              <a:cs typeface="Times New Roman"/>
                            </a:rPr>
                            <a:t>Changing</a:t>
                          </a:r>
                          <a:r>
                            <a:rPr lang="fr-FR" sz="1400" b="1" dirty="0">
                              <a:solidFill>
                                <a:srgbClr val="FFFFFF"/>
                              </a:solidFill>
                              <a:effectLst/>
                              <a:latin typeface="Arial"/>
                              <a:ea typeface="Calibri"/>
                              <a:cs typeface="Times New Roman"/>
                            </a:rPr>
                            <a:t> </a:t>
                          </a:r>
                          <a:r>
                            <a:rPr lang="fr-FR" sz="1400" b="1" dirty="0" err="1">
                              <a:solidFill>
                                <a:srgbClr val="FFFFFF"/>
                              </a:solidFill>
                              <a:effectLst/>
                              <a:latin typeface="Arial"/>
                              <a:ea typeface="Calibri"/>
                              <a:cs typeface="Times New Roman"/>
                            </a:rPr>
                            <a:t>Firms</a:t>
                          </a:r>
                          <a:endParaRPr lang="fr-FR" sz="1400" b="1" dirty="0">
                            <a:effectLst/>
                            <a:latin typeface="Calibri"/>
                            <a:ea typeface="Calibri"/>
                            <a:cs typeface="Times New Roman"/>
                          </a:endParaRPr>
                        </a:p>
                      </a:txBody>
                      <a:tcPr marL="53053" marR="5305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43634"/>
                        </a:solidFill>
                      </a:tcPr>
                    </a:tc>
                  </a:tr>
                  <a:tr h="263970">
                    <a:tc>
                      <a:txBody>
                        <a:bodyPr/>
                        <a:lstStyle/>
                        <a:p>
                          <a:pPr algn="ctr">
                            <a:lnSpc>
                              <a:spcPct val="115000"/>
                            </a:lnSpc>
                            <a:spcAft>
                              <a:spcPts val="0"/>
                            </a:spcAft>
                          </a:pPr>
                          <a:r>
                            <a:rPr lang="fr-FR" sz="1400" b="1" dirty="0" smtClean="0">
                              <a:solidFill>
                                <a:srgbClr val="984807"/>
                              </a:solidFill>
                              <a:effectLst/>
                              <a:latin typeface="Tahoma"/>
                              <a:ea typeface="Calibri"/>
                              <a:cs typeface="Times New Roman"/>
                            </a:rPr>
                            <a:t>Occurrence of Long </a:t>
                          </a:r>
                          <a:r>
                            <a:rPr lang="fr-FR" sz="1400" b="1" dirty="0">
                              <a:solidFill>
                                <a:srgbClr val="984807"/>
                              </a:solidFill>
                              <a:effectLst/>
                              <a:latin typeface="Tahoma"/>
                              <a:ea typeface="Calibri"/>
                              <a:cs typeface="Times New Roman"/>
                            </a:rPr>
                            <a:t>term </a:t>
                          </a:r>
                          <a:r>
                            <a:rPr lang="fr-FR" sz="1400" b="1" dirty="0" smtClean="0">
                              <a:solidFill>
                                <a:srgbClr val="984807"/>
                              </a:solidFill>
                              <a:effectLst/>
                              <a:latin typeface="Tahoma"/>
                              <a:ea typeface="Calibri"/>
                              <a:cs typeface="Times New Roman"/>
                            </a:rPr>
                            <a:t>absence in 2005</a:t>
                          </a:r>
                          <a:endParaRPr lang="fr-FR" sz="1400" dirty="0">
                            <a:effectLst/>
                            <a:latin typeface="Calibri"/>
                            <a:ea typeface="Calibri"/>
                            <a:cs typeface="Times New Roman"/>
                          </a:endParaRPr>
                        </a:p>
                      </a:txBody>
                      <a:tcPr marL="53053" marR="5305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1">
                            <a:lumMod val="20000"/>
                            <a:lumOff val="80000"/>
                          </a:schemeClr>
                        </a:solidFill>
                      </a:tcPr>
                    </a:tc>
                    <a:tc>
                      <a:txBody>
                        <a:bodyPr/>
                        <a:lstStyle/>
                        <a:p>
                          <a:pPr algn="ctr">
                            <a:lnSpc>
                              <a:spcPct val="115000"/>
                            </a:lnSpc>
                            <a:spcAft>
                              <a:spcPts val="0"/>
                            </a:spcAft>
                          </a:pPr>
                          <a:r>
                            <a:rPr lang="fr-FR" sz="1400" b="1" dirty="0" smtClean="0">
                              <a:solidFill>
                                <a:srgbClr val="984807"/>
                              </a:solidFill>
                              <a:effectLst/>
                              <a:latin typeface="Tahoma" panose="020B0604030504040204" pitchFamily="34" charset="0"/>
                              <a:ea typeface="Tahoma" panose="020B0604030504040204" pitchFamily="34" charset="0"/>
                              <a:cs typeface="Tahoma" panose="020B0604030504040204" pitchFamily="34" charset="0"/>
                            </a:rPr>
                            <a:t>5,72 %</a:t>
                          </a:r>
                          <a:endParaRPr lang="fr-FR" sz="1400" dirty="0">
                            <a:effectLst/>
                            <a:latin typeface="Tahoma" panose="020B0604030504040204" pitchFamily="34" charset="0"/>
                            <a:ea typeface="Tahoma" panose="020B0604030504040204" pitchFamily="34" charset="0"/>
                            <a:cs typeface="Tahoma" panose="020B0604030504040204" pitchFamily="34" charset="0"/>
                          </a:endParaRPr>
                        </a:p>
                      </a:txBody>
                      <a:tcPr marL="53053" marR="5305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lumMod val="20000"/>
                            <a:lumOff val="80000"/>
                          </a:schemeClr>
                        </a:solidFill>
                      </a:tcPr>
                    </a:tc>
                    <a:tc>
                      <a:txBody>
                        <a:bodyPr/>
                        <a:lstStyle/>
                        <a:p>
                          <a:pPr algn="ctr">
                            <a:lnSpc>
                              <a:spcPct val="115000"/>
                            </a:lnSpc>
                            <a:spcAft>
                              <a:spcPts val="0"/>
                            </a:spcAft>
                          </a:pPr>
                          <a:r>
                            <a:rPr lang="fr-FR" sz="1400" b="1" dirty="0">
                              <a:solidFill>
                                <a:srgbClr val="984807"/>
                              </a:solidFill>
                              <a:effectLst/>
                              <a:latin typeface="Tahoma"/>
                              <a:ea typeface="Calibri"/>
                              <a:cs typeface="Times New Roman"/>
                            </a:rPr>
                            <a:t> </a:t>
                          </a:r>
                          <a:r>
                            <a:rPr lang="fr-FR" sz="1400" b="1" dirty="0" smtClean="0">
                              <a:solidFill>
                                <a:srgbClr val="984807"/>
                              </a:solidFill>
                              <a:effectLst/>
                              <a:latin typeface="Tahoma"/>
                              <a:ea typeface="Calibri"/>
                              <a:cs typeface="Times New Roman"/>
                            </a:rPr>
                            <a:t>5,55 %</a:t>
                          </a:r>
                          <a:endParaRPr lang="fr-FR" sz="1400" dirty="0">
                            <a:effectLst/>
                            <a:latin typeface="Calibri"/>
                            <a:ea typeface="Calibri"/>
                            <a:cs typeface="Times New Roman"/>
                          </a:endParaRPr>
                        </a:p>
                      </a:txBody>
                      <a:tcPr marL="53053" marR="5305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lumMod val="20000"/>
                            <a:lumOff val="80000"/>
                          </a:schemeClr>
                        </a:solidFill>
                      </a:tcPr>
                    </a:tc>
                  </a:tr>
                  <a:tr h="263970">
                    <a:tc>
                      <a:txBody>
                        <a:bodyPr/>
                        <a:lstStyle/>
                        <a:p>
                          <a:pPr algn="ctr">
                            <a:lnSpc>
                              <a:spcPct val="115000"/>
                            </a:lnSpc>
                            <a:spcAft>
                              <a:spcPts val="0"/>
                            </a:spcAft>
                          </a:pPr>
                          <a:r>
                            <a:rPr lang="fr-FR" sz="1400" b="1" dirty="0" err="1">
                              <a:solidFill>
                                <a:srgbClr val="984807"/>
                              </a:solidFill>
                              <a:effectLst/>
                              <a:latin typeface="Tahoma"/>
                              <a:ea typeface="Calibri"/>
                              <a:cs typeface="Times New Roman"/>
                            </a:rPr>
                            <a:t>female</a:t>
                          </a:r>
                          <a:endParaRPr lang="fr-FR" sz="1400" dirty="0">
                            <a:effectLst/>
                            <a:latin typeface="Calibri"/>
                            <a:ea typeface="Calibri"/>
                            <a:cs typeface="Times New Roman"/>
                          </a:endParaRPr>
                        </a:p>
                      </a:txBody>
                      <a:tcPr marL="53053" marR="5305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1">
                            <a:lumMod val="20000"/>
                            <a:lumOff val="80000"/>
                          </a:schemeClr>
                        </a:solidFill>
                      </a:tcPr>
                    </a:tc>
                    <a:tc>
                      <a:txBody>
                        <a:bodyPr/>
                        <a:lstStyle/>
                        <a:p>
                          <a:pPr algn="ctr">
                            <a:lnSpc>
                              <a:spcPct val="115000"/>
                            </a:lnSpc>
                            <a:spcAft>
                              <a:spcPts val="0"/>
                            </a:spcAft>
                          </a:pPr>
                          <a:r>
                            <a:rPr lang="fr-FR" sz="1400" b="1" dirty="0" smtClean="0">
                              <a:solidFill>
                                <a:srgbClr val="984807"/>
                              </a:solidFill>
                              <a:effectLst/>
                              <a:latin typeface="Tahoma" panose="020B0604030504040204" pitchFamily="34" charset="0"/>
                              <a:ea typeface="Tahoma" panose="020B0604030504040204" pitchFamily="34" charset="0"/>
                              <a:cs typeface="Tahoma" panose="020B0604030504040204" pitchFamily="34" charset="0"/>
                            </a:rPr>
                            <a:t>32,9 %</a:t>
                          </a:r>
                          <a:endParaRPr lang="fr-FR" sz="1400" dirty="0">
                            <a:effectLst/>
                            <a:latin typeface="Tahoma" panose="020B0604030504040204" pitchFamily="34" charset="0"/>
                            <a:ea typeface="Tahoma" panose="020B0604030504040204" pitchFamily="34" charset="0"/>
                            <a:cs typeface="Tahoma" panose="020B0604030504040204" pitchFamily="34" charset="0"/>
                          </a:endParaRPr>
                        </a:p>
                      </a:txBody>
                      <a:tcPr marL="53053" marR="5305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lumMod val="20000"/>
                            <a:lumOff val="80000"/>
                          </a:schemeClr>
                        </a:solidFill>
                      </a:tcPr>
                    </a:tc>
                    <a:tc>
                      <a:txBody>
                        <a:bodyPr/>
                        <a:lstStyle/>
                        <a:p>
                          <a:pPr algn="ctr">
                            <a:lnSpc>
                              <a:spcPct val="115000"/>
                            </a:lnSpc>
                            <a:spcAft>
                              <a:spcPts val="0"/>
                            </a:spcAft>
                          </a:pPr>
                          <a:r>
                            <a:rPr lang="fr-FR" sz="1400" b="1" dirty="0">
                              <a:solidFill>
                                <a:srgbClr val="984807"/>
                              </a:solidFill>
                              <a:effectLst/>
                              <a:latin typeface="Tahoma"/>
                              <a:ea typeface="Calibri"/>
                              <a:cs typeface="Times New Roman"/>
                            </a:rPr>
                            <a:t> </a:t>
                          </a:r>
                          <a:r>
                            <a:rPr lang="fr-FR" sz="1400" b="1" dirty="0" smtClean="0">
                              <a:solidFill>
                                <a:srgbClr val="984807"/>
                              </a:solidFill>
                              <a:effectLst/>
                              <a:latin typeface="Tahoma"/>
                              <a:ea typeface="Calibri"/>
                              <a:cs typeface="Times New Roman"/>
                            </a:rPr>
                            <a:t>33,6 %</a:t>
                          </a:r>
                          <a:endParaRPr lang="fr-FR" sz="1400" dirty="0">
                            <a:effectLst/>
                            <a:latin typeface="Calibri"/>
                            <a:ea typeface="Calibri"/>
                            <a:cs typeface="Times New Roman"/>
                          </a:endParaRPr>
                        </a:p>
                      </a:txBody>
                      <a:tcPr marL="53053" marR="5305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lumMod val="20000"/>
                            <a:lumOff val="80000"/>
                          </a:schemeClr>
                        </a:solidFill>
                      </a:tcPr>
                    </a:tc>
                  </a:tr>
                  <a:tr h="263970">
                    <a:tc>
                      <a:txBody>
                        <a:bodyPr/>
                        <a:lstStyle/>
                        <a:p>
                          <a:pPr algn="ctr">
                            <a:lnSpc>
                              <a:spcPct val="115000"/>
                            </a:lnSpc>
                            <a:spcAft>
                              <a:spcPts val="0"/>
                            </a:spcAft>
                          </a:pPr>
                          <a14:m>
                            <m:oMath xmlns:m="http://schemas.openxmlformats.org/officeDocument/2006/math">
                              <m:r>
                                <a:rPr lang="fr-FR" sz="1400" b="1" i="1" smtClean="0">
                                  <a:solidFill>
                                    <a:srgbClr val="984807"/>
                                  </a:solidFill>
                                  <a:effectLst/>
                                  <a:latin typeface="Cambria Math"/>
                                  <a:ea typeface="Cambria Math"/>
                                  <a:cs typeface="Times New Roman"/>
                                </a:rPr>
                                <m:t>≤</m:t>
                              </m:r>
                            </m:oMath>
                          </a14:m>
                          <a:r>
                            <a:rPr lang="fr-FR" sz="1400" b="1" dirty="0" smtClean="0">
                              <a:solidFill>
                                <a:srgbClr val="984807"/>
                              </a:solidFill>
                              <a:effectLst/>
                              <a:latin typeface="Tahoma"/>
                              <a:ea typeface="Calibri"/>
                              <a:cs typeface="Times New Roman"/>
                            </a:rPr>
                            <a:t>35</a:t>
                          </a:r>
                          <a:endParaRPr lang="fr-FR" sz="1400" dirty="0">
                            <a:effectLst/>
                            <a:latin typeface="Calibri"/>
                            <a:ea typeface="Calibri"/>
                            <a:cs typeface="Times New Roman"/>
                          </a:endParaRPr>
                        </a:p>
                      </a:txBody>
                      <a:tcPr marL="53053" marR="5305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1">
                            <a:lumMod val="20000"/>
                            <a:lumOff val="80000"/>
                          </a:schemeClr>
                        </a:solidFill>
                      </a:tcPr>
                    </a:tc>
                    <a:tc>
                      <a:txBody>
                        <a:bodyPr/>
                        <a:lstStyle/>
                        <a:p>
                          <a:pPr algn="ctr">
                            <a:lnSpc>
                              <a:spcPct val="115000"/>
                            </a:lnSpc>
                            <a:spcAft>
                              <a:spcPts val="0"/>
                            </a:spcAft>
                          </a:pPr>
                          <a:r>
                            <a:rPr lang="fr-FR" sz="1400" b="1" dirty="0" smtClean="0">
                              <a:solidFill>
                                <a:srgbClr val="984807"/>
                              </a:solidFill>
                              <a:effectLst/>
                              <a:latin typeface="Tahoma" panose="020B0604030504040204" pitchFamily="34" charset="0"/>
                              <a:ea typeface="Tahoma" panose="020B0604030504040204" pitchFamily="34" charset="0"/>
                              <a:cs typeface="Tahoma" panose="020B0604030504040204" pitchFamily="34" charset="0"/>
                            </a:rPr>
                            <a:t>29,5 %</a:t>
                          </a:r>
                          <a:endParaRPr lang="fr-FR" sz="1400" dirty="0">
                            <a:effectLst/>
                            <a:latin typeface="Tahoma" panose="020B0604030504040204" pitchFamily="34" charset="0"/>
                            <a:ea typeface="Tahoma" panose="020B0604030504040204" pitchFamily="34" charset="0"/>
                            <a:cs typeface="Tahoma" panose="020B0604030504040204" pitchFamily="34" charset="0"/>
                          </a:endParaRPr>
                        </a:p>
                      </a:txBody>
                      <a:tcPr marL="53053" marR="5305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lumMod val="20000"/>
                            <a:lumOff val="80000"/>
                          </a:schemeClr>
                        </a:solidFill>
                      </a:tcPr>
                    </a:tc>
                    <a:tc>
                      <a:txBody>
                        <a:bodyPr/>
                        <a:lstStyle/>
                        <a:p>
                          <a:pPr algn="ctr">
                            <a:lnSpc>
                              <a:spcPct val="115000"/>
                            </a:lnSpc>
                            <a:spcAft>
                              <a:spcPts val="0"/>
                            </a:spcAft>
                          </a:pPr>
                          <a:r>
                            <a:rPr lang="fr-FR" sz="1400" b="1" dirty="0" smtClean="0">
                              <a:solidFill>
                                <a:srgbClr val="984807"/>
                              </a:solidFill>
                              <a:effectLst/>
                              <a:latin typeface="Tahoma"/>
                              <a:ea typeface="Calibri"/>
                              <a:cs typeface="Times New Roman"/>
                            </a:rPr>
                            <a:t>38,2 %</a:t>
                          </a:r>
                          <a:r>
                            <a:rPr lang="fr-FR" sz="1400" b="1" dirty="0">
                              <a:solidFill>
                                <a:srgbClr val="984807"/>
                              </a:solidFill>
                              <a:effectLst/>
                              <a:latin typeface="Tahoma"/>
                              <a:ea typeface="Calibri"/>
                              <a:cs typeface="Times New Roman"/>
                            </a:rPr>
                            <a:t> </a:t>
                          </a:r>
                          <a:endParaRPr lang="fr-FR" sz="1400" dirty="0">
                            <a:effectLst/>
                            <a:latin typeface="Calibri"/>
                            <a:ea typeface="Calibri"/>
                            <a:cs typeface="Times New Roman"/>
                          </a:endParaRPr>
                        </a:p>
                      </a:txBody>
                      <a:tcPr marL="53053" marR="5305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lumMod val="20000"/>
                            <a:lumOff val="80000"/>
                          </a:schemeClr>
                        </a:solidFill>
                      </a:tcPr>
                    </a:tc>
                  </a:tr>
                  <a:tr h="263970">
                    <a:tc>
                      <a:txBody>
                        <a:bodyPr/>
                        <a:lstStyle/>
                        <a:p>
                          <a:pPr algn="ctr">
                            <a:lnSpc>
                              <a:spcPct val="115000"/>
                            </a:lnSpc>
                            <a:spcAft>
                              <a:spcPts val="0"/>
                            </a:spcAft>
                          </a:pPr>
                          <a:r>
                            <a:rPr lang="fr-FR" sz="1400" b="1" dirty="0">
                              <a:solidFill>
                                <a:srgbClr val="984807"/>
                              </a:solidFill>
                              <a:effectLst/>
                              <a:latin typeface="Tahoma"/>
                              <a:ea typeface="Calibri"/>
                              <a:cs typeface="Times New Roman"/>
                            </a:rPr>
                            <a:t>[36-45]</a:t>
                          </a:r>
                          <a:endParaRPr lang="fr-FR" sz="1400" dirty="0">
                            <a:effectLst/>
                            <a:latin typeface="Calibri"/>
                            <a:ea typeface="Calibri"/>
                            <a:cs typeface="Times New Roman"/>
                          </a:endParaRPr>
                        </a:p>
                      </a:txBody>
                      <a:tcPr marL="53053" marR="5305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1">
                            <a:lumMod val="20000"/>
                            <a:lumOff val="80000"/>
                          </a:schemeClr>
                        </a:solidFill>
                      </a:tcPr>
                    </a:tc>
                    <a:tc>
                      <a:txBody>
                        <a:bodyPr/>
                        <a:lstStyle/>
                        <a:p>
                          <a:pPr algn="ctr">
                            <a:lnSpc>
                              <a:spcPct val="115000"/>
                            </a:lnSpc>
                            <a:spcAft>
                              <a:spcPts val="0"/>
                            </a:spcAft>
                          </a:pPr>
                          <a:r>
                            <a:rPr lang="fr-FR" sz="1400" b="1" dirty="0" smtClean="0">
                              <a:solidFill>
                                <a:srgbClr val="984807"/>
                              </a:solidFill>
                              <a:effectLst/>
                              <a:latin typeface="Tahoma" panose="020B0604030504040204" pitchFamily="34" charset="0"/>
                              <a:ea typeface="Tahoma" panose="020B0604030504040204" pitchFamily="34" charset="0"/>
                              <a:cs typeface="Tahoma" panose="020B0604030504040204" pitchFamily="34" charset="0"/>
                            </a:rPr>
                            <a:t>33,2 %</a:t>
                          </a:r>
                          <a:endParaRPr lang="fr-FR" sz="1400" dirty="0">
                            <a:effectLst/>
                            <a:latin typeface="Tahoma" panose="020B0604030504040204" pitchFamily="34" charset="0"/>
                            <a:ea typeface="Tahoma" panose="020B0604030504040204" pitchFamily="34" charset="0"/>
                            <a:cs typeface="Tahoma" panose="020B0604030504040204" pitchFamily="34" charset="0"/>
                          </a:endParaRPr>
                        </a:p>
                      </a:txBody>
                      <a:tcPr marL="53053" marR="5305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lumMod val="20000"/>
                            <a:lumOff val="80000"/>
                          </a:schemeClr>
                        </a:solidFill>
                      </a:tcPr>
                    </a:tc>
                    <a:tc>
                      <a:txBody>
                        <a:bodyPr/>
                        <a:lstStyle/>
                        <a:p>
                          <a:pPr algn="ctr">
                            <a:lnSpc>
                              <a:spcPct val="115000"/>
                            </a:lnSpc>
                            <a:spcAft>
                              <a:spcPts val="0"/>
                            </a:spcAft>
                          </a:pPr>
                          <a:r>
                            <a:rPr lang="fr-FR" sz="1400" b="1" dirty="0" smtClean="0">
                              <a:solidFill>
                                <a:srgbClr val="984807"/>
                              </a:solidFill>
                              <a:effectLst/>
                              <a:latin typeface="Tahoma"/>
                              <a:ea typeface="Calibri"/>
                              <a:cs typeface="Times New Roman"/>
                            </a:rPr>
                            <a:t>38,3 %</a:t>
                          </a:r>
                          <a:r>
                            <a:rPr lang="fr-FR" sz="1400" b="1" dirty="0">
                              <a:solidFill>
                                <a:srgbClr val="984807"/>
                              </a:solidFill>
                              <a:effectLst/>
                              <a:latin typeface="Tahoma"/>
                              <a:ea typeface="Calibri"/>
                              <a:cs typeface="Times New Roman"/>
                            </a:rPr>
                            <a:t> </a:t>
                          </a:r>
                          <a:endParaRPr lang="fr-FR" sz="1400" dirty="0">
                            <a:effectLst/>
                            <a:latin typeface="Calibri"/>
                            <a:ea typeface="Calibri"/>
                            <a:cs typeface="Times New Roman"/>
                          </a:endParaRPr>
                        </a:p>
                      </a:txBody>
                      <a:tcPr marL="53053" marR="5305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lumMod val="20000"/>
                            <a:lumOff val="80000"/>
                          </a:schemeClr>
                        </a:solidFill>
                      </a:tcPr>
                    </a:tc>
                  </a:tr>
                  <a:tr h="263970">
                    <a:tc>
                      <a:txBody>
                        <a:bodyPr/>
                        <a:lstStyle/>
                        <a:p>
                          <a:pPr algn="ctr">
                            <a:lnSpc>
                              <a:spcPct val="115000"/>
                            </a:lnSpc>
                            <a:spcAft>
                              <a:spcPts val="0"/>
                            </a:spcAft>
                          </a:pPr>
                          <a:r>
                            <a:rPr lang="fr-FR" sz="1400" b="1" smtClean="0">
                              <a:solidFill>
                                <a:srgbClr val="984807"/>
                              </a:solidFill>
                              <a:effectLst/>
                              <a:latin typeface="Tahoma"/>
                              <a:ea typeface="Calibri"/>
                              <a:cs typeface="Times New Roman"/>
                            </a:rPr>
                            <a:t>[46-55]</a:t>
                          </a:r>
                          <a:endParaRPr lang="fr-FR" sz="1400" dirty="0">
                            <a:effectLst/>
                            <a:latin typeface="Calibri"/>
                            <a:ea typeface="Calibri"/>
                            <a:cs typeface="Times New Roman"/>
                          </a:endParaRPr>
                        </a:p>
                      </a:txBody>
                      <a:tcPr marL="53053" marR="5305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1">
                            <a:lumMod val="20000"/>
                            <a:lumOff val="80000"/>
                          </a:schemeClr>
                        </a:solidFill>
                      </a:tcPr>
                    </a:tc>
                    <a:tc>
                      <a:txBody>
                        <a:bodyPr/>
                        <a:lstStyle/>
                        <a:p>
                          <a:pPr algn="ctr">
                            <a:lnSpc>
                              <a:spcPct val="115000"/>
                            </a:lnSpc>
                            <a:spcAft>
                              <a:spcPts val="0"/>
                            </a:spcAft>
                          </a:pPr>
                          <a:r>
                            <a:rPr lang="fr-FR" sz="1400" b="1" dirty="0" smtClean="0">
                              <a:solidFill>
                                <a:srgbClr val="984807"/>
                              </a:solidFill>
                              <a:effectLst/>
                              <a:latin typeface="Tahoma" panose="020B0604030504040204" pitchFamily="34" charset="0"/>
                              <a:ea typeface="Tahoma" panose="020B0604030504040204" pitchFamily="34" charset="0"/>
                              <a:cs typeface="Tahoma" panose="020B0604030504040204" pitchFamily="34" charset="0"/>
                            </a:rPr>
                            <a:t>29,0 %</a:t>
                          </a:r>
                          <a:endParaRPr lang="fr-FR" sz="1400" dirty="0">
                            <a:effectLst/>
                            <a:latin typeface="Tahoma" panose="020B0604030504040204" pitchFamily="34" charset="0"/>
                            <a:ea typeface="Tahoma" panose="020B0604030504040204" pitchFamily="34" charset="0"/>
                            <a:cs typeface="Tahoma" panose="020B0604030504040204" pitchFamily="34" charset="0"/>
                          </a:endParaRPr>
                        </a:p>
                      </a:txBody>
                      <a:tcPr marL="53053" marR="5305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lumMod val="20000"/>
                            <a:lumOff val="80000"/>
                          </a:schemeClr>
                        </a:solidFill>
                      </a:tcPr>
                    </a:tc>
                    <a:tc>
                      <a:txBody>
                        <a:bodyPr/>
                        <a:lstStyle/>
                        <a:p>
                          <a:pPr algn="ctr">
                            <a:lnSpc>
                              <a:spcPct val="115000"/>
                            </a:lnSpc>
                            <a:spcAft>
                              <a:spcPts val="0"/>
                            </a:spcAft>
                          </a:pPr>
                          <a:r>
                            <a:rPr lang="fr-FR" sz="1400" b="1" dirty="0" smtClean="0">
                              <a:solidFill>
                                <a:srgbClr val="984807"/>
                              </a:solidFill>
                              <a:effectLst/>
                              <a:latin typeface="Tahoma"/>
                              <a:ea typeface="Calibri"/>
                              <a:cs typeface="Times New Roman"/>
                            </a:rPr>
                            <a:t> 19,8 %</a:t>
                          </a:r>
                          <a:endParaRPr lang="fr-FR" sz="1400" dirty="0">
                            <a:effectLst/>
                            <a:latin typeface="Calibri"/>
                            <a:ea typeface="Calibri"/>
                            <a:cs typeface="Times New Roman"/>
                          </a:endParaRPr>
                        </a:p>
                      </a:txBody>
                      <a:tcPr marL="53053" marR="5305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lumMod val="20000"/>
                            <a:lumOff val="80000"/>
                          </a:schemeClr>
                        </a:solidFill>
                      </a:tcPr>
                    </a:tc>
                  </a:tr>
                  <a:tr h="263970">
                    <a:tc>
                      <a:txBody>
                        <a:bodyPr/>
                        <a:lstStyle/>
                        <a:p>
                          <a:pPr algn="ctr">
                            <a:lnSpc>
                              <a:spcPct val="115000"/>
                            </a:lnSpc>
                            <a:spcAft>
                              <a:spcPts val="0"/>
                            </a:spcAft>
                          </a:pPr>
                          <a14:m>
                            <m:oMath xmlns:m="http://schemas.openxmlformats.org/officeDocument/2006/math">
                              <m:r>
                                <a:rPr lang="fr-FR" sz="1400" b="1" i="1" smtClean="0">
                                  <a:solidFill>
                                    <a:srgbClr val="984807"/>
                                  </a:solidFill>
                                  <a:effectLst/>
                                  <a:latin typeface="Cambria Math"/>
                                  <a:ea typeface="Cambria Math"/>
                                  <a:cs typeface="Times New Roman"/>
                                </a:rPr>
                                <m:t>≥</m:t>
                              </m:r>
                            </m:oMath>
                          </a14:m>
                          <a:r>
                            <a:rPr lang="fr-FR" sz="1400" b="1" dirty="0" smtClean="0">
                              <a:solidFill>
                                <a:srgbClr val="984807"/>
                              </a:solidFill>
                              <a:effectLst/>
                              <a:latin typeface="Tahoma"/>
                              <a:ea typeface="Calibri"/>
                              <a:cs typeface="Times New Roman"/>
                            </a:rPr>
                            <a:t>56</a:t>
                          </a:r>
                          <a:endParaRPr lang="fr-FR" sz="1400" dirty="0">
                            <a:effectLst/>
                            <a:latin typeface="Calibri"/>
                            <a:ea typeface="Calibri"/>
                            <a:cs typeface="Times New Roman"/>
                          </a:endParaRPr>
                        </a:p>
                      </a:txBody>
                      <a:tcPr marL="53053" marR="5305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1">
                            <a:lumMod val="20000"/>
                            <a:lumOff val="80000"/>
                          </a:schemeClr>
                        </a:solidFill>
                      </a:tcPr>
                    </a:tc>
                    <a:tc>
                      <a:txBody>
                        <a:bodyPr/>
                        <a:lstStyle/>
                        <a:p>
                          <a:pPr algn="ctr">
                            <a:lnSpc>
                              <a:spcPct val="115000"/>
                            </a:lnSpc>
                            <a:spcAft>
                              <a:spcPts val="0"/>
                            </a:spcAft>
                          </a:pPr>
                          <a:r>
                            <a:rPr lang="fr-FR" sz="1400" b="1" dirty="0" smtClean="0">
                              <a:solidFill>
                                <a:srgbClr val="984807"/>
                              </a:solidFill>
                              <a:effectLst/>
                              <a:latin typeface="Tahoma" panose="020B0604030504040204" pitchFamily="34" charset="0"/>
                              <a:ea typeface="Tahoma" panose="020B0604030504040204" pitchFamily="34" charset="0"/>
                              <a:cs typeface="Tahoma" panose="020B0604030504040204" pitchFamily="34" charset="0"/>
                            </a:rPr>
                            <a:t>8,3 %</a:t>
                          </a:r>
                          <a:endParaRPr lang="fr-FR" sz="1400" dirty="0">
                            <a:effectLst/>
                            <a:latin typeface="Tahoma" panose="020B0604030504040204" pitchFamily="34" charset="0"/>
                            <a:ea typeface="Tahoma" panose="020B0604030504040204" pitchFamily="34" charset="0"/>
                            <a:cs typeface="Tahoma" panose="020B0604030504040204" pitchFamily="34" charset="0"/>
                          </a:endParaRPr>
                        </a:p>
                      </a:txBody>
                      <a:tcPr marL="53053" marR="5305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lumMod val="20000"/>
                            <a:lumOff val="80000"/>
                          </a:schemeClr>
                        </a:solidFill>
                      </a:tcPr>
                    </a:tc>
                    <a:tc>
                      <a:txBody>
                        <a:bodyPr/>
                        <a:lstStyle/>
                        <a:p>
                          <a:pPr algn="ctr">
                            <a:lnSpc>
                              <a:spcPct val="115000"/>
                            </a:lnSpc>
                            <a:spcAft>
                              <a:spcPts val="0"/>
                            </a:spcAft>
                          </a:pPr>
                          <a:r>
                            <a:rPr lang="fr-FR" sz="1400" b="1" dirty="0" smtClean="0">
                              <a:solidFill>
                                <a:srgbClr val="984807"/>
                              </a:solidFill>
                              <a:effectLst/>
                              <a:latin typeface="Tahoma"/>
                              <a:ea typeface="Calibri"/>
                              <a:cs typeface="Times New Roman"/>
                            </a:rPr>
                            <a:t>3,7 % </a:t>
                          </a:r>
                          <a:endParaRPr lang="fr-FR" sz="1400" dirty="0">
                            <a:effectLst/>
                            <a:latin typeface="Calibri"/>
                            <a:ea typeface="Calibri"/>
                            <a:cs typeface="Times New Roman"/>
                          </a:endParaRPr>
                        </a:p>
                      </a:txBody>
                      <a:tcPr marL="53053" marR="5305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lumMod val="20000"/>
                            <a:lumOff val="80000"/>
                          </a:schemeClr>
                        </a:solidFill>
                      </a:tcPr>
                    </a:tc>
                  </a:tr>
                  <a:tr h="263970">
                    <a:tc>
                      <a:txBody>
                        <a:bodyPr/>
                        <a:lstStyle/>
                        <a:p>
                          <a:pPr algn="ctr">
                            <a:lnSpc>
                              <a:spcPct val="115000"/>
                            </a:lnSpc>
                            <a:spcAft>
                              <a:spcPts val="0"/>
                            </a:spcAft>
                          </a:pPr>
                          <a:r>
                            <a:rPr lang="fr-FR" sz="1400" b="1" dirty="0">
                              <a:solidFill>
                                <a:srgbClr val="984807"/>
                              </a:solidFill>
                              <a:effectLst/>
                              <a:latin typeface="Tahoma"/>
                              <a:ea typeface="Calibri"/>
                              <a:cs typeface="Times New Roman"/>
                            </a:rPr>
                            <a:t>Entry </a:t>
                          </a:r>
                          <a:r>
                            <a:rPr lang="fr-FR" sz="1400" b="1" dirty="0" err="1">
                              <a:solidFill>
                                <a:srgbClr val="984807"/>
                              </a:solidFill>
                              <a:effectLst/>
                              <a:latin typeface="Tahoma"/>
                              <a:ea typeface="Calibri"/>
                              <a:cs typeface="Times New Roman"/>
                            </a:rPr>
                            <a:t>wage</a:t>
                          </a:r>
                          <a:endParaRPr lang="fr-FR" sz="1400" dirty="0">
                            <a:effectLst/>
                            <a:latin typeface="Calibri"/>
                            <a:ea typeface="Calibri"/>
                            <a:cs typeface="Times New Roman"/>
                          </a:endParaRPr>
                        </a:p>
                      </a:txBody>
                      <a:tcPr marL="53053" marR="5305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1">
                            <a:lumMod val="20000"/>
                            <a:lumOff val="80000"/>
                          </a:schemeClr>
                        </a:solidFill>
                      </a:tcPr>
                    </a:tc>
                    <a:tc>
                      <a:txBody>
                        <a:bodyPr/>
                        <a:lstStyle/>
                        <a:p>
                          <a:pPr algn="ctr">
                            <a:lnSpc>
                              <a:spcPct val="115000"/>
                            </a:lnSpc>
                            <a:spcAft>
                              <a:spcPts val="0"/>
                            </a:spcAft>
                          </a:pPr>
                          <a:r>
                            <a:rPr lang="fr-FR" sz="1400" b="1" dirty="0" smtClean="0">
                              <a:solidFill>
                                <a:srgbClr val="984807"/>
                              </a:solidFill>
                              <a:effectLst/>
                              <a:latin typeface="Tahoma" panose="020B0604030504040204" pitchFamily="34" charset="0"/>
                              <a:ea typeface="Tahoma" panose="020B0604030504040204" pitchFamily="34" charset="0"/>
                              <a:cs typeface="Tahoma" panose="020B0604030504040204" pitchFamily="34" charset="0"/>
                            </a:rPr>
                            <a:t>5950 €</a:t>
                          </a:r>
                          <a:endParaRPr lang="fr-FR" sz="1400" dirty="0">
                            <a:effectLst/>
                            <a:latin typeface="Tahoma" panose="020B0604030504040204" pitchFamily="34" charset="0"/>
                            <a:ea typeface="Tahoma" panose="020B0604030504040204" pitchFamily="34" charset="0"/>
                            <a:cs typeface="Tahoma" panose="020B0604030504040204" pitchFamily="34" charset="0"/>
                          </a:endParaRPr>
                        </a:p>
                      </a:txBody>
                      <a:tcPr marL="53053" marR="5305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lumMod val="20000"/>
                            <a:lumOff val="80000"/>
                          </a:schemeClr>
                        </a:solidFill>
                      </a:tcPr>
                    </a:tc>
                    <a:tc>
                      <a:txBody>
                        <a:bodyPr/>
                        <a:lstStyle/>
                        <a:p>
                          <a:pPr algn="ctr">
                            <a:lnSpc>
                              <a:spcPct val="115000"/>
                            </a:lnSpc>
                            <a:spcAft>
                              <a:spcPts val="0"/>
                            </a:spcAft>
                          </a:pPr>
                          <a:r>
                            <a:rPr lang="fr-FR" sz="1400" b="1" dirty="0">
                              <a:solidFill>
                                <a:srgbClr val="984807"/>
                              </a:solidFill>
                              <a:effectLst/>
                              <a:latin typeface="Tahoma"/>
                              <a:ea typeface="Calibri"/>
                              <a:cs typeface="Times New Roman"/>
                            </a:rPr>
                            <a:t> </a:t>
                          </a:r>
                          <a:r>
                            <a:rPr lang="fr-FR" sz="1400" b="1" dirty="0" smtClean="0">
                              <a:solidFill>
                                <a:srgbClr val="984807"/>
                              </a:solidFill>
                              <a:effectLst/>
                              <a:latin typeface="Tahoma"/>
                              <a:ea typeface="Calibri"/>
                              <a:cs typeface="Times New Roman"/>
                            </a:rPr>
                            <a:t>6080</a:t>
                          </a:r>
                          <a:r>
                            <a:rPr lang="fr-FR" sz="1400" b="1" baseline="0" dirty="0" smtClean="0">
                              <a:solidFill>
                                <a:srgbClr val="984807"/>
                              </a:solidFill>
                              <a:effectLst/>
                              <a:latin typeface="Tahoma"/>
                              <a:ea typeface="Calibri"/>
                              <a:cs typeface="Times New Roman"/>
                            </a:rPr>
                            <a:t> €</a:t>
                          </a:r>
                          <a:endParaRPr lang="fr-FR" sz="1400" dirty="0">
                            <a:effectLst/>
                            <a:latin typeface="Calibri"/>
                            <a:ea typeface="Calibri"/>
                            <a:cs typeface="Times New Roman"/>
                          </a:endParaRPr>
                        </a:p>
                      </a:txBody>
                      <a:tcPr marL="53053" marR="5305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lumMod val="20000"/>
                            <a:lumOff val="80000"/>
                          </a:schemeClr>
                        </a:solidFill>
                      </a:tcPr>
                    </a:tc>
                  </a:tr>
                  <a:tr h="263970">
                    <a:tc>
                      <a:txBody>
                        <a:bodyPr/>
                        <a:lstStyle/>
                        <a:p>
                          <a:pPr algn="ctr">
                            <a:lnSpc>
                              <a:spcPct val="115000"/>
                            </a:lnSpc>
                            <a:spcAft>
                              <a:spcPts val="0"/>
                            </a:spcAft>
                          </a:pPr>
                          <a:r>
                            <a:rPr lang="fr-FR" sz="1400" b="1" dirty="0" err="1">
                              <a:solidFill>
                                <a:srgbClr val="984807"/>
                              </a:solidFill>
                              <a:effectLst/>
                              <a:latin typeface="Tahoma"/>
                              <a:ea typeface="Calibri"/>
                              <a:cs typeface="Times New Roman"/>
                            </a:rPr>
                            <a:t>Hired</a:t>
                          </a:r>
                          <a:r>
                            <a:rPr lang="fr-FR" sz="1400" b="1" dirty="0">
                              <a:solidFill>
                                <a:srgbClr val="984807"/>
                              </a:solidFill>
                              <a:effectLst/>
                              <a:latin typeface="Tahoma"/>
                              <a:ea typeface="Calibri"/>
                              <a:cs typeface="Times New Roman"/>
                            </a:rPr>
                            <a:t> in 2003</a:t>
                          </a:r>
                          <a:endParaRPr lang="fr-FR" sz="1400" dirty="0">
                            <a:effectLst/>
                            <a:latin typeface="Calibri"/>
                            <a:ea typeface="Calibri"/>
                            <a:cs typeface="Times New Roman"/>
                          </a:endParaRPr>
                        </a:p>
                      </a:txBody>
                      <a:tcPr marL="53053" marR="5305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1">
                            <a:lumMod val="20000"/>
                            <a:lumOff val="80000"/>
                          </a:schemeClr>
                        </a:solidFill>
                      </a:tcPr>
                    </a:tc>
                    <a:tc>
                      <a:txBody>
                        <a:bodyPr/>
                        <a:lstStyle/>
                        <a:p>
                          <a:pPr algn="ctr">
                            <a:lnSpc>
                              <a:spcPct val="115000"/>
                            </a:lnSpc>
                            <a:spcAft>
                              <a:spcPts val="0"/>
                            </a:spcAft>
                          </a:pPr>
                          <a:r>
                            <a:rPr lang="fr-FR" sz="1400" b="1" dirty="0" smtClean="0">
                              <a:solidFill>
                                <a:srgbClr val="984807"/>
                              </a:solidFill>
                              <a:effectLst/>
                              <a:latin typeface="Tahoma" panose="020B0604030504040204" pitchFamily="34" charset="0"/>
                              <a:ea typeface="Tahoma" panose="020B0604030504040204" pitchFamily="34" charset="0"/>
                              <a:cs typeface="Tahoma" panose="020B0604030504040204" pitchFamily="34" charset="0"/>
                            </a:rPr>
                            <a:t>10,71 %</a:t>
                          </a:r>
                          <a:endParaRPr lang="fr-FR" sz="1400" dirty="0">
                            <a:effectLst/>
                            <a:latin typeface="Tahoma" panose="020B0604030504040204" pitchFamily="34" charset="0"/>
                            <a:ea typeface="Tahoma" panose="020B0604030504040204" pitchFamily="34" charset="0"/>
                            <a:cs typeface="Tahoma" panose="020B0604030504040204" pitchFamily="34" charset="0"/>
                          </a:endParaRPr>
                        </a:p>
                      </a:txBody>
                      <a:tcPr marL="53053" marR="5305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lumMod val="20000"/>
                            <a:lumOff val="80000"/>
                          </a:schemeClr>
                        </a:solidFill>
                      </a:tcPr>
                    </a:tc>
                    <a:tc>
                      <a:txBody>
                        <a:bodyPr/>
                        <a:lstStyle/>
                        <a:p>
                          <a:pPr algn="ctr">
                            <a:lnSpc>
                              <a:spcPct val="115000"/>
                            </a:lnSpc>
                            <a:spcAft>
                              <a:spcPts val="0"/>
                            </a:spcAft>
                          </a:pPr>
                          <a:r>
                            <a:rPr lang="fr-FR" sz="1400" b="1" dirty="0">
                              <a:solidFill>
                                <a:srgbClr val="984807"/>
                              </a:solidFill>
                              <a:effectLst/>
                              <a:latin typeface="Tahoma"/>
                              <a:ea typeface="Calibri"/>
                              <a:cs typeface="Times New Roman"/>
                            </a:rPr>
                            <a:t> </a:t>
                          </a:r>
                          <a:r>
                            <a:rPr lang="fr-FR" sz="1400" b="1" dirty="0" smtClean="0">
                              <a:solidFill>
                                <a:srgbClr val="984807"/>
                              </a:solidFill>
                              <a:effectLst/>
                              <a:latin typeface="Tahoma"/>
                              <a:ea typeface="Calibri"/>
                              <a:cs typeface="Times New Roman"/>
                            </a:rPr>
                            <a:t>10,6 %</a:t>
                          </a:r>
                          <a:endParaRPr lang="fr-FR" sz="1400" dirty="0">
                            <a:effectLst/>
                            <a:latin typeface="Calibri"/>
                            <a:ea typeface="Calibri"/>
                            <a:cs typeface="Times New Roman"/>
                          </a:endParaRPr>
                        </a:p>
                      </a:txBody>
                      <a:tcPr marL="53053" marR="5305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lumMod val="20000"/>
                            <a:lumOff val="80000"/>
                          </a:schemeClr>
                        </a:solidFill>
                      </a:tcPr>
                    </a:tc>
                  </a:tr>
                  <a:tr h="263970">
                    <a:tc>
                      <a:txBody>
                        <a:bodyPr/>
                        <a:lstStyle/>
                        <a:p>
                          <a:pPr algn="ctr">
                            <a:lnSpc>
                              <a:spcPct val="115000"/>
                            </a:lnSpc>
                            <a:spcAft>
                              <a:spcPts val="0"/>
                            </a:spcAft>
                          </a:pPr>
                          <a:r>
                            <a:rPr lang="fr-FR" sz="1400" b="1" dirty="0">
                              <a:solidFill>
                                <a:srgbClr val="984807"/>
                              </a:solidFill>
                              <a:effectLst/>
                              <a:latin typeface="Tahoma"/>
                              <a:ea typeface="Calibri"/>
                              <a:cs typeface="Times New Roman"/>
                            </a:rPr>
                            <a:t>Long term </a:t>
                          </a:r>
                          <a:r>
                            <a:rPr lang="fr-FR" sz="1400" b="1" dirty="0" err="1" smtClean="0">
                              <a:solidFill>
                                <a:srgbClr val="984807"/>
                              </a:solidFill>
                              <a:effectLst/>
                              <a:latin typeface="Tahoma"/>
                              <a:ea typeface="Calibri"/>
                              <a:cs typeface="Times New Roman"/>
                            </a:rPr>
                            <a:t>disease</a:t>
                          </a:r>
                          <a:r>
                            <a:rPr lang="fr-FR" sz="1400" b="1" dirty="0" smtClean="0">
                              <a:solidFill>
                                <a:srgbClr val="984807"/>
                              </a:solidFill>
                              <a:effectLst/>
                              <a:latin typeface="Tahoma"/>
                              <a:ea typeface="Calibri"/>
                              <a:cs typeface="Times New Roman"/>
                            </a:rPr>
                            <a:t> </a:t>
                          </a:r>
                          <a:r>
                            <a:rPr lang="fr-FR" sz="1400" b="1" dirty="0" err="1" smtClean="0">
                              <a:solidFill>
                                <a:srgbClr val="984807"/>
                              </a:solidFill>
                              <a:effectLst/>
                              <a:latin typeface="Tahoma"/>
                              <a:ea typeface="Calibri"/>
                              <a:cs typeface="Times New Roman"/>
                            </a:rPr>
                            <a:t>Before</a:t>
                          </a:r>
                          <a:r>
                            <a:rPr lang="fr-FR" sz="1400" b="1" dirty="0" smtClean="0">
                              <a:solidFill>
                                <a:srgbClr val="984807"/>
                              </a:solidFill>
                              <a:effectLst/>
                              <a:latin typeface="Tahoma"/>
                              <a:ea typeface="Calibri"/>
                              <a:cs typeface="Times New Roman"/>
                            </a:rPr>
                            <a:t> </a:t>
                          </a:r>
                          <a:r>
                            <a:rPr lang="fr-FR" sz="1400" b="1" dirty="0">
                              <a:solidFill>
                                <a:srgbClr val="984807"/>
                              </a:solidFill>
                              <a:effectLst/>
                              <a:latin typeface="Tahoma"/>
                              <a:ea typeface="Calibri"/>
                              <a:cs typeface="Times New Roman"/>
                            </a:rPr>
                            <a:t>2003</a:t>
                          </a:r>
                          <a:endParaRPr lang="fr-FR" sz="1400" dirty="0">
                            <a:effectLst/>
                            <a:latin typeface="Calibri"/>
                            <a:ea typeface="Calibri"/>
                            <a:cs typeface="Times New Roman"/>
                          </a:endParaRPr>
                        </a:p>
                      </a:txBody>
                      <a:tcPr marL="53053" marR="5305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1">
                            <a:lumMod val="20000"/>
                            <a:lumOff val="80000"/>
                          </a:schemeClr>
                        </a:solidFill>
                      </a:tcPr>
                    </a:tc>
                    <a:tc>
                      <a:txBody>
                        <a:bodyPr/>
                        <a:lstStyle/>
                        <a:p>
                          <a:pPr algn="ctr">
                            <a:lnSpc>
                              <a:spcPct val="115000"/>
                            </a:lnSpc>
                            <a:spcAft>
                              <a:spcPts val="0"/>
                            </a:spcAft>
                          </a:pPr>
                          <a:r>
                            <a:rPr lang="fr-FR" sz="1400" b="1" dirty="0" smtClean="0">
                              <a:solidFill>
                                <a:srgbClr val="984807"/>
                              </a:solidFill>
                              <a:effectLst/>
                              <a:latin typeface="Tahoma" panose="020B0604030504040204" pitchFamily="34" charset="0"/>
                              <a:ea typeface="Tahoma" panose="020B0604030504040204" pitchFamily="34" charset="0"/>
                              <a:cs typeface="Tahoma" panose="020B0604030504040204" pitchFamily="34" charset="0"/>
                            </a:rPr>
                            <a:t>4,56 %</a:t>
                          </a:r>
                          <a:endParaRPr lang="fr-FR" sz="1400" dirty="0">
                            <a:effectLst/>
                            <a:latin typeface="Tahoma" panose="020B0604030504040204" pitchFamily="34" charset="0"/>
                            <a:ea typeface="Tahoma" panose="020B0604030504040204" pitchFamily="34" charset="0"/>
                            <a:cs typeface="Tahoma" panose="020B0604030504040204" pitchFamily="34" charset="0"/>
                          </a:endParaRPr>
                        </a:p>
                      </a:txBody>
                      <a:tcPr marL="53053" marR="5305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lumMod val="20000"/>
                            <a:lumOff val="80000"/>
                          </a:schemeClr>
                        </a:solidFill>
                      </a:tcPr>
                    </a:tc>
                    <a:tc>
                      <a:txBody>
                        <a:bodyPr/>
                        <a:lstStyle/>
                        <a:p>
                          <a:pPr algn="ctr">
                            <a:lnSpc>
                              <a:spcPct val="115000"/>
                            </a:lnSpc>
                            <a:spcAft>
                              <a:spcPts val="0"/>
                            </a:spcAft>
                          </a:pPr>
                          <a:r>
                            <a:rPr lang="fr-FR" sz="1400" b="1" dirty="0">
                              <a:solidFill>
                                <a:srgbClr val="984807"/>
                              </a:solidFill>
                              <a:effectLst/>
                              <a:latin typeface="Tahoma"/>
                              <a:ea typeface="Calibri"/>
                              <a:cs typeface="Times New Roman"/>
                            </a:rPr>
                            <a:t> </a:t>
                          </a:r>
                          <a:r>
                            <a:rPr lang="fr-FR" sz="1400" b="1" dirty="0" smtClean="0">
                              <a:solidFill>
                                <a:srgbClr val="984807"/>
                              </a:solidFill>
                              <a:effectLst/>
                              <a:latin typeface="Tahoma"/>
                              <a:ea typeface="Calibri"/>
                              <a:cs typeface="Times New Roman"/>
                            </a:rPr>
                            <a:t>4,21 %</a:t>
                          </a:r>
                          <a:endParaRPr lang="fr-FR" sz="1400" dirty="0">
                            <a:effectLst/>
                            <a:latin typeface="Calibri"/>
                            <a:ea typeface="Calibri"/>
                            <a:cs typeface="Times New Roman"/>
                          </a:endParaRPr>
                        </a:p>
                      </a:txBody>
                      <a:tcPr marL="53053" marR="5305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lumMod val="20000"/>
                            <a:lumOff val="80000"/>
                          </a:schemeClr>
                        </a:solidFill>
                      </a:tcPr>
                    </a:tc>
                  </a:tr>
                  <a:tr h="263970">
                    <a:tc>
                      <a:txBody>
                        <a:bodyPr/>
                        <a:lstStyle/>
                        <a:p>
                          <a:pPr algn="ctr">
                            <a:lnSpc>
                              <a:spcPct val="115000"/>
                            </a:lnSpc>
                            <a:spcAft>
                              <a:spcPts val="0"/>
                            </a:spcAft>
                          </a:pPr>
                          <a:r>
                            <a:rPr lang="fr-FR" sz="1400" b="1" dirty="0">
                              <a:solidFill>
                                <a:srgbClr val="984807"/>
                              </a:solidFill>
                              <a:effectLst/>
                              <a:latin typeface="Tahoma"/>
                              <a:ea typeface="Calibri"/>
                              <a:cs typeface="Times New Roman"/>
                            </a:rPr>
                            <a:t> </a:t>
                          </a:r>
                          <a:r>
                            <a:rPr lang="fr-FR" sz="1400" b="1" dirty="0" smtClean="0">
                              <a:solidFill>
                                <a:srgbClr val="984807"/>
                              </a:solidFill>
                              <a:effectLst/>
                              <a:latin typeface="Tahoma"/>
                              <a:ea typeface="Calibri"/>
                              <a:cs typeface="Times New Roman"/>
                            </a:rPr>
                            <a:t>ratio of long</a:t>
                          </a:r>
                          <a:r>
                            <a:rPr lang="fr-FR" sz="1400" b="1" baseline="0" dirty="0" smtClean="0">
                              <a:solidFill>
                                <a:srgbClr val="984807"/>
                              </a:solidFill>
                              <a:effectLst/>
                              <a:latin typeface="Tahoma"/>
                              <a:ea typeface="Calibri"/>
                              <a:cs typeface="Times New Roman"/>
                            </a:rPr>
                            <a:t> term absence </a:t>
                          </a:r>
                          <a:r>
                            <a:rPr lang="fr-FR" sz="1400" b="1" baseline="0" dirty="0" err="1" smtClean="0">
                              <a:solidFill>
                                <a:srgbClr val="984807"/>
                              </a:solidFill>
                              <a:effectLst/>
                              <a:latin typeface="Tahoma"/>
                              <a:ea typeface="Calibri"/>
                              <a:cs typeface="Times New Roman"/>
                            </a:rPr>
                            <a:t>before</a:t>
                          </a:r>
                          <a:r>
                            <a:rPr lang="fr-FR" sz="1400" b="1" baseline="0" dirty="0" smtClean="0">
                              <a:solidFill>
                                <a:srgbClr val="984807"/>
                              </a:solidFill>
                              <a:effectLst/>
                              <a:latin typeface="Tahoma"/>
                              <a:ea typeface="Calibri"/>
                              <a:cs typeface="Times New Roman"/>
                            </a:rPr>
                            <a:t> 2003</a:t>
                          </a:r>
                          <a:endParaRPr lang="fr-FR" sz="1400" dirty="0">
                            <a:effectLst/>
                            <a:latin typeface="Calibri"/>
                            <a:ea typeface="Calibri"/>
                            <a:cs typeface="Times New Roman"/>
                          </a:endParaRPr>
                        </a:p>
                      </a:txBody>
                      <a:tcPr marL="53053" marR="5305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1">
                            <a:lumMod val="20000"/>
                            <a:lumOff val="80000"/>
                          </a:schemeClr>
                        </a:solidFill>
                      </a:tcPr>
                    </a:tc>
                    <a:tc>
                      <a:txBody>
                        <a:bodyPr/>
                        <a:lstStyle/>
                        <a:p>
                          <a:pPr algn="ctr">
                            <a:lnSpc>
                              <a:spcPct val="115000"/>
                            </a:lnSpc>
                            <a:spcAft>
                              <a:spcPts val="0"/>
                            </a:spcAft>
                          </a:pPr>
                          <a:r>
                            <a:rPr lang="fr-FR" sz="1400" b="1" dirty="0">
                              <a:solidFill>
                                <a:srgbClr val="984807"/>
                              </a:solidFill>
                              <a:effectLst/>
                              <a:latin typeface="Tahoma" panose="020B0604030504040204" pitchFamily="34" charset="0"/>
                              <a:ea typeface="Tahoma" panose="020B0604030504040204" pitchFamily="34" charset="0"/>
                              <a:cs typeface="Tahoma" panose="020B0604030504040204" pitchFamily="34" charset="0"/>
                            </a:rPr>
                            <a:t> </a:t>
                          </a:r>
                          <a:r>
                            <a:rPr lang="fr-FR" sz="1400" b="1" dirty="0" smtClean="0">
                              <a:solidFill>
                                <a:srgbClr val="984807"/>
                              </a:solidFill>
                              <a:effectLst/>
                              <a:latin typeface="Tahoma" panose="020B0604030504040204" pitchFamily="34" charset="0"/>
                              <a:ea typeface="Tahoma" panose="020B0604030504040204" pitchFamily="34" charset="0"/>
                              <a:cs typeface="Tahoma" panose="020B0604030504040204" pitchFamily="34" charset="0"/>
                            </a:rPr>
                            <a:t>1 %</a:t>
                          </a:r>
                          <a:endParaRPr lang="fr-FR" sz="1400" dirty="0">
                            <a:effectLst/>
                            <a:latin typeface="Tahoma" panose="020B0604030504040204" pitchFamily="34" charset="0"/>
                            <a:ea typeface="Tahoma" panose="020B0604030504040204" pitchFamily="34" charset="0"/>
                            <a:cs typeface="Tahoma" panose="020B0604030504040204" pitchFamily="34" charset="0"/>
                          </a:endParaRPr>
                        </a:p>
                      </a:txBody>
                      <a:tcPr marL="53053" marR="5305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lumMod val="20000"/>
                            <a:lumOff val="80000"/>
                          </a:schemeClr>
                        </a:solidFill>
                      </a:tcPr>
                    </a:tc>
                    <a:tc>
                      <a:txBody>
                        <a:bodyPr/>
                        <a:lstStyle/>
                        <a:p>
                          <a:pPr algn="ctr">
                            <a:lnSpc>
                              <a:spcPct val="115000"/>
                            </a:lnSpc>
                            <a:spcAft>
                              <a:spcPts val="0"/>
                            </a:spcAft>
                          </a:pPr>
                          <a:r>
                            <a:rPr lang="fr-FR" sz="1400" b="1" dirty="0">
                              <a:solidFill>
                                <a:srgbClr val="984807"/>
                              </a:solidFill>
                              <a:effectLst/>
                              <a:latin typeface="Tahoma"/>
                              <a:ea typeface="Calibri"/>
                              <a:cs typeface="Times New Roman"/>
                            </a:rPr>
                            <a:t> </a:t>
                          </a:r>
                          <a:r>
                            <a:rPr lang="fr-FR" sz="1400" b="1" dirty="0" smtClean="0">
                              <a:solidFill>
                                <a:srgbClr val="984807"/>
                              </a:solidFill>
                              <a:effectLst/>
                              <a:latin typeface="Tahoma"/>
                              <a:ea typeface="Calibri"/>
                              <a:cs typeface="Times New Roman"/>
                            </a:rPr>
                            <a:t>0,95 %</a:t>
                          </a:r>
                          <a:endParaRPr lang="fr-FR" sz="1400" dirty="0">
                            <a:effectLst/>
                            <a:latin typeface="Calibri"/>
                            <a:ea typeface="Calibri"/>
                            <a:cs typeface="Times New Roman"/>
                          </a:endParaRPr>
                        </a:p>
                      </a:txBody>
                      <a:tcPr marL="53053" marR="5305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lumMod val="20000"/>
                            <a:lumOff val="80000"/>
                          </a:schemeClr>
                        </a:solidFill>
                      </a:tcPr>
                    </a:tc>
                  </a:tr>
                  <a:tr h="263970">
                    <a:tc>
                      <a:txBody>
                        <a:bodyPr/>
                        <a:lstStyle/>
                        <a:p>
                          <a:pPr algn="ctr">
                            <a:lnSpc>
                              <a:spcPct val="115000"/>
                            </a:lnSpc>
                            <a:spcAft>
                              <a:spcPts val="0"/>
                            </a:spcAft>
                          </a:pPr>
                          <a:r>
                            <a:rPr lang="fr-FR" sz="1400" b="1" dirty="0">
                              <a:solidFill>
                                <a:srgbClr val="984807"/>
                              </a:solidFill>
                              <a:effectLst/>
                              <a:latin typeface="Tahoma"/>
                              <a:ea typeface="Calibri"/>
                              <a:cs typeface="Times New Roman"/>
                            </a:rPr>
                            <a:t>Managers and </a:t>
                          </a:r>
                          <a:r>
                            <a:rPr lang="fr-FR" sz="1400" b="1" dirty="0" err="1">
                              <a:solidFill>
                                <a:srgbClr val="984807"/>
                              </a:solidFill>
                              <a:effectLst/>
                              <a:latin typeface="Tahoma"/>
                              <a:ea typeface="Calibri"/>
                              <a:cs typeface="Times New Roman"/>
                            </a:rPr>
                            <a:t>professionals</a:t>
                          </a:r>
                          <a:endParaRPr lang="fr-FR" sz="1400" dirty="0">
                            <a:effectLst/>
                            <a:latin typeface="Calibri"/>
                            <a:ea typeface="Calibri"/>
                            <a:cs typeface="Times New Roman"/>
                          </a:endParaRPr>
                        </a:p>
                      </a:txBody>
                      <a:tcPr marL="53053" marR="5305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1">
                            <a:lumMod val="20000"/>
                            <a:lumOff val="80000"/>
                          </a:schemeClr>
                        </a:solidFill>
                      </a:tcPr>
                    </a:tc>
                    <a:tc>
                      <a:txBody>
                        <a:bodyPr/>
                        <a:lstStyle/>
                        <a:p>
                          <a:pPr algn="ctr">
                            <a:lnSpc>
                              <a:spcPct val="115000"/>
                            </a:lnSpc>
                            <a:spcAft>
                              <a:spcPts val="0"/>
                            </a:spcAft>
                          </a:pPr>
                          <a:r>
                            <a:rPr lang="fr-FR" sz="1400" b="1" dirty="0" smtClean="0">
                              <a:solidFill>
                                <a:srgbClr val="984807"/>
                              </a:solidFill>
                              <a:effectLst/>
                              <a:latin typeface="Tahoma" panose="020B0604030504040204" pitchFamily="34" charset="0"/>
                              <a:ea typeface="Tahoma" panose="020B0604030504040204" pitchFamily="34" charset="0"/>
                              <a:cs typeface="Tahoma" panose="020B0604030504040204" pitchFamily="34" charset="0"/>
                            </a:rPr>
                            <a:t>23,6 %</a:t>
                          </a:r>
                          <a:endParaRPr lang="fr-FR" sz="1400" dirty="0">
                            <a:effectLst/>
                            <a:latin typeface="Tahoma" panose="020B0604030504040204" pitchFamily="34" charset="0"/>
                            <a:ea typeface="Tahoma" panose="020B0604030504040204" pitchFamily="34" charset="0"/>
                            <a:cs typeface="Tahoma" panose="020B0604030504040204" pitchFamily="34" charset="0"/>
                          </a:endParaRPr>
                        </a:p>
                      </a:txBody>
                      <a:tcPr marL="53053" marR="5305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lumMod val="20000"/>
                            <a:lumOff val="80000"/>
                          </a:schemeClr>
                        </a:solidFill>
                      </a:tcPr>
                    </a:tc>
                    <a:tc>
                      <a:txBody>
                        <a:bodyPr/>
                        <a:lstStyle/>
                        <a:p>
                          <a:pPr algn="ctr">
                            <a:lnSpc>
                              <a:spcPct val="115000"/>
                            </a:lnSpc>
                            <a:spcAft>
                              <a:spcPts val="0"/>
                            </a:spcAft>
                          </a:pPr>
                          <a:r>
                            <a:rPr lang="fr-FR" sz="1400" b="1" dirty="0" smtClean="0">
                              <a:solidFill>
                                <a:srgbClr val="984807"/>
                              </a:solidFill>
                              <a:effectLst/>
                              <a:latin typeface="Tahoma"/>
                              <a:ea typeface="Calibri"/>
                              <a:cs typeface="Times New Roman"/>
                            </a:rPr>
                            <a:t>24,8 %</a:t>
                          </a:r>
                          <a:r>
                            <a:rPr lang="fr-FR" sz="1400" b="1" dirty="0">
                              <a:solidFill>
                                <a:srgbClr val="984807"/>
                              </a:solidFill>
                              <a:effectLst/>
                              <a:latin typeface="Tahoma"/>
                              <a:ea typeface="Calibri"/>
                              <a:cs typeface="Times New Roman"/>
                            </a:rPr>
                            <a:t> </a:t>
                          </a:r>
                          <a:endParaRPr lang="fr-FR" sz="1400" dirty="0">
                            <a:effectLst/>
                            <a:latin typeface="Calibri"/>
                            <a:ea typeface="Calibri"/>
                            <a:cs typeface="Times New Roman"/>
                          </a:endParaRPr>
                        </a:p>
                      </a:txBody>
                      <a:tcPr marL="53053" marR="5305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lumMod val="20000"/>
                            <a:lumOff val="80000"/>
                          </a:schemeClr>
                        </a:solidFill>
                      </a:tcPr>
                    </a:tc>
                  </a:tr>
                  <a:tr h="246140">
                    <a:tc>
                      <a:txBody>
                        <a:bodyPr/>
                        <a:lstStyle/>
                        <a:p>
                          <a:pPr algn="ctr">
                            <a:lnSpc>
                              <a:spcPct val="115000"/>
                            </a:lnSpc>
                            <a:spcAft>
                              <a:spcPts val="0"/>
                            </a:spcAft>
                          </a:pPr>
                          <a:r>
                            <a:rPr lang="fr-FR" sz="1400" b="1" dirty="0" err="1">
                              <a:solidFill>
                                <a:srgbClr val="984807"/>
                              </a:solidFill>
                              <a:effectLst/>
                              <a:latin typeface="Tahoma"/>
                              <a:ea typeface="Calibri"/>
                              <a:cs typeface="Times New Roman"/>
                            </a:rPr>
                            <a:t>Technicians</a:t>
                          </a:r>
                          <a:r>
                            <a:rPr lang="fr-FR" sz="1400" b="1" dirty="0">
                              <a:solidFill>
                                <a:srgbClr val="984807"/>
                              </a:solidFill>
                              <a:effectLst/>
                              <a:latin typeface="Tahoma"/>
                              <a:ea typeface="Calibri"/>
                              <a:cs typeface="Times New Roman"/>
                            </a:rPr>
                            <a:t> and </a:t>
                          </a:r>
                          <a:r>
                            <a:rPr lang="fr-FR" sz="1400" b="1" dirty="0" err="1">
                              <a:solidFill>
                                <a:srgbClr val="984807"/>
                              </a:solidFill>
                              <a:effectLst/>
                              <a:latin typeface="Tahoma"/>
                              <a:ea typeface="Calibri"/>
                              <a:cs typeface="Times New Roman"/>
                            </a:rPr>
                            <a:t>associate</a:t>
                          </a:r>
                          <a:r>
                            <a:rPr lang="fr-FR" sz="1400" b="1" dirty="0">
                              <a:solidFill>
                                <a:srgbClr val="984807"/>
                              </a:solidFill>
                              <a:effectLst/>
                              <a:latin typeface="Tahoma"/>
                              <a:ea typeface="Calibri"/>
                              <a:cs typeface="Times New Roman"/>
                            </a:rPr>
                            <a:t> </a:t>
                          </a:r>
                          <a:r>
                            <a:rPr lang="fr-FR" sz="1400" b="1" dirty="0" err="1">
                              <a:solidFill>
                                <a:srgbClr val="984807"/>
                              </a:solidFill>
                              <a:effectLst/>
                              <a:latin typeface="Tahoma"/>
                              <a:ea typeface="Calibri"/>
                              <a:cs typeface="Times New Roman"/>
                            </a:rPr>
                            <a:t>professionals</a:t>
                          </a:r>
                          <a:endParaRPr lang="fr-FR" sz="1400" dirty="0">
                            <a:effectLst/>
                            <a:latin typeface="Calibri"/>
                            <a:ea typeface="Calibri"/>
                            <a:cs typeface="Times New Roman"/>
                          </a:endParaRPr>
                        </a:p>
                      </a:txBody>
                      <a:tcPr marL="53053" marR="5305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1">
                            <a:lumMod val="20000"/>
                            <a:lumOff val="80000"/>
                          </a:schemeClr>
                        </a:solidFill>
                      </a:tcPr>
                    </a:tc>
                    <a:tc>
                      <a:txBody>
                        <a:bodyPr/>
                        <a:lstStyle/>
                        <a:p>
                          <a:pPr algn="ctr">
                            <a:lnSpc>
                              <a:spcPct val="115000"/>
                            </a:lnSpc>
                            <a:spcAft>
                              <a:spcPts val="0"/>
                            </a:spcAft>
                          </a:pPr>
                          <a:r>
                            <a:rPr lang="fr-FR" sz="1400" b="1" dirty="0" smtClean="0">
                              <a:solidFill>
                                <a:srgbClr val="984807"/>
                              </a:solidFill>
                              <a:effectLst/>
                              <a:latin typeface="Tahoma" panose="020B0604030504040204" pitchFamily="34" charset="0"/>
                              <a:ea typeface="Tahoma" panose="020B0604030504040204" pitchFamily="34" charset="0"/>
                              <a:cs typeface="Tahoma" panose="020B0604030504040204" pitchFamily="34" charset="0"/>
                            </a:rPr>
                            <a:t>16,1 %</a:t>
                          </a:r>
                          <a:endParaRPr lang="fr-FR" sz="1400" dirty="0">
                            <a:effectLst/>
                            <a:latin typeface="Tahoma" panose="020B0604030504040204" pitchFamily="34" charset="0"/>
                            <a:ea typeface="Tahoma" panose="020B0604030504040204" pitchFamily="34" charset="0"/>
                            <a:cs typeface="Tahoma" panose="020B0604030504040204" pitchFamily="34" charset="0"/>
                          </a:endParaRPr>
                        </a:p>
                      </a:txBody>
                      <a:tcPr marL="53053" marR="5305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lumMod val="20000"/>
                            <a:lumOff val="80000"/>
                          </a:schemeClr>
                        </a:solidFill>
                      </a:tcPr>
                    </a:tc>
                    <a:tc>
                      <a:txBody>
                        <a:bodyPr/>
                        <a:lstStyle/>
                        <a:p>
                          <a:pPr algn="ctr">
                            <a:lnSpc>
                              <a:spcPct val="115000"/>
                            </a:lnSpc>
                            <a:spcAft>
                              <a:spcPts val="0"/>
                            </a:spcAft>
                          </a:pPr>
                          <a:r>
                            <a:rPr lang="fr-FR" sz="1400" b="1" dirty="0">
                              <a:solidFill>
                                <a:srgbClr val="984807"/>
                              </a:solidFill>
                              <a:effectLst/>
                              <a:latin typeface="Tahoma"/>
                              <a:ea typeface="Calibri"/>
                              <a:cs typeface="Times New Roman"/>
                            </a:rPr>
                            <a:t> </a:t>
                          </a:r>
                          <a:r>
                            <a:rPr lang="fr-FR" sz="1400" b="1" dirty="0" smtClean="0">
                              <a:solidFill>
                                <a:srgbClr val="984807"/>
                              </a:solidFill>
                              <a:effectLst/>
                              <a:latin typeface="Tahoma"/>
                              <a:ea typeface="Calibri"/>
                              <a:cs typeface="Times New Roman"/>
                            </a:rPr>
                            <a:t>17,5 %</a:t>
                          </a:r>
                          <a:endParaRPr lang="fr-FR" sz="1400" dirty="0">
                            <a:effectLst/>
                            <a:latin typeface="Calibri"/>
                            <a:ea typeface="Calibri"/>
                            <a:cs typeface="Times New Roman"/>
                          </a:endParaRPr>
                        </a:p>
                      </a:txBody>
                      <a:tcPr marL="53053" marR="5305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lumMod val="20000"/>
                            <a:lumOff val="80000"/>
                          </a:schemeClr>
                        </a:solidFill>
                      </a:tcPr>
                    </a:tc>
                  </a:tr>
                  <a:tr h="257274">
                    <a:tc>
                      <a:txBody>
                        <a:bodyPr/>
                        <a:lstStyle/>
                        <a:p>
                          <a:pPr algn="ctr">
                            <a:lnSpc>
                              <a:spcPct val="115000"/>
                            </a:lnSpc>
                            <a:spcAft>
                              <a:spcPts val="0"/>
                            </a:spcAft>
                          </a:pPr>
                          <a:r>
                            <a:rPr lang="en-US" sz="1400" b="1" dirty="0">
                              <a:solidFill>
                                <a:srgbClr val="984807"/>
                              </a:solidFill>
                              <a:effectLst/>
                              <a:latin typeface="Tahoma"/>
                              <a:ea typeface="Calibri"/>
                              <a:cs typeface="Times New Roman"/>
                            </a:rPr>
                            <a:t>Clerical, services and sales workers</a:t>
                          </a:r>
                          <a:endParaRPr lang="fr-FR" sz="1400" dirty="0">
                            <a:effectLst/>
                            <a:latin typeface="Calibri"/>
                            <a:ea typeface="Calibri"/>
                            <a:cs typeface="Times New Roman"/>
                          </a:endParaRPr>
                        </a:p>
                      </a:txBody>
                      <a:tcPr marL="53053" marR="5305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1">
                            <a:lumMod val="20000"/>
                            <a:lumOff val="80000"/>
                          </a:schemeClr>
                        </a:solidFill>
                      </a:tcPr>
                    </a:tc>
                    <a:tc>
                      <a:txBody>
                        <a:bodyPr/>
                        <a:lstStyle/>
                        <a:p>
                          <a:pPr algn="ctr">
                            <a:lnSpc>
                              <a:spcPct val="115000"/>
                            </a:lnSpc>
                            <a:spcAft>
                              <a:spcPts val="0"/>
                            </a:spcAft>
                          </a:pPr>
                          <a:r>
                            <a:rPr lang="en-US" sz="1400" b="1" dirty="0" smtClean="0">
                              <a:solidFill>
                                <a:srgbClr val="984807"/>
                              </a:solidFill>
                              <a:effectLst/>
                              <a:latin typeface="Tahoma" panose="020B0604030504040204" pitchFamily="34" charset="0"/>
                              <a:ea typeface="Tahoma" panose="020B0604030504040204" pitchFamily="34" charset="0"/>
                              <a:cs typeface="Tahoma" panose="020B0604030504040204" pitchFamily="34" charset="0"/>
                            </a:rPr>
                            <a:t>12,8 %</a:t>
                          </a:r>
                          <a:endParaRPr lang="fr-FR" sz="1400" dirty="0">
                            <a:effectLst/>
                            <a:latin typeface="Tahoma" panose="020B0604030504040204" pitchFamily="34" charset="0"/>
                            <a:ea typeface="Tahoma" panose="020B0604030504040204" pitchFamily="34" charset="0"/>
                            <a:cs typeface="Tahoma" panose="020B0604030504040204" pitchFamily="34" charset="0"/>
                          </a:endParaRPr>
                        </a:p>
                      </a:txBody>
                      <a:tcPr marL="53053" marR="5305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lumMod val="20000"/>
                            <a:lumOff val="80000"/>
                          </a:schemeClr>
                        </a:solidFill>
                      </a:tcPr>
                    </a:tc>
                    <a:tc>
                      <a:txBody>
                        <a:bodyPr/>
                        <a:lstStyle/>
                        <a:p>
                          <a:pPr algn="ctr">
                            <a:lnSpc>
                              <a:spcPct val="115000"/>
                            </a:lnSpc>
                            <a:spcAft>
                              <a:spcPts val="0"/>
                            </a:spcAft>
                          </a:pPr>
                          <a:r>
                            <a:rPr lang="en-US" sz="1400" b="1" dirty="0">
                              <a:solidFill>
                                <a:srgbClr val="984807"/>
                              </a:solidFill>
                              <a:effectLst/>
                              <a:latin typeface="Tahoma"/>
                              <a:ea typeface="Calibri"/>
                              <a:cs typeface="Times New Roman"/>
                            </a:rPr>
                            <a:t> </a:t>
                          </a:r>
                          <a:r>
                            <a:rPr lang="en-US" sz="1400" b="1" dirty="0" smtClean="0">
                              <a:solidFill>
                                <a:srgbClr val="984807"/>
                              </a:solidFill>
                              <a:effectLst/>
                              <a:latin typeface="Tahoma"/>
                              <a:ea typeface="Calibri"/>
                              <a:cs typeface="Times New Roman"/>
                            </a:rPr>
                            <a:t>13,2 %</a:t>
                          </a:r>
                          <a:endParaRPr lang="fr-FR" sz="1400" dirty="0">
                            <a:effectLst/>
                            <a:latin typeface="Calibri"/>
                            <a:ea typeface="Calibri"/>
                            <a:cs typeface="Times New Roman"/>
                          </a:endParaRPr>
                        </a:p>
                      </a:txBody>
                      <a:tcPr marL="53053" marR="5305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lumMod val="20000"/>
                            <a:lumOff val="80000"/>
                          </a:schemeClr>
                        </a:solidFill>
                      </a:tcPr>
                    </a:tc>
                  </a:tr>
                  <a:tr h="263970">
                    <a:tc>
                      <a:txBody>
                        <a:bodyPr/>
                        <a:lstStyle/>
                        <a:p>
                          <a:pPr algn="ctr">
                            <a:lnSpc>
                              <a:spcPct val="115000"/>
                            </a:lnSpc>
                            <a:spcAft>
                              <a:spcPts val="0"/>
                            </a:spcAft>
                          </a:pPr>
                          <a:r>
                            <a:rPr lang="en-US" sz="1400" b="1">
                              <a:solidFill>
                                <a:srgbClr val="984807"/>
                              </a:solidFill>
                              <a:effectLst/>
                              <a:latin typeface="Tahoma"/>
                              <a:ea typeface="Calibri"/>
                              <a:cs typeface="Times New Roman"/>
                            </a:rPr>
                            <a:t>Blue collar workers</a:t>
                          </a:r>
                          <a:endParaRPr lang="fr-FR" sz="1400">
                            <a:effectLst/>
                            <a:latin typeface="Calibri"/>
                            <a:ea typeface="Calibri"/>
                            <a:cs typeface="Times New Roman"/>
                          </a:endParaRPr>
                        </a:p>
                      </a:txBody>
                      <a:tcPr marL="53053" marR="5305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1">
                            <a:lumMod val="20000"/>
                            <a:lumOff val="80000"/>
                          </a:schemeClr>
                        </a:solidFill>
                      </a:tcPr>
                    </a:tc>
                    <a:tc>
                      <a:txBody>
                        <a:bodyPr/>
                        <a:lstStyle/>
                        <a:p>
                          <a:pPr algn="ctr">
                            <a:lnSpc>
                              <a:spcPct val="115000"/>
                            </a:lnSpc>
                            <a:spcAft>
                              <a:spcPts val="0"/>
                            </a:spcAft>
                          </a:pPr>
                          <a:r>
                            <a:rPr lang="en-US" sz="1400" b="1" dirty="0" smtClean="0">
                              <a:solidFill>
                                <a:srgbClr val="984807"/>
                              </a:solidFill>
                              <a:effectLst/>
                              <a:latin typeface="Tahoma" panose="020B0604030504040204" pitchFamily="34" charset="0"/>
                              <a:ea typeface="Tahoma" panose="020B0604030504040204" pitchFamily="34" charset="0"/>
                              <a:cs typeface="Tahoma" panose="020B0604030504040204" pitchFamily="34" charset="0"/>
                            </a:rPr>
                            <a:t>36,1 %</a:t>
                          </a:r>
                          <a:endParaRPr lang="fr-FR" sz="1400" dirty="0">
                            <a:effectLst/>
                            <a:latin typeface="Tahoma" panose="020B0604030504040204" pitchFamily="34" charset="0"/>
                            <a:ea typeface="Tahoma" panose="020B0604030504040204" pitchFamily="34" charset="0"/>
                            <a:cs typeface="Tahoma" panose="020B0604030504040204" pitchFamily="34" charset="0"/>
                          </a:endParaRPr>
                        </a:p>
                      </a:txBody>
                      <a:tcPr marL="53053" marR="5305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lumMod val="20000"/>
                            <a:lumOff val="80000"/>
                          </a:schemeClr>
                        </a:solidFill>
                      </a:tcPr>
                    </a:tc>
                    <a:tc>
                      <a:txBody>
                        <a:bodyPr/>
                        <a:lstStyle/>
                        <a:p>
                          <a:pPr algn="ctr">
                            <a:lnSpc>
                              <a:spcPct val="115000"/>
                            </a:lnSpc>
                            <a:spcAft>
                              <a:spcPts val="0"/>
                            </a:spcAft>
                          </a:pPr>
                          <a:r>
                            <a:rPr lang="en-US" sz="1400" b="1" dirty="0">
                              <a:solidFill>
                                <a:srgbClr val="984807"/>
                              </a:solidFill>
                              <a:effectLst/>
                              <a:latin typeface="Tahoma"/>
                              <a:ea typeface="Calibri"/>
                              <a:cs typeface="Times New Roman"/>
                            </a:rPr>
                            <a:t> </a:t>
                          </a:r>
                          <a:r>
                            <a:rPr lang="en-US" sz="1400" b="1" dirty="0" smtClean="0">
                              <a:solidFill>
                                <a:srgbClr val="984807"/>
                              </a:solidFill>
                              <a:effectLst/>
                              <a:latin typeface="Tahoma"/>
                              <a:ea typeface="Calibri"/>
                              <a:cs typeface="Times New Roman"/>
                            </a:rPr>
                            <a:t>34,7 %</a:t>
                          </a:r>
                          <a:endParaRPr lang="fr-FR" sz="1400" dirty="0">
                            <a:effectLst/>
                            <a:latin typeface="Calibri"/>
                            <a:ea typeface="Calibri"/>
                            <a:cs typeface="Times New Roman"/>
                          </a:endParaRPr>
                        </a:p>
                      </a:txBody>
                      <a:tcPr marL="53053" marR="5305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lumMod val="20000"/>
                            <a:lumOff val="80000"/>
                          </a:schemeClr>
                        </a:solidFill>
                      </a:tcPr>
                    </a:tc>
                  </a:tr>
                  <a:tr h="263970">
                    <a:tc>
                      <a:txBody>
                        <a:bodyPr/>
                        <a:lstStyle/>
                        <a:p>
                          <a:pPr algn="ctr">
                            <a:lnSpc>
                              <a:spcPct val="115000"/>
                            </a:lnSpc>
                            <a:spcAft>
                              <a:spcPts val="0"/>
                            </a:spcAft>
                          </a:pPr>
                          <a:r>
                            <a:rPr lang="fr-FR" sz="1400" b="1" dirty="0" err="1" smtClean="0">
                              <a:solidFill>
                                <a:srgbClr val="984807"/>
                              </a:solidFill>
                              <a:effectLst/>
                              <a:latin typeface="Tahoma"/>
                              <a:ea typeface="Calibri"/>
                              <a:cs typeface="Times New Roman"/>
                            </a:rPr>
                            <a:t>Percentage</a:t>
                          </a:r>
                          <a:r>
                            <a:rPr lang="fr-FR" sz="1400" b="1" baseline="0" dirty="0" smtClean="0">
                              <a:solidFill>
                                <a:srgbClr val="984807"/>
                              </a:solidFill>
                              <a:effectLst/>
                              <a:latin typeface="Tahoma"/>
                              <a:ea typeface="Calibri"/>
                              <a:cs typeface="Times New Roman"/>
                            </a:rPr>
                            <a:t> of </a:t>
                          </a:r>
                          <a:r>
                            <a:rPr lang="fr-FR" sz="1400" b="1" baseline="0" dirty="0" err="1" smtClean="0">
                              <a:solidFill>
                                <a:srgbClr val="984807"/>
                              </a:solidFill>
                              <a:effectLst/>
                              <a:latin typeface="Tahoma"/>
                              <a:ea typeface="Calibri"/>
                              <a:cs typeface="Times New Roman"/>
                            </a:rPr>
                            <a:t>firms</a:t>
                          </a:r>
                          <a:r>
                            <a:rPr lang="fr-FR" sz="1400" b="1" baseline="0" dirty="0" smtClean="0">
                              <a:solidFill>
                                <a:srgbClr val="984807"/>
                              </a:solidFill>
                              <a:effectLst/>
                              <a:latin typeface="Tahoma"/>
                              <a:ea typeface="Calibri"/>
                              <a:cs typeface="Times New Roman"/>
                            </a:rPr>
                            <a:t> </a:t>
                          </a:r>
                          <a:r>
                            <a:rPr lang="fr-FR" sz="1400" b="1" dirty="0" smtClean="0">
                              <a:solidFill>
                                <a:srgbClr val="984807"/>
                              </a:solidFill>
                              <a:effectLst/>
                              <a:latin typeface="Tahoma"/>
                              <a:ea typeface="Calibri"/>
                              <a:cs typeface="Times New Roman"/>
                            </a:rPr>
                            <a:t>Size&lt;20</a:t>
                          </a:r>
                          <a:endParaRPr lang="fr-FR" sz="1400" dirty="0">
                            <a:effectLst/>
                            <a:latin typeface="Calibri"/>
                            <a:ea typeface="Calibri"/>
                            <a:cs typeface="Times New Roman"/>
                          </a:endParaRPr>
                        </a:p>
                      </a:txBody>
                      <a:tcPr marL="53053" marR="5305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1">
                            <a:lumMod val="20000"/>
                            <a:lumOff val="80000"/>
                          </a:schemeClr>
                        </a:solidFill>
                      </a:tcPr>
                    </a:tc>
                    <a:tc>
                      <a:txBody>
                        <a:bodyPr/>
                        <a:lstStyle/>
                        <a:p>
                          <a:pPr algn="ctr">
                            <a:lnSpc>
                              <a:spcPct val="115000"/>
                            </a:lnSpc>
                            <a:spcAft>
                              <a:spcPts val="0"/>
                            </a:spcAft>
                          </a:pPr>
                          <a:r>
                            <a:rPr lang="fr-FR" sz="1400" b="1" dirty="0" smtClean="0">
                              <a:solidFill>
                                <a:srgbClr val="984807"/>
                              </a:solidFill>
                              <a:effectLst/>
                              <a:latin typeface="Tahoma" panose="020B0604030504040204" pitchFamily="34" charset="0"/>
                              <a:ea typeface="Tahoma" panose="020B0604030504040204" pitchFamily="34" charset="0"/>
                              <a:cs typeface="Tahoma" panose="020B0604030504040204" pitchFamily="34" charset="0"/>
                            </a:rPr>
                            <a:t>6,2 %</a:t>
                          </a:r>
                          <a:endParaRPr lang="fr-FR" sz="1400" dirty="0">
                            <a:effectLst/>
                            <a:latin typeface="Tahoma" panose="020B0604030504040204" pitchFamily="34" charset="0"/>
                            <a:ea typeface="Tahoma" panose="020B0604030504040204" pitchFamily="34" charset="0"/>
                            <a:cs typeface="Tahoma" panose="020B0604030504040204" pitchFamily="34" charset="0"/>
                          </a:endParaRPr>
                        </a:p>
                      </a:txBody>
                      <a:tcPr marL="53053" marR="5305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lumMod val="20000"/>
                            <a:lumOff val="80000"/>
                          </a:schemeClr>
                        </a:solidFill>
                      </a:tcPr>
                    </a:tc>
                    <a:tc>
                      <a:txBody>
                        <a:bodyPr/>
                        <a:lstStyle/>
                        <a:p>
                          <a:pPr algn="ctr">
                            <a:lnSpc>
                              <a:spcPct val="115000"/>
                            </a:lnSpc>
                            <a:spcAft>
                              <a:spcPts val="0"/>
                            </a:spcAft>
                          </a:pPr>
                          <a:r>
                            <a:rPr lang="fr-FR" sz="1400" b="1" dirty="0" smtClean="0">
                              <a:solidFill>
                                <a:srgbClr val="984807"/>
                              </a:solidFill>
                              <a:effectLst/>
                              <a:latin typeface="Tahoma"/>
                              <a:ea typeface="Calibri"/>
                              <a:cs typeface="Times New Roman"/>
                            </a:rPr>
                            <a:t>3,5 %</a:t>
                          </a:r>
                          <a:r>
                            <a:rPr lang="fr-FR" sz="1400" b="1" dirty="0">
                              <a:solidFill>
                                <a:srgbClr val="984807"/>
                              </a:solidFill>
                              <a:effectLst/>
                              <a:latin typeface="Tahoma"/>
                              <a:ea typeface="Calibri"/>
                              <a:cs typeface="Times New Roman"/>
                            </a:rPr>
                            <a:t> </a:t>
                          </a:r>
                          <a:endParaRPr lang="fr-FR" sz="1400" dirty="0">
                            <a:effectLst/>
                            <a:latin typeface="Calibri"/>
                            <a:ea typeface="Calibri"/>
                            <a:cs typeface="Times New Roman"/>
                          </a:endParaRPr>
                        </a:p>
                      </a:txBody>
                      <a:tcPr marL="53053" marR="5305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lumMod val="20000"/>
                            <a:lumOff val="80000"/>
                          </a:schemeClr>
                        </a:solidFill>
                      </a:tcPr>
                    </a:tc>
                  </a:tr>
                  <a:tr h="263970">
                    <a:tc>
                      <a:txBody>
                        <a:bodyPr/>
                        <a:lstStyle/>
                        <a:p>
                          <a:pPr algn="ctr">
                            <a:lnSpc>
                              <a:spcPct val="115000"/>
                            </a:lnSpc>
                            <a:spcAft>
                              <a:spcPts val="0"/>
                            </a:spcAft>
                          </a:pPr>
                          <a:r>
                            <a:rPr lang="fr-FR" sz="1400" b="1">
                              <a:solidFill>
                                <a:srgbClr val="984807"/>
                              </a:solidFill>
                              <a:effectLst/>
                              <a:latin typeface="Tahoma"/>
                              <a:ea typeface="Calibri"/>
                              <a:cs typeface="Times New Roman"/>
                            </a:rPr>
                            <a:t>[20-50[</a:t>
                          </a:r>
                          <a:endParaRPr lang="fr-FR" sz="1400">
                            <a:effectLst/>
                            <a:latin typeface="Calibri"/>
                            <a:ea typeface="Calibri"/>
                            <a:cs typeface="Times New Roman"/>
                          </a:endParaRPr>
                        </a:p>
                      </a:txBody>
                      <a:tcPr marL="53053" marR="5305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1">
                            <a:lumMod val="20000"/>
                            <a:lumOff val="80000"/>
                          </a:schemeClr>
                        </a:solidFill>
                      </a:tcPr>
                    </a:tc>
                    <a:tc>
                      <a:txBody>
                        <a:bodyPr/>
                        <a:lstStyle/>
                        <a:p>
                          <a:pPr algn="ctr">
                            <a:lnSpc>
                              <a:spcPct val="115000"/>
                            </a:lnSpc>
                            <a:spcAft>
                              <a:spcPts val="0"/>
                            </a:spcAft>
                          </a:pPr>
                          <a:r>
                            <a:rPr lang="fr-FR" sz="1400" b="1" dirty="0" smtClean="0">
                              <a:solidFill>
                                <a:srgbClr val="984807"/>
                              </a:solidFill>
                              <a:effectLst/>
                              <a:latin typeface="Tahoma" panose="020B0604030504040204" pitchFamily="34" charset="0"/>
                              <a:ea typeface="Tahoma" panose="020B0604030504040204" pitchFamily="34" charset="0"/>
                              <a:cs typeface="Tahoma" panose="020B0604030504040204" pitchFamily="34" charset="0"/>
                            </a:rPr>
                            <a:t>21,0 %</a:t>
                          </a:r>
                          <a:endParaRPr lang="fr-FR" sz="1400" dirty="0">
                            <a:effectLst/>
                            <a:latin typeface="Tahoma" panose="020B0604030504040204" pitchFamily="34" charset="0"/>
                            <a:ea typeface="Tahoma" panose="020B0604030504040204" pitchFamily="34" charset="0"/>
                            <a:cs typeface="Tahoma" panose="020B0604030504040204" pitchFamily="34" charset="0"/>
                          </a:endParaRPr>
                        </a:p>
                      </a:txBody>
                      <a:tcPr marL="53053" marR="5305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lumMod val="20000"/>
                            <a:lumOff val="80000"/>
                          </a:schemeClr>
                        </a:solidFill>
                      </a:tcPr>
                    </a:tc>
                    <a:tc>
                      <a:txBody>
                        <a:bodyPr/>
                        <a:lstStyle/>
                        <a:p>
                          <a:pPr algn="ctr">
                            <a:lnSpc>
                              <a:spcPct val="115000"/>
                            </a:lnSpc>
                            <a:spcAft>
                              <a:spcPts val="0"/>
                            </a:spcAft>
                          </a:pPr>
                          <a:r>
                            <a:rPr lang="fr-FR" sz="1400" b="1" dirty="0" smtClean="0">
                              <a:solidFill>
                                <a:srgbClr val="984807"/>
                              </a:solidFill>
                              <a:effectLst/>
                              <a:latin typeface="Tahoma"/>
                              <a:ea typeface="Calibri"/>
                              <a:cs typeface="Times New Roman"/>
                            </a:rPr>
                            <a:t>15,3 %</a:t>
                          </a:r>
                          <a:r>
                            <a:rPr lang="fr-FR" sz="1400" b="1" dirty="0">
                              <a:solidFill>
                                <a:srgbClr val="984807"/>
                              </a:solidFill>
                              <a:effectLst/>
                              <a:latin typeface="Tahoma"/>
                              <a:ea typeface="Calibri"/>
                              <a:cs typeface="Times New Roman"/>
                            </a:rPr>
                            <a:t> </a:t>
                          </a:r>
                          <a:endParaRPr lang="fr-FR" sz="1400" dirty="0">
                            <a:effectLst/>
                            <a:latin typeface="Calibri"/>
                            <a:ea typeface="Calibri"/>
                            <a:cs typeface="Times New Roman"/>
                          </a:endParaRPr>
                        </a:p>
                      </a:txBody>
                      <a:tcPr marL="53053" marR="5305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lumMod val="20000"/>
                            <a:lumOff val="80000"/>
                          </a:schemeClr>
                        </a:solidFill>
                      </a:tcPr>
                    </a:tc>
                  </a:tr>
                  <a:tr h="263970">
                    <a:tc>
                      <a:txBody>
                        <a:bodyPr/>
                        <a:lstStyle/>
                        <a:p>
                          <a:pPr algn="ctr">
                            <a:lnSpc>
                              <a:spcPct val="115000"/>
                            </a:lnSpc>
                            <a:spcAft>
                              <a:spcPts val="0"/>
                            </a:spcAft>
                          </a:pPr>
                          <a:r>
                            <a:rPr lang="fr-FR" sz="1400" b="1">
                              <a:solidFill>
                                <a:srgbClr val="984807"/>
                              </a:solidFill>
                              <a:effectLst/>
                              <a:latin typeface="Tahoma"/>
                              <a:ea typeface="Calibri"/>
                              <a:cs typeface="Times New Roman"/>
                            </a:rPr>
                            <a:t>[50,249[</a:t>
                          </a:r>
                          <a:endParaRPr lang="fr-FR" sz="1400">
                            <a:effectLst/>
                            <a:latin typeface="Calibri"/>
                            <a:ea typeface="Calibri"/>
                            <a:cs typeface="Times New Roman"/>
                          </a:endParaRPr>
                        </a:p>
                      </a:txBody>
                      <a:tcPr marL="53053" marR="5305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1">
                            <a:lumMod val="20000"/>
                            <a:lumOff val="80000"/>
                          </a:schemeClr>
                        </a:solidFill>
                      </a:tcPr>
                    </a:tc>
                    <a:tc>
                      <a:txBody>
                        <a:bodyPr/>
                        <a:lstStyle/>
                        <a:p>
                          <a:pPr algn="ctr">
                            <a:lnSpc>
                              <a:spcPct val="115000"/>
                            </a:lnSpc>
                            <a:spcAft>
                              <a:spcPts val="0"/>
                            </a:spcAft>
                          </a:pPr>
                          <a:r>
                            <a:rPr lang="fr-FR" sz="1400" b="1" dirty="0" smtClean="0">
                              <a:solidFill>
                                <a:srgbClr val="984807"/>
                              </a:solidFill>
                              <a:effectLst/>
                              <a:latin typeface="Tahoma" panose="020B0604030504040204" pitchFamily="34" charset="0"/>
                              <a:ea typeface="Tahoma" panose="020B0604030504040204" pitchFamily="34" charset="0"/>
                              <a:cs typeface="Tahoma" panose="020B0604030504040204" pitchFamily="34" charset="0"/>
                            </a:rPr>
                            <a:t>38,5 %</a:t>
                          </a:r>
                          <a:endParaRPr lang="fr-FR" sz="1400" dirty="0">
                            <a:effectLst/>
                            <a:latin typeface="Tahoma" panose="020B0604030504040204" pitchFamily="34" charset="0"/>
                            <a:ea typeface="Tahoma" panose="020B0604030504040204" pitchFamily="34" charset="0"/>
                            <a:cs typeface="Tahoma" panose="020B0604030504040204" pitchFamily="34" charset="0"/>
                          </a:endParaRPr>
                        </a:p>
                      </a:txBody>
                      <a:tcPr marL="53053" marR="5305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lumMod val="20000"/>
                            <a:lumOff val="80000"/>
                          </a:schemeClr>
                        </a:solidFill>
                      </a:tcPr>
                    </a:tc>
                    <a:tc>
                      <a:txBody>
                        <a:bodyPr/>
                        <a:lstStyle/>
                        <a:p>
                          <a:pPr algn="ctr">
                            <a:lnSpc>
                              <a:spcPct val="115000"/>
                            </a:lnSpc>
                            <a:spcAft>
                              <a:spcPts val="0"/>
                            </a:spcAft>
                          </a:pPr>
                          <a:r>
                            <a:rPr lang="fr-FR" sz="1400" b="1" dirty="0">
                              <a:solidFill>
                                <a:srgbClr val="984807"/>
                              </a:solidFill>
                              <a:effectLst/>
                              <a:latin typeface="Tahoma"/>
                              <a:ea typeface="Calibri"/>
                              <a:cs typeface="Times New Roman"/>
                            </a:rPr>
                            <a:t> </a:t>
                          </a:r>
                          <a:r>
                            <a:rPr lang="fr-FR" sz="1400" b="1" dirty="0" smtClean="0">
                              <a:solidFill>
                                <a:srgbClr val="984807"/>
                              </a:solidFill>
                              <a:effectLst/>
                              <a:latin typeface="Tahoma"/>
                              <a:ea typeface="Calibri"/>
                              <a:cs typeface="Times New Roman"/>
                            </a:rPr>
                            <a:t>38,4 %</a:t>
                          </a:r>
                          <a:endParaRPr lang="fr-FR" sz="1400" dirty="0">
                            <a:effectLst/>
                            <a:latin typeface="Calibri"/>
                            <a:ea typeface="Calibri"/>
                            <a:cs typeface="Times New Roman"/>
                          </a:endParaRPr>
                        </a:p>
                      </a:txBody>
                      <a:tcPr marL="53053" marR="5305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lumMod val="20000"/>
                            <a:lumOff val="80000"/>
                          </a:schemeClr>
                        </a:solidFill>
                      </a:tcPr>
                    </a:tc>
                  </a:tr>
                  <a:tr h="263970">
                    <a:tc>
                      <a:txBody>
                        <a:bodyPr/>
                        <a:lstStyle/>
                        <a:p>
                          <a:pPr algn="ctr">
                            <a:lnSpc>
                              <a:spcPct val="115000"/>
                            </a:lnSpc>
                            <a:spcAft>
                              <a:spcPts val="0"/>
                            </a:spcAft>
                          </a:pPr>
                          <a:r>
                            <a:rPr lang="fr-FR" sz="1400" b="1">
                              <a:solidFill>
                                <a:srgbClr val="984807"/>
                              </a:solidFill>
                              <a:effectLst/>
                              <a:latin typeface="Tahoma"/>
                              <a:ea typeface="Calibri"/>
                              <a:cs typeface="Times New Roman"/>
                            </a:rPr>
                            <a:t>[250,499[</a:t>
                          </a:r>
                          <a:endParaRPr lang="fr-FR" sz="1400">
                            <a:effectLst/>
                            <a:latin typeface="Calibri"/>
                            <a:ea typeface="Calibri"/>
                            <a:cs typeface="Times New Roman"/>
                          </a:endParaRPr>
                        </a:p>
                      </a:txBody>
                      <a:tcPr marL="53053" marR="5305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1">
                            <a:lumMod val="20000"/>
                            <a:lumOff val="80000"/>
                          </a:schemeClr>
                        </a:solidFill>
                      </a:tcPr>
                    </a:tc>
                    <a:tc>
                      <a:txBody>
                        <a:bodyPr/>
                        <a:lstStyle/>
                        <a:p>
                          <a:pPr algn="ctr">
                            <a:lnSpc>
                              <a:spcPct val="115000"/>
                            </a:lnSpc>
                            <a:spcAft>
                              <a:spcPts val="0"/>
                            </a:spcAft>
                          </a:pPr>
                          <a:r>
                            <a:rPr lang="fr-FR" sz="1400" b="1" dirty="0" smtClean="0">
                              <a:solidFill>
                                <a:srgbClr val="984807"/>
                              </a:solidFill>
                              <a:effectLst/>
                              <a:latin typeface="Tahoma" panose="020B0604030504040204" pitchFamily="34" charset="0"/>
                              <a:ea typeface="Tahoma" panose="020B0604030504040204" pitchFamily="34" charset="0"/>
                              <a:cs typeface="Tahoma" panose="020B0604030504040204" pitchFamily="34" charset="0"/>
                            </a:rPr>
                            <a:t>15,6 %</a:t>
                          </a:r>
                          <a:endParaRPr lang="fr-FR" sz="1400" dirty="0">
                            <a:effectLst/>
                            <a:latin typeface="Tahoma" panose="020B0604030504040204" pitchFamily="34" charset="0"/>
                            <a:ea typeface="Tahoma" panose="020B0604030504040204" pitchFamily="34" charset="0"/>
                            <a:cs typeface="Tahoma" panose="020B0604030504040204" pitchFamily="34" charset="0"/>
                          </a:endParaRPr>
                        </a:p>
                      </a:txBody>
                      <a:tcPr marL="53053" marR="5305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lumMod val="20000"/>
                            <a:lumOff val="80000"/>
                          </a:schemeClr>
                        </a:solidFill>
                      </a:tcPr>
                    </a:tc>
                    <a:tc>
                      <a:txBody>
                        <a:bodyPr/>
                        <a:lstStyle/>
                        <a:p>
                          <a:pPr algn="ctr">
                            <a:lnSpc>
                              <a:spcPct val="115000"/>
                            </a:lnSpc>
                            <a:spcAft>
                              <a:spcPts val="0"/>
                            </a:spcAft>
                          </a:pPr>
                          <a:r>
                            <a:rPr lang="fr-FR" sz="1400" b="1" dirty="0">
                              <a:solidFill>
                                <a:srgbClr val="984807"/>
                              </a:solidFill>
                              <a:effectLst/>
                              <a:latin typeface="Tahoma"/>
                              <a:ea typeface="Calibri"/>
                              <a:cs typeface="Times New Roman"/>
                            </a:rPr>
                            <a:t> </a:t>
                          </a:r>
                          <a:r>
                            <a:rPr lang="fr-FR" sz="1400" b="1" dirty="0" smtClean="0">
                              <a:solidFill>
                                <a:srgbClr val="984807"/>
                              </a:solidFill>
                              <a:effectLst/>
                              <a:latin typeface="Tahoma"/>
                              <a:ea typeface="Calibri"/>
                              <a:cs typeface="Times New Roman"/>
                            </a:rPr>
                            <a:t>18,6 %</a:t>
                          </a:r>
                          <a:endParaRPr lang="fr-FR" sz="1400" dirty="0">
                            <a:effectLst/>
                            <a:latin typeface="Calibri"/>
                            <a:ea typeface="Calibri"/>
                            <a:cs typeface="Times New Roman"/>
                          </a:endParaRPr>
                        </a:p>
                      </a:txBody>
                      <a:tcPr marL="53053" marR="5305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lumMod val="20000"/>
                            <a:lumOff val="80000"/>
                          </a:schemeClr>
                        </a:solidFill>
                      </a:tcPr>
                    </a:tc>
                  </a:tr>
                  <a:tr h="263783">
                    <a:tc>
                      <a:txBody>
                        <a:bodyPr/>
                        <a:lstStyle/>
                        <a:p>
                          <a:pPr algn="ctr">
                            <a:lnSpc>
                              <a:spcPct val="115000"/>
                            </a:lnSpc>
                            <a:spcAft>
                              <a:spcPts val="0"/>
                            </a:spcAft>
                          </a:pPr>
                          <a:r>
                            <a:rPr lang="fr-FR" sz="1400" b="1" dirty="0">
                              <a:solidFill>
                                <a:srgbClr val="984807"/>
                              </a:solidFill>
                              <a:effectLst/>
                              <a:latin typeface="Tahoma"/>
                              <a:ea typeface="Calibri"/>
                              <a:cs typeface="Times New Roman"/>
                            </a:rPr>
                            <a:t>&gt;500</a:t>
                          </a:r>
                          <a:endParaRPr lang="fr-FR" sz="1400" dirty="0">
                            <a:effectLst/>
                            <a:latin typeface="Calibri"/>
                            <a:ea typeface="Calibri"/>
                            <a:cs typeface="Times New Roman"/>
                          </a:endParaRPr>
                        </a:p>
                      </a:txBody>
                      <a:tcPr marL="53053" marR="5305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1">
                            <a:lumMod val="20000"/>
                            <a:lumOff val="80000"/>
                          </a:schemeClr>
                        </a:solidFill>
                      </a:tcPr>
                    </a:tc>
                    <a:tc>
                      <a:txBody>
                        <a:bodyPr/>
                        <a:lstStyle/>
                        <a:p>
                          <a:pPr algn="ctr">
                            <a:lnSpc>
                              <a:spcPct val="115000"/>
                            </a:lnSpc>
                            <a:spcAft>
                              <a:spcPts val="0"/>
                            </a:spcAft>
                          </a:pPr>
                          <a:r>
                            <a:rPr lang="fr-FR" sz="1400" b="1" dirty="0" smtClean="0">
                              <a:solidFill>
                                <a:srgbClr val="984807"/>
                              </a:solidFill>
                              <a:effectLst/>
                              <a:latin typeface="Tahoma" panose="020B0604030504040204" pitchFamily="34" charset="0"/>
                              <a:ea typeface="Tahoma" panose="020B0604030504040204" pitchFamily="34" charset="0"/>
                              <a:cs typeface="Tahoma" panose="020B0604030504040204" pitchFamily="34" charset="0"/>
                            </a:rPr>
                            <a:t>18,7 %</a:t>
                          </a:r>
                          <a:endParaRPr lang="fr-FR" sz="1400" dirty="0">
                            <a:effectLst/>
                            <a:latin typeface="Tahoma" panose="020B0604030504040204" pitchFamily="34" charset="0"/>
                            <a:ea typeface="Tahoma" panose="020B0604030504040204" pitchFamily="34" charset="0"/>
                            <a:cs typeface="Tahoma" panose="020B0604030504040204" pitchFamily="34" charset="0"/>
                          </a:endParaRPr>
                        </a:p>
                      </a:txBody>
                      <a:tcPr marL="53053" marR="5305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lumMod val="20000"/>
                            <a:lumOff val="80000"/>
                          </a:schemeClr>
                        </a:solidFill>
                      </a:tcPr>
                    </a:tc>
                    <a:tc>
                      <a:txBody>
                        <a:bodyPr/>
                        <a:lstStyle/>
                        <a:p>
                          <a:pPr algn="ctr">
                            <a:lnSpc>
                              <a:spcPct val="115000"/>
                            </a:lnSpc>
                            <a:spcAft>
                              <a:spcPts val="0"/>
                            </a:spcAft>
                          </a:pPr>
                          <a:r>
                            <a:rPr lang="fr-FR" sz="1400" b="1" dirty="0">
                              <a:solidFill>
                                <a:srgbClr val="984807"/>
                              </a:solidFill>
                              <a:effectLst/>
                              <a:latin typeface="Tahoma"/>
                              <a:ea typeface="Calibri"/>
                              <a:cs typeface="Times New Roman"/>
                            </a:rPr>
                            <a:t> </a:t>
                          </a:r>
                          <a:r>
                            <a:rPr lang="fr-FR" sz="1400" b="1" dirty="0" smtClean="0">
                              <a:solidFill>
                                <a:srgbClr val="984807"/>
                              </a:solidFill>
                              <a:effectLst/>
                              <a:latin typeface="Tahoma"/>
                              <a:ea typeface="Calibri"/>
                              <a:cs typeface="Times New Roman"/>
                            </a:rPr>
                            <a:t>24,2%</a:t>
                          </a:r>
                          <a:endParaRPr lang="fr-FR" sz="1400" dirty="0">
                            <a:effectLst/>
                            <a:latin typeface="Calibri"/>
                            <a:ea typeface="Calibri"/>
                            <a:cs typeface="Times New Roman"/>
                          </a:endParaRPr>
                        </a:p>
                      </a:txBody>
                      <a:tcPr marL="53053" marR="5305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lumMod val="20000"/>
                            <a:lumOff val="80000"/>
                          </a:schemeClr>
                        </a:solidFill>
                      </a:tcPr>
                    </a:tc>
                  </a:tr>
                  <a:tr h="263970">
                    <a:tc>
                      <a:txBody>
                        <a:bodyPr/>
                        <a:lstStyle/>
                        <a:p>
                          <a:pPr algn="ctr">
                            <a:lnSpc>
                              <a:spcPct val="115000"/>
                            </a:lnSpc>
                            <a:spcAft>
                              <a:spcPts val="0"/>
                            </a:spcAft>
                          </a:pPr>
                          <a:r>
                            <a:rPr lang="fr-FR" sz="1400" b="1" dirty="0">
                              <a:solidFill>
                                <a:srgbClr val="984807"/>
                              </a:solidFill>
                              <a:effectLst/>
                              <a:latin typeface="Tahoma"/>
                              <a:ea typeface="Calibri"/>
                              <a:cs typeface="Times New Roman"/>
                            </a:rPr>
                            <a:t> </a:t>
                          </a:r>
                          <a:r>
                            <a:rPr lang="fr-FR" sz="1400" b="1" dirty="0" smtClean="0">
                              <a:solidFill>
                                <a:srgbClr val="984807"/>
                              </a:solidFill>
                              <a:effectLst/>
                              <a:latin typeface="Tahoma"/>
                              <a:ea typeface="Calibri"/>
                              <a:cs typeface="Times New Roman"/>
                            </a:rPr>
                            <a:t>ICT Changes (CC)</a:t>
                          </a:r>
                          <a:endParaRPr lang="fr-FR" sz="1400" dirty="0">
                            <a:effectLst/>
                            <a:latin typeface="Calibri"/>
                            <a:ea typeface="Calibri"/>
                            <a:cs typeface="Times New Roman"/>
                          </a:endParaRPr>
                        </a:p>
                      </a:txBody>
                      <a:tcPr marL="53053" marR="5305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1">
                            <a:lumMod val="20000"/>
                            <a:lumOff val="80000"/>
                          </a:schemeClr>
                        </a:solidFill>
                      </a:tcPr>
                    </a:tc>
                    <a:tc>
                      <a:txBody>
                        <a:bodyPr/>
                        <a:lstStyle/>
                        <a:p>
                          <a:pPr algn="ctr">
                            <a:lnSpc>
                              <a:spcPct val="115000"/>
                            </a:lnSpc>
                            <a:spcAft>
                              <a:spcPts val="0"/>
                            </a:spcAft>
                          </a:pPr>
                          <a:r>
                            <a:rPr lang="fr-FR" sz="1400" b="1" dirty="0">
                              <a:solidFill>
                                <a:srgbClr val="984807"/>
                              </a:solidFill>
                              <a:effectLst/>
                              <a:latin typeface="+mn-lt"/>
                              <a:ea typeface="Calibri"/>
                              <a:cs typeface="Times New Roman"/>
                            </a:rPr>
                            <a:t> </a:t>
                          </a:r>
                          <a:endParaRPr lang="fr-FR" sz="1400" dirty="0">
                            <a:effectLst/>
                            <a:latin typeface="+mn-lt"/>
                            <a:ea typeface="Calibri"/>
                            <a:cs typeface="Times New Roman"/>
                          </a:endParaRPr>
                        </a:p>
                      </a:txBody>
                      <a:tcPr marL="53053" marR="5305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lumMod val="20000"/>
                            <a:lumOff val="80000"/>
                          </a:schemeClr>
                        </a:solidFill>
                      </a:tcPr>
                    </a:tc>
                    <a:tc>
                      <a:txBody>
                        <a:bodyPr/>
                        <a:lstStyle/>
                        <a:p>
                          <a:pPr algn="ctr">
                            <a:lnSpc>
                              <a:spcPct val="115000"/>
                            </a:lnSpc>
                            <a:spcAft>
                              <a:spcPts val="0"/>
                            </a:spcAft>
                          </a:pPr>
                          <a:r>
                            <a:rPr lang="fr-FR" sz="1400" b="1" dirty="0">
                              <a:solidFill>
                                <a:srgbClr val="984807"/>
                              </a:solidFill>
                              <a:effectLst/>
                              <a:latin typeface="Tahoma"/>
                              <a:ea typeface="Calibri"/>
                              <a:cs typeface="Times New Roman"/>
                            </a:rPr>
                            <a:t> </a:t>
                          </a:r>
                          <a:r>
                            <a:rPr lang="fr-FR" sz="1400" b="1" dirty="0" smtClean="0">
                              <a:solidFill>
                                <a:srgbClr val="984807"/>
                              </a:solidFill>
                              <a:effectLst/>
                              <a:latin typeface="Tahoma"/>
                              <a:ea typeface="Calibri"/>
                              <a:cs typeface="Times New Roman"/>
                            </a:rPr>
                            <a:t>20,0</a:t>
                          </a:r>
                          <a:r>
                            <a:rPr lang="fr-FR" sz="1400" b="1" baseline="0" dirty="0" smtClean="0">
                              <a:solidFill>
                                <a:srgbClr val="984807"/>
                              </a:solidFill>
                              <a:effectLst/>
                              <a:latin typeface="Tahoma"/>
                              <a:ea typeface="Calibri"/>
                              <a:cs typeface="Times New Roman"/>
                            </a:rPr>
                            <a:t> </a:t>
                          </a:r>
                          <a:r>
                            <a:rPr lang="fr-FR" sz="1400" b="1" dirty="0" smtClean="0">
                              <a:solidFill>
                                <a:srgbClr val="984807"/>
                              </a:solidFill>
                              <a:effectLst/>
                              <a:latin typeface="Tahoma"/>
                              <a:ea typeface="Calibri"/>
                              <a:cs typeface="Times New Roman"/>
                            </a:rPr>
                            <a:t>%</a:t>
                          </a:r>
                          <a:endParaRPr lang="fr-FR" sz="1400" dirty="0">
                            <a:effectLst/>
                            <a:latin typeface="Calibri"/>
                            <a:ea typeface="Calibri"/>
                            <a:cs typeface="Times New Roman"/>
                          </a:endParaRPr>
                        </a:p>
                      </a:txBody>
                      <a:tcPr marL="53053" marR="5305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lumMod val="20000"/>
                            <a:lumOff val="80000"/>
                          </a:schemeClr>
                        </a:solidFill>
                      </a:tcPr>
                    </a:tc>
                  </a:tr>
                  <a:tr h="263970">
                    <a:tc>
                      <a:txBody>
                        <a:bodyPr/>
                        <a:lstStyle/>
                        <a:p>
                          <a:pPr algn="ctr">
                            <a:lnSpc>
                              <a:spcPct val="115000"/>
                            </a:lnSpc>
                            <a:spcAft>
                              <a:spcPts val="0"/>
                            </a:spcAft>
                          </a:pPr>
                          <a:r>
                            <a:rPr lang="fr-FR" sz="1400" b="1" dirty="0" smtClean="0">
                              <a:solidFill>
                                <a:schemeClr val="accent1">
                                  <a:lumMod val="50000"/>
                                </a:schemeClr>
                              </a:solidFill>
                              <a:effectLst/>
                              <a:latin typeface="Tahoma" panose="020B0604030504040204" pitchFamily="34" charset="0"/>
                              <a:ea typeface="Tahoma" panose="020B0604030504040204" pitchFamily="34" charset="0"/>
                              <a:cs typeface="Tahoma" panose="020B0604030504040204" pitchFamily="34" charset="0"/>
                            </a:rPr>
                            <a:t>Management</a:t>
                          </a:r>
                          <a:r>
                            <a:rPr lang="fr-FR" sz="1400" b="1" baseline="0" dirty="0" smtClean="0">
                              <a:solidFill>
                                <a:schemeClr val="accent1">
                                  <a:lumMod val="50000"/>
                                </a:schemeClr>
                              </a:solidFill>
                              <a:effectLst/>
                              <a:latin typeface="Tahoma" panose="020B0604030504040204" pitchFamily="34" charset="0"/>
                              <a:ea typeface="Tahoma" panose="020B0604030504040204" pitchFamily="34" charset="0"/>
                              <a:cs typeface="Tahoma" panose="020B0604030504040204" pitchFamily="34" charset="0"/>
                            </a:rPr>
                            <a:t> Changes (MC)</a:t>
                          </a:r>
                          <a:endParaRPr lang="fr-FR" sz="1400" b="1" dirty="0">
                            <a:solidFill>
                              <a:schemeClr val="accent1">
                                <a:lumMod val="50000"/>
                              </a:schemeClr>
                            </a:solidFill>
                            <a:effectLst/>
                            <a:latin typeface="Tahoma" panose="020B0604030504040204" pitchFamily="34" charset="0"/>
                            <a:ea typeface="Tahoma" panose="020B0604030504040204" pitchFamily="34" charset="0"/>
                            <a:cs typeface="Tahoma" panose="020B0604030504040204" pitchFamily="34" charset="0"/>
                          </a:endParaRPr>
                        </a:p>
                      </a:txBody>
                      <a:tcPr marL="53053" marR="5305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1">
                            <a:lumMod val="20000"/>
                            <a:lumOff val="80000"/>
                          </a:schemeClr>
                        </a:solidFill>
                      </a:tcPr>
                    </a:tc>
                    <a:tc>
                      <a:txBody>
                        <a:bodyPr/>
                        <a:lstStyle/>
                        <a:p>
                          <a:pPr algn="ctr">
                            <a:lnSpc>
                              <a:spcPct val="115000"/>
                            </a:lnSpc>
                            <a:spcAft>
                              <a:spcPts val="0"/>
                            </a:spcAft>
                          </a:pPr>
                          <a:endParaRPr lang="fr-FR" sz="1400" dirty="0">
                            <a:solidFill>
                              <a:schemeClr val="accent1">
                                <a:lumMod val="50000"/>
                              </a:schemeClr>
                            </a:solidFill>
                            <a:effectLst/>
                            <a:latin typeface="+mn-lt"/>
                            <a:ea typeface="Calibri"/>
                            <a:cs typeface="Times New Roman"/>
                          </a:endParaRPr>
                        </a:p>
                      </a:txBody>
                      <a:tcPr marL="53053" marR="5305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lumMod val="20000"/>
                            <a:lumOff val="80000"/>
                          </a:schemeClr>
                        </a:solidFill>
                      </a:tcPr>
                    </a:tc>
                    <a:tc>
                      <a:txBody>
                        <a:bodyPr/>
                        <a:lstStyle/>
                        <a:p>
                          <a:pPr algn="ctr">
                            <a:lnSpc>
                              <a:spcPct val="115000"/>
                            </a:lnSpc>
                            <a:spcAft>
                              <a:spcPts val="0"/>
                            </a:spcAft>
                          </a:pPr>
                          <a:r>
                            <a:rPr lang="fr-FR" sz="1400" b="1" dirty="0" smtClean="0">
                              <a:solidFill>
                                <a:schemeClr val="accent1">
                                  <a:lumMod val="50000"/>
                                </a:schemeClr>
                              </a:solidFill>
                              <a:effectLst/>
                              <a:latin typeface="Tahoma" panose="020B0604030504040204" pitchFamily="34" charset="0"/>
                              <a:ea typeface="Tahoma" panose="020B0604030504040204" pitchFamily="34" charset="0"/>
                              <a:cs typeface="Tahoma" panose="020B0604030504040204" pitchFamily="34" charset="0"/>
                            </a:rPr>
                            <a:t>10,9 %</a:t>
                          </a:r>
                          <a:endParaRPr lang="fr-FR" sz="1400" b="1" dirty="0">
                            <a:solidFill>
                              <a:schemeClr val="accent1">
                                <a:lumMod val="50000"/>
                              </a:schemeClr>
                            </a:solidFill>
                            <a:effectLst/>
                            <a:latin typeface="Tahoma" panose="020B0604030504040204" pitchFamily="34" charset="0"/>
                            <a:ea typeface="Tahoma" panose="020B0604030504040204" pitchFamily="34" charset="0"/>
                            <a:cs typeface="Tahoma" panose="020B0604030504040204" pitchFamily="34" charset="0"/>
                          </a:endParaRPr>
                        </a:p>
                      </a:txBody>
                      <a:tcPr marL="53053" marR="5305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lumMod val="20000"/>
                            <a:lumOff val="80000"/>
                          </a:schemeClr>
                        </a:solidFill>
                      </a:tcPr>
                    </a:tc>
                  </a:tr>
                  <a:tr h="263970">
                    <a:tc>
                      <a:txBody>
                        <a:bodyPr/>
                        <a:lstStyle/>
                        <a:p>
                          <a:pPr algn="ctr">
                            <a:lnSpc>
                              <a:spcPct val="115000"/>
                            </a:lnSpc>
                            <a:spcAft>
                              <a:spcPts val="0"/>
                            </a:spcAft>
                          </a:pPr>
                          <a:r>
                            <a:rPr lang="fr-FR" sz="1400" b="1" dirty="0" err="1" smtClean="0">
                              <a:solidFill>
                                <a:schemeClr val="accent1">
                                  <a:lumMod val="50000"/>
                                </a:schemeClr>
                              </a:solidFill>
                              <a:effectLst/>
                              <a:latin typeface="Tahoma" panose="020B0604030504040204" pitchFamily="34" charset="0"/>
                              <a:ea typeface="Tahoma" panose="020B0604030504040204" pitchFamily="34" charset="0"/>
                              <a:cs typeface="Tahoma" panose="020B0604030504040204" pitchFamily="34" charset="0"/>
                            </a:rPr>
                            <a:t>Both</a:t>
                          </a:r>
                          <a:r>
                            <a:rPr lang="fr-FR" sz="1400" b="1" dirty="0" smtClean="0">
                              <a:solidFill>
                                <a:schemeClr val="accent1">
                                  <a:lumMod val="50000"/>
                                </a:schemeClr>
                              </a:solidFill>
                              <a:effectLst/>
                              <a:latin typeface="Tahoma" panose="020B0604030504040204" pitchFamily="34" charset="0"/>
                              <a:ea typeface="Tahoma" panose="020B0604030504040204" pitchFamily="34" charset="0"/>
                              <a:cs typeface="Tahoma" panose="020B0604030504040204" pitchFamily="34" charset="0"/>
                            </a:rPr>
                            <a:t> types of Changes (CC&amp;MC)</a:t>
                          </a:r>
                          <a:endParaRPr lang="fr-FR" sz="1400" b="1" dirty="0">
                            <a:solidFill>
                              <a:schemeClr val="accent1">
                                <a:lumMod val="50000"/>
                              </a:schemeClr>
                            </a:solidFill>
                            <a:effectLst/>
                            <a:latin typeface="Tahoma" panose="020B0604030504040204" pitchFamily="34" charset="0"/>
                            <a:ea typeface="Tahoma" panose="020B0604030504040204" pitchFamily="34" charset="0"/>
                            <a:cs typeface="Tahoma" panose="020B0604030504040204" pitchFamily="34" charset="0"/>
                          </a:endParaRPr>
                        </a:p>
                      </a:txBody>
                      <a:tcPr marL="53053" marR="5305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1">
                            <a:lumMod val="20000"/>
                            <a:lumOff val="80000"/>
                          </a:schemeClr>
                        </a:solidFill>
                      </a:tcPr>
                    </a:tc>
                    <a:tc>
                      <a:txBody>
                        <a:bodyPr/>
                        <a:lstStyle/>
                        <a:p>
                          <a:pPr algn="ctr">
                            <a:lnSpc>
                              <a:spcPct val="115000"/>
                            </a:lnSpc>
                            <a:spcAft>
                              <a:spcPts val="0"/>
                            </a:spcAft>
                          </a:pPr>
                          <a:endParaRPr lang="fr-FR" sz="1400" dirty="0">
                            <a:solidFill>
                              <a:schemeClr val="accent1">
                                <a:lumMod val="50000"/>
                              </a:schemeClr>
                            </a:solidFill>
                            <a:effectLst/>
                            <a:latin typeface="+mn-lt"/>
                            <a:ea typeface="Calibri"/>
                            <a:cs typeface="Times New Roman"/>
                          </a:endParaRPr>
                        </a:p>
                      </a:txBody>
                      <a:tcPr marL="53053" marR="5305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lumMod val="20000"/>
                            <a:lumOff val="80000"/>
                          </a:schemeClr>
                        </a:solidFill>
                      </a:tcPr>
                    </a:tc>
                    <a:tc>
                      <a:txBody>
                        <a:bodyPr/>
                        <a:lstStyle/>
                        <a:p>
                          <a:pPr algn="ctr">
                            <a:lnSpc>
                              <a:spcPct val="115000"/>
                            </a:lnSpc>
                            <a:spcAft>
                              <a:spcPts val="0"/>
                            </a:spcAft>
                          </a:pPr>
                          <a:r>
                            <a:rPr lang="fr-FR" sz="1400" b="1" dirty="0" smtClean="0">
                              <a:solidFill>
                                <a:schemeClr val="accent1">
                                  <a:lumMod val="50000"/>
                                </a:schemeClr>
                              </a:solidFill>
                              <a:effectLst/>
                              <a:latin typeface="Tahoma" panose="020B0604030504040204" pitchFamily="34" charset="0"/>
                              <a:ea typeface="Tahoma" panose="020B0604030504040204" pitchFamily="34" charset="0"/>
                              <a:cs typeface="Tahoma" panose="020B0604030504040204" pitchFamily="34" charset="0"/>
                            </a:rPr>
                            <a:t>8,4 %</a:t>
                          </a:r>
                          <a:endParaRPr lang="fr-FR" sz="1400" b="1" dirty="0">
                            <a:solidFill>
                              <a:schemeClr val="accent1">
                                <a:lumMod val="50000"/>
                              </a:schemeClr>
                            </a:solidFill>
                            <a:effectLst/>
                            <a:latin typeface="Tahoma" panose="020B0604030504040204" pitchFamily="34" charset="0"/>
                            <a:ea typeface="Tahoma" panose="020B0604030504040204" pitchFamily="34" charset="0"/>
                            <a:cs typeface="Tahoma" panose="020B0604030504040204" pitchFamily="34" charset="0"/>
                          </a:endParaRPr>
                        </a:p>
                      </a:txBody>
                      <a:tcPr marL="53053" marR="5305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lumMod val="20000"/>
                            <a:lumOff val="80000"/>
                          </a:schemeClr>
                        </a:solidFill>
                      </a:tcPr>
                    </a:tc>
                  </a:tr>
                </a:tbl>
              </a:graphicData>
            </a:graphic>
          </p:graphicFrame>
        </mc:Choice>
        <mc:Fallback xmlns="">
          <p:graphicFrame>
            <p:nvGraphicFramePr>
              <p:cNvPr id="5" name="Espace réservé du contenu 4"/>
              <p:cNvGraphicFramePr>
                <a:graphicFrameLocks noGrp="1"/>
              </p:cNvGraphicFramePr>
              <p:nvPr>
                <p:ph idx="1"/>
                <p:extLst>
                  <p:ext uri="{D42A27DB-BD31-4B8C-83A1-F6EECF244321}">
                    <p14:modId xmlns:p14="http://schemas.microsoft.com/office/powerpoint/2010/main" val="2638052606"/>
                  </p:ext>
                </p:extLst>
              </p:nvPr>
            </p:nvGraphicFramePr>
            <p:xfrm>
              <a:off x="467544" y="550577"/>
              <a:ext cx="8208912" cy="6046597"/>
            </p:xfrm>
            <a:graphic>
              <a:graphicData uri="http://schemas.openxmlformats.org/drawingml/2006/table">
                <a:tbl>
                  <a:tblPr firstRow="1" firstCol="1" bandRow="1"/>
                  <a:tblGrid>
                    <a:gridCol w="4248472"/>
                    <a:gridCol w="2016224"/>
                    <a:gridCol w="1944216"/>
                  </a:tblGrid>
                  <a:tr h="263970">
                    <a:tc>
                      <a:txBody>
                        <a:bodyPr/>
                        <a:lstStyle/>
                        <a:p>
                          <a:pPr algn="ctr">
                            <a:lnSpc>
                              <a:spcPct val="115000"/>
                            </a:lnSpc>
                            <a:spcAft>
                              <a:spcPts val="0"/>
                            </a:spcAft>
                          </a:pPr>
                          <a:r>
                            <a:rPr lang="fr-FR" sz="1400" b="1" dirty="0">
                              <a:effectLst/>
                              <a:latin typeface="Tahoma"/>
                              <a:ea typeface="Calibri"/>
                              <a:cs typeface="Times New Roman"/>
                            </a:rPr>
                            <a:t>Variables</a:t>
                          </a:r>
                          <a:endParaRPr lang="fr-FR" sz="1400" b="1" dirty="0">
                            <a:effectLst/>
                            <a:latin typeface="Calibri"/>
                            <a:ea typeface="Calibri"/>
                            <a:cs typeface="Times New Roman"/>
                          </a:endParaRPr>
                        </a:p>
                      </a:txBody>
                      <a:tcPr marL="53053" marR="5305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fr-FR" sz="1400" b="1" dirty="0">
                              <a:solidFill>
                                <a:srgbClr val="FFFFFF"/>
                              </a:solidFill>
                              <a:effectLst/>
                              <a:latin typeface="Arial"/>
                              <a:ea typeface="Calibri"/>
                              <a:cs typeface="Times New Roman"/>
                            </a:rPr>
                            <a:t>All </a:t>
                          </a:r>
                          <a:r>
                            <a:rPr lang="fr-FR" sz="1400" b="1" dirty="0" err="1">
                              <a:solidFill>
                                <a:srgbClr val="FFFFFF"/>
                              </a:solidFill>
                              <a:effectLst/>
                              <a:latin typeface="Arial"/>
                              <a:ea typeface="Calibri"/>
                              <a:cs typeface="Times New Roman"/>
                            </a:rPr>
                            <a:t>Firms</a:t>
                          </a:r>
                          <a:endParaRPr lang="fr-FR" sz="1400" b="1" dirty="0">
                            <a:effectLst/>
                            <a:latin typeface="Calibri"/>
                            <a:ea typeface="Calibri"/>
                            <a:cs typeface="Times New Roman"/>
                          </a:endParaRPr>
                        </a:p>
                      </a:txBody>
                      <a:tcPr marL="53053" marR="5305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43634"/>
                        </a:solidFill>
                      </a:tcPr>
                    </a:tc>
                    <a:tc>
                      <a:txBody>
                        <a:bodyPr/>
                        <a:lstStyle/>
                        <a:p>
                          <a:pPr algn="ctr">
                            <a:lnSpc>
                              <a:spcPct val="115000"/>
                            </a:lnSpc>
                            <a:spcAft>
                              <a:spcPts val="0"/>
                            </a:spcAft>
                          </a:pPr>
                          <a:r>
                            <a:rPr lang="fr-FR" sz="1400" b="1" dirty="0" err="1">
                              <a:solidFill>
                                <a:srgbClr val="FFFFFF"/>
                              </a:solidFill>
                              <a:effectLst/>
                              <a:latin typeface="Arial"/>
                              <a:ea typeface="Calibri"/>
                              <a:cs typeface="Times New Roman"/>
                            </a:rPr>
                            <a:t>Changing</a:t>
                          </a:r>
                          <a:r>
                            <a:rPr lang="fr-FR" sz="1400" b="1" dirty="0">
                              <a:solidFill>
                                <a:srgbClr val="FFFFFF"/>
                              </a:solidFill>
                              <a:effectLst/>
                              <a:latin typeface="Arial"/>
                              <a:ea typeface="Calibri"/>
                              <a:cs typeface="Times New Roman"/>
                            </a:rPr>
                            <a:t> </a:t>
                          </a:r>
                          <a:r>
                            <a:rPr lang="fr-FR" sz="1400" b="1" dirty="0" err="1">
                              <a:solidFill>
                                <a:srgbClr val="FFFFFF"/>
                              </a:solidFill>
                              <a:effectLst/>
                              <a:latin typeface="Arial"/>
                              <a:ea typeface="Calibri"/>
                              <a:cs typeface="Times New Roman"/>
                            </a:rPr>
                            <a:t>Firms</a:t>
                          </a:r>
                          <a:endParaRPr lang="fr-FR" sz="1400" b="1" dirty="0">
                            <a:effectLst/>
                            <a:latin typeface="Calibri"/>
                            <a:ea typeface="Calibri"/>
                            <a:cs typeface="Times New Roman"/>
                          </a:endParaRPr>
                        </a:p>
                      </a:txBody>
                      <a:tcPr marL="53053" marR="5305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43634"/>
                        </a:solidFill>
                      </a:tcPr>
                    </a:tc>
                  </a:tr>
                  <a:tr h="263970">
                    <a:tc>
                      <a:txBody>
                        <a:bodyPr/>
                        <a:lstStyle/>
                        <a:p>
                          <a:pPr algn="ctr">
                            <a:lnSpc>
                              <a:spcPct val="115000"/>
                            </a:lnSpc>
                            <a:spcAft>
                              <a:spcPts val="0"/>
                            </a:spcAft>
                          </a:pPr>
                          <a:r>
                            <a:rPr lang="fr-FR" sz="1400" b="1" dirty="0" smtClean="0">
                              <a:solidFill>
                                <a:srgbClr val="984807"/>
                              </a:solidFill>
                              <a:effectLst/>
                              <a:latin typeface="Tahoma"/>
                              <a:ea typeface="Calibri"/>
                              <a:cs typeface="Times New Roman"/>
                            </a:rPr>
                            <a:t>Occurrence of Long </a:t>
                          </a:r>
                          <a:r>
                            <a:rPr lang="fr-FR" sz="1400" b="1" dirty="0">
                              <a:solidFill>
                                <a:srgbClr val="984807"/>
                              </a:solidFill>
                              <a:effectLst/>
                              <a:latin typeface="Tahoma"/>
                              <a:ea typeface="Calibri"/>
                              <a:cs typeface="Times New Roman"/>
                            </a:rPr>
                            <a:t>term </a:t>
                          </a:r>
                          <a:r>
                            <a:rPr lang="fr-FR" sz="1400" b="1" dirty="0" smtClean="0">
                              <a:solidFill>
                                <a:srgbClr val="984807"/>
                              </a:solidFill>
                              <a:effectLst/>
                              <a:latin typeface="Tahoma"/>
                              <a:ea typeface="Calibri"/>
                              <a:cs typeface="Times New Roman"/>
                            </a:rPr>
                            <a:t>absence in 2005</a:t>
                          </a:r>
                          <a:endParaRPr lang="fr-FR" sz="1400" dirty="0">
                            <a:effectLst/>
                            <a:latin typeface="Calibri"/>
                            <a:ea typeface="Calibri"/>
                            <a:cs typeface="Times New Roman"/>
                          </a:endParaRPr>
                        </a:p>
                      </a:txBody>
                      <a:tcPr marL="53053" marR="5305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1">
                            <a:lumMod val="20000"/>
                            <a:lumOff val="80000"/>
                          </a:schemeClr>
                        </a:solidFill>
                      </a:tcPr>
                    </a:tc>
                    <a:tc>
                      <a:txBody>
                        <a:bodyPr/>
                        <a:lstStyle/>
                        <a:p>
                          <a:pPr algn="ctr">
                            <a:lnSpc>
                              <a:spcPct val="115000"/>
                            </a:lnSpc>
                            <a:spcAft>
                              <a:spcPts val="0"/>
                            </a:spcAft>
                          </a:pPr>
                          <a:r>
                            <a:rPr lang="fr-FR" sz="1400" b="1" dirty="0" smtClean="0">
                              <a:solidFill>
                                <a:srgbClr val="984807"/>
                              </a:solidFill>
                              <a:effectLst/>
                              <a:latin typeface="Tahoma" panose="020B0604030504040204" pitchFamily="34" charset="0"/>
                              <a:ea typeface="Tahoma" panose="020B0604030504040204" pitchFamily="34" charset="0"/>
                              <a:cs typeface="Tahoma" panose="020B0604030504040204" pitchFamily="34" charset="0"/>
                            </a:rPr>
                            <a:t>5,72 %</a:t>
                          </a:r>
                          <a:endParaRPr lang="fr-FR" sz="1400" dirty="0">
                            <a:effectLst/>
                            <a:latin typeface="Tahoma" panose="020B0604030504040204" pitchFamily="34" charset="0"/>
                            <a:ea typeface="Tahoma" panose="020B0604030504040204" pitchFamily="34" charset="0"/>
                            <a:cs typeface="Tahoma" panose="020B0604030504040204" pitchFamily="34" charset="0"/>
                          </a:endParaRPr>
                        </a:p>
                      </a:txBody>
                      <a:tcPr marL="53053" marR="5305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lumMod val="20000"/>
                            <a:lumOff val="80000"/>
                          </a:schemeClr>
                        </a:solidFill>
                      </a:tcPr>
                    </a:tc>
                    <a:tc>
                      <a:txBody>
                        <a:bodyPr/>
                        <a:lstStyle/>
                        <a:p>
                          <a:pPr algn="ctr">
                            <a:lnSpc>
                              <a:spcPct val="115000"/>
                            </a:lnSpc>
                            <a:spcAft>
                              <a:spcPts val="0"/>
                            </a:spcAft>
                          </a:pPr>
                          <a:r>
                            <a:rPr lang="fr-FR" sz="1400" b="1" dirty="0">
                              <a:solidFill>
                                <a:srgbClr val="984807"/>
                              </a:solidFill>
                              <a:effectLst/>
                              <a:latin typeface="Tahoma"/>
                              <a:ea typeface="Calibri"/>
                              <a:cs typeface="Times New Roman"/>
                            </a:rPr>
                            <a:t> </a:t>
                          </a:r>
                          <a:r>
                            <a:rPr lang="fr-FR" sz="1400" b="1" dirty="0" smtClean="0">
                              <a:solidFill>
                                <a:srgbClr val="984807"/>
                              </a:solidFill>
                              <a:effectLst/>
                              <a:latin typeface="Tahoma"/>
                              <a:ea typeface="Calibri"/>
                              <a:cs typeface="Times New Roman"/>
                            </a:rPr>
                            <a:t>5,55 %</a:t>
                          </a:r>
                          <a:endParaRPr lang="fr-FR" sz="1400" dirty="0">
                            <a:effectLst/>
                            <a:latin typeface="Calibri"/>
                            <a:ea typeface="Calibri"/>
                            <a:cs typeface="Times New Roman"/>
                          </a:endParaRPr>
                        </a:p>
                      </a:txBody>
                      <a:tcPr marL="53053" marR="5305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lumMod val="20000"/>
                            <a:lumOff val="80000"/>
                          </a:schemeClr>
                        </a:solidFill>
                      </a:tcPr>
                    </a:tc>
                  </a:tr>
                  <a:tr h="263970">
                    <a:tc>
                      <a:txBody>
                        <a:bodyPr/>
                        <a:lstStyle/>
                        <a:p>
                          <a:pPr algn="ctr">
                            <a:lnSpc>
                              <a:spcPct val="115000"/>
                            </a:lnSpc>
                            <a:spcAft>
                              <a:spcPts val="0"/>
                            </a:spcAft>
                          </a:pPr>
                          <a:r>
                            <a:rPr lang="fr-FR" sz="1400" b="1" dirty="0" err="1">
                              <a:solidFill>
                                <a:srgbClr val="984807"/>
                              </a:solidFill>
                              <a:effectLst/>
                              <a:latin typeface="Tahoma"/>
                              <a:ea typeface="Calibri"/>
                              <a:cs typeface="Times New Roman"/>
                            </a:rPr>
                            <a:t>female</a:t>
                          </a:r>
                          <a:endParaRPr lang="fr-FR" sz="1400" dirty="0">
                            <a:effectLst/>
                            <a:latin typeface="Calibri"/>
                            <a:ea typeface="Calibri"/>
                            <a:cs typeface="Times New Roman"/>
                          </a:endParaRPr>
                        </a:p>
                      </a:txBody>
                      <a:tcPr marL="53053" marR="5305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1">
                            <a:lumMod val="20000"/>
                            <a:lumOff val="80000"/>
                          </a:schemeClr>
                        </a:solidFill>
                      </a:tcPr>
                    </a:tc>
                    <a:tc>
                      <a:txBody>
                        <a:bodyPr/>
                        <a:lstStyle/>
                        <a:p>
                          <a:pPr algn="ctr">
                            <a:lnSpc>
                              <a:spcPct val="115000"/>
                            </a:lnSpc>
                            <a:spcAft>
                              <a:spcPts val="0"/>
                            </a:spcAft>
                          </a:pPr>
                          <a:r>
                            <a:rPr lang="fr-FR" sz="1400" b="1" dirty="0" smtClean="0">
                              <a:solidFill>
                                <a:srgbClr val="984807"/>
                              </a:solidFill>
                              <a:effectLst/>
                              <a:latin typeface="Tahoma" panose="020B0604030504040204" pitchFamily="34" charset="0"/>
                              <a:ea typeface="Tahoma" panose="020B0604030504040204" pitchFamily="34" charset="0"/>
                              <a:cs typeface="Tahoma" panose="020B0604030504040204" pitchFamily="34" charset="0"/>
                            </a:rPr>
                            <a:t>32,9 %</a:t>
                          </a:r>
                          <a:endParaRPr lang="fr-FR" sz="1400" dirty="0">
                            <a:effectLst/>
                            <a:latin typeface="Tahoma" panose="020B0604030504040204" pitchFamily="34" charset="0"/>
                            <a:ea typeface="Tahoma" panose="020B0604030504040204" pitchFamily="34" charset="0"/>
                            <a:cs typeface="Tahoma" panose="020B0604030504040204" pitchFamily="34" charset="0"/>
                          </a:endParaRPr>
                        </a:p>
                      </a:txBody>
                      <a:tcPr marL="53053" marR="5305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lumMod val="20000"/>
                            <a:lumOff val="80000"/>
                          </a:schemeClr>
                        </a:solidFill>
                      </a:tcPr>
                    </a:tc>
                    <a:tc>
                      <a:txBody>
                        <a:bodyPr/>
                        <a:lstStyle/>
                        <a:p>
                          <a:pPr algn="ctr">
                            <a:lnSpc>
                              <a:spcPct val="115000"/>
                            </a:lnSpc>
                            <a:spcAft>
                              <a:spcPts val="0"/>
                            </a:spcAft>
                          </a:pPr>
                          <a:r>
                            <a:rPr lang="fr-FR" sz="1400" b="1" dirty="0">
                              <a:solidFill>
                                <a:srgbClr val="984807"/>
                              </a:solidFill>
                              <a:effectLst/>
                              <a:latin typeface="Tahoma"/>
                              <a:ea typeface="Calibri"/>
                              <a:cs typeface="Times New Roman"/>
                            </a:rPr>
                            <a:t> </a:t>
                          </a:r>
                          <a:r>
                            <a:rPr lang="fr-FR" sz="1400" b="1" dirty="0" smtClean="0">
                              <a:solidFill>
                                <a:srgbClr val="984807"/>
                              </a:solidFill>
                              <a:effectLst/>
                              <a:latin typeface="Tahoma"/>
                              <a:ea typeface="Calibri"/>
                              <a:cs typeface="Times New Roman"/>
                            </a:rPr>
                            <a:t>33,6 %</a:t>
                          </a:r>
                          <a:endParaRPr lang="fr-FR" sz="1400" dirty="0">
                            <a:effectLst/>
                            <a:latin typeface="Calibri"/>
                            <a:ea typeface="Calibri"/>
                            <a:cs typeface="Times New Roman"/>
                          </a:endParaRPr>
                        </a:p>
                      </a:txBody>
                      <a:tcPr marL="53053" marR="5305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lumMod val="20000"/>
                            <a:lumOff val="80000"/>
                          </a:schemeClr>
                        </a:solidFill>
                      </a:tcPr>
                    </a:tc>
                  </a:tr>
                  <a:tr h="263970">
                    <a:tc>
                      <a:txBody>
                        <a:bodyPr/>
                        <a:lstStyle/>
                        <a:p>
                          <a:endParaRPr lang="fr-FR"/>
                        </a:p>
                      </a:txBody>
                      <a:tcPr marL="53053" marR="5305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blipFill rotWithShape="1">
                          <a:blip r:embed="rId3"/>
                          <a:stretch>
                            <a:fillRect l="-143" t="-316279" r="-93257" b="-1937209"/>
                          </a:stretch>
                        </a:blipFill>
                      </a:tcPr>
                    </a:tc>
                    <a:tc>
                      <a:txBody>
                        <a:bodyPr/>
                        <a:lstStyle/>
                        <a:p>
                          <a:pPr algn="ctr">
                            <a:lnSpc>
                              <a:spcPct val="115000"/>
                            </a:lnSpc>
                            <a:spcAft>
                              <a:spcPts val="0"/>
                            </a:spcAft>
                          </a:pPr>
                          <a:r>
                            <a:rPr lang="fr-FR" sz="1400" b="1" dirty="0" smtClean="0">
                              <a:solidFill>
                                <a:srgbClr val="984807"/>
                              </a:solidFill>
                              <a:effectLst/>
                              <a:latin typeface="Tahoma" panose="020B0604030504040204" pitchFamily="34" charset="0"/>
                              <a:ea typeface="Tahoma" panose="020B0604030504040204" pitchFamily="34" charset="0"/>
                              <a:cs typeface="Tahoma" panose="020B0604030504040204" pitchFamily="34" charset="0"/>
                            </a:rPr>
                            <a:t>29,5 %</a:t>
                          </a:r>
                          <a:endParaRPr lang="fr-FR" sz="1400" dirty="0">
                            <a:effectLst/>
                            <a:latin typeface="Tahoma" panose="020B0604030504040204" pitchFamily="34" charset="0"/>
                            <a:ea typeface="Tahoma" panose="020B0604030504040204" pitchFamily="34" charset="0"/>
                            <a:cs typeface="Tahoma" panose="020B0604030504040204" pitchFamily="34" charset="0"/>
                          </a:endParaRPr>
                        </a:p>
                      </a:txBody>
                      <a:tcPr marL="53053" marR="5305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lumMod val="20000"/>
                            <a:lumOff val="80000"/>
                          </a:schemeClr>
                        </a:solidFill>
                      </a:tcPr>
                    </a:tc>
                    <a:tc>
                      <a:txBody>
                        <a:bodyPr/>
                        <a:lstStyle/>
                        <a:p>
                          <a:pPr algn="ctr">
                            <a:lnSpc>
                              <a:spcPct val="115000"/>
                            </a:lnSpc>
                            <a:spcAft>
                              <a:spcPts val="0"/>
                            </a:spcAft>
                          </a:pPr>
                          <a:r>
                            <a:rPr lang="fr-FR" sz="1400" b="1" dirty="0" smtClean="0">
                              <a:solidFill>
                                <a:srgbClr val="984807"/>
                              </a:solidFill>
                              <a:effectLst/>
                              <a:latin typeface="Tahoma"/>
                              <a:ea typeface="Calibri"/>
                              <a:cs typeface="Times New Roman"/>
                            </a:rPr>
                            <a:t>38,2 %</a:t>
                          </a:r>
                          <a:r>
                            <a:rPr lang="fr-FR" sz="1400" b="1" dirty="0">
                              <a:solidFill>
                                <a:srgbClr val="984807"/>
                              </a:solidFill>
                              <a:effectLst/>
                              <a:latin typeface="Tahoma"/>
                              <a:ea typeface="Calibri"/>
                              <a:cs typeface="Times New Roman"/>
                            </a:rPr>
                            <a:t> </a:t>
                          </a:r>
                          <a:endParaRPr lang="fr-FR" sz="1400" dirty="0">
                            <a:effectLst/>
                            <a:latin typeface="Calibri"/>
                            <a:ea typeface="Calibri"/>
                            <a:cs typeface="Times New Roman"/>
                          </a:endParaRPr>
                        </a:p>
                      </a:txBody>
                      <a:tcPr marL="53053" marR="5305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lumMod val="20000"/>
                            <a:lumOff val="80000"/>
                          </a:schemeClr>
                        </a:solidFill>
                      </a:tcPr>
                    </a:tc>
                  </a:tr>
                  <a:tr h="263970">
                    <a:tc>
                      <a:txBody>
                        <a:bodyPr/>
                        <a:lstStyle/>
                        <a:p>
                          <a:pPr algn="ctr">
                            <a:lnSpc>
                              <a:spcPct val="115000"/>
                            </a:lnSpc>
                            <a:spcAft>
                              <a:spcPts val="0"/>
                            </a:spcAft>
                          </a:pPr>
                          <a:r>
                            <a:rPr lang="fr-FR" sz="1400" b="1" dirty="0">
                              <a:solidFill>
                                <a:srgbClr val="984807"/>
                              </a:solidFill>
                              <a:effectLst/>
                              <a:latin typeface="Tahoma"/>
                              <a:ea typeface="Calibri"/>
                              <a:cs typeface="Times New Roman"/>
                            </a:rPr>
                            <a:t>[36-45]</a:t>
                          </a:r>
                          <a:endParaRPr lang="fr-FR" sz="1400" dirty="0">
                            <a:effectLst/>
                            <a:latin typeface="Calibri"/>
                            <a:ea typeface="Calibri"/>
                            <a:cs typeface="Times New Roman"/>
                          </a:endParaRPr>
                        </a:p>
                      </a:txBody>
                      <a:tcPr marL="53053" marR="5305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1">
                            <a:lumMod val="20000"/>
                            <a:lumOff val="80000"/>
                          </a:schemeClr>
                        </a:solidFill>
                      </a:tcPr>
                    </a:tc>
                    <a:tc>
                      <a:txBody>
                        <a:bodyPr/>
                        <a:lstStyle/>
                        <a:p>
                          <a:pPr algn="ctr">
                            <a:lnSpc>
                              <a:spcPct val="115000"/>
                            </a:lnSpc>
                            <a:spcAft>
                              <a:spcPts val="0"/>
                            </a:spcAft>
                          </a:pPr>
                          <a:r>
                            <a:rPr lang="fr-FR" sz="1400" b="1" dirty="0" smtClean="0">
                              <a:solidFill>
                                <a:srgbClr val="984807"/>
                              </a:solidFill>
                              <a:effectLst/>
                              <a:latin typeface="Tahoma" panose="020B0604030504040204" pitchFamily="34" charset="0"/>
                              <a:ea typeface="Tahoma" panose="020B0604030504040204" pitchFamily="34" charset="0"/>
                              <a:cs typeface="Tahoma" panose="020B0604030504040204" pitchFamily="34" charset="0"/>
                            </a:rPr>
                            <a:t>33,2 %</a:t>
                          </a:r>
                          <a:endParaRPr lang="fr-FR" sz="1400" dirty="0">
                            <a:effectLst/>
                            <a:latin typeface="Tahoma" panose="020B0604030504040204" pitchFamily="34" charset="0"/>
                            <a:ea typeface="Tahoma" panose="020B0604030504040204" pitchFamily="34" charset="0"/>
                            <a:cs typeface="Tahoma" panose="020B0604030504040204" pitchFamily="34" charset="0"/>
                          </a:endParaRPr>
                        </a:p>
                      </a:txBody>
                      <a:tcPr marL="53053" marR="5305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lumMod val="20000"/>
                            <a:lumOff val="80000"/>
                          </a:schemeClr>
                        </a:solidFill>
                      </a:tcPr>
                    </a:tc>
                    <a:tc>
                      <a:txBody>
                        <a:bodyPr/>
                        <a:lstStyle/>
                        <a:p>
                          <a:pPr algn="ctr">
                            <a:lnSpc>
                              <a:spcPct val="115000"/>
                            </a:lnSpc>
                            <a:spcAft>
                              <a:spcPts val="0"/>
                            </a:spcAft>
                          </a:pPr>
                          <a:r>
                            <a:rPr lang="fr-FR" sz="1400" b="1" dirty="0" smtClean="0">
                              <a:solidFill>
                                <a:srgbClr val="984807"/>
                              </a:solidFill>
                              <a:effectLst/>
                              <a:latin typeface="Tahoma"/>
                              <a:ea typeface="Calibri"/>
                              <a:cs typeface="Times New Roman"/>
                            </a:rPr>
                            <a:t>38,3 %</a:t>
                          </a:r>
                          <a:r>
                            <a:rPr lang="fr-FR" sz="1400" b="1" dirty="0">
                              <a:solidFill>
                                <a:srgbClr val="984807"/>
                              </a:solidFill>
                              <a:effectLst/>
                              <a:latin typeface="Tahoma"/>
                              <a:ea typeface="Calibri"/>
                              <a:cs typeface="Times New Roman"/>
                            </a:rPr>
                            <a:t> </a:t>
                          </a:r>
                          <a:endParaRPr lang="fr-FR" sz="1400" dirty="0">
                            <a:effectLst/>
                            <a:latin typeface="Calibri"/>
                            <a:ea typeface="Calibri"/>
                            <a:cs typeface="Times New Roman"/>
                          </a:endParaRPr>
                        </a:p>
                      </a:txBody>
                      <a:tcPr marL="53053" marR="5305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lumMod val="20000"/>
                            <a:lumOff val="80000"/>
                          </a:schemeClr>
                        </a:solidFill>
                      </a:tcPr>
                    </a:tc>
                  </a:tr>
                  <a:tr h="263970">
                    <a:tc>
                      <a:txBody>
                        <a:bodyPr/>
                        <a:lstStyle/>
                        <a:p>
                          <a:pPr algn="ctr">
                            <a:lnSpc>
                              <a:spcPct val="115000"/>
                            </a:lnSpc>
                            <a:spcAft>
                              <a:spcPts val="0"/>
                            </a:spcAft>
                          </a:pPr>
                          <a:r>
                            <a:rPr lang="fr-FR" sz="1400" b="1" smtClean="0">
                              <a:solidFill>
                                <a:srgbClr val="984807"/>
                              </a:solidFill>
                              <a:effectLst/>
                              <a:latin typeface="Tahoma"/>
                              <a:ea typeface="Calibri"/>
                              <a:cs typeface="Times New Roman"/>
                            </a:rPr>
                            <a:t>[46-55]</a:t>
                          </a:r>
                          <a:endParaRPr lang="fr-FR" sz="1400" dirty="0">
                            <a:effectLst/>
                            <a:latin typeface="Calibri"/>
                            <a:ea typeface="Calibri"/>
                            <a:cs typeface="Times New Roman"/>
                          </a:endParaRPr>
                        </a:p>
                      </a:txBody>
                      <a:tcPr marL="53053" marR="5305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1">
                            <a:lumMod val="20000"/>
                            <a:lumOff val="80000"/>
                          </a:schemeClr>
                        </a:solidFill>
                      </a:tcPr>
                    </a:tc>
                    <a:tc>
                      <a:txBody>
                        <a:bodyPr/>
                        <a:lstStyle/>
                        <a:p>
                          <a:pPr algn="ctr">
                            <a:lnSpc>
                              <a:spcPct val="115000"/>
                            </a:lnSpc>
                            <a:spcAft>
                              <a:spcPts val="0"/>
                            </a:spcAft>
                          </a:pPr>
                          <a:r>
                            <a:rPr lang="fr-FR" sz="1400" b="1" dirty="0" smtClean="0">
                              <a:solidFill>
                                <a:srgbClr val="984807"/>
                              </a:solidFill>
                              <a:effectLst/>
                              <a:latin typeface="Tahoma" panose="020B0604030504040204" pitchFamily="34" charset="0"/>
                              <a:ea typeface="Tahoma" panose="020B0604030504040204" pitchFamily="34" charset="0"/>
                              <a:cs typeface="Tahoma" panose="020B0604030504040204" pitchFamily="34" charset="0"/>
                            </a:rPr>
                            <a:t>29,0 %</a:t>
                          </a:r>
                          <a:endParaRPr lang="fr-FR" sz="1400" dirty="0">
                            <a:effectLst/>
                            <a:latin typeface="Tahoma" panose="020B0604030504040204" pitchFamily="34" charset="0"/>
                            <a:ea typeface="Tahoma" panose="020B0604030504040204" pitchFamily="34" charset="0"/>
                            <a:cs typeface="Tahoma" panose="020B0604030504040204" pitchFamily="34" charset="0"/>
                          </a:endParaRPr>
                        </a:p>
                      </a:txBody>
                      <a:tcPr marL="53053" marR="5305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lumMod val="20000"/>
                            <a:lumOff val="80000"/>
                          </a:schemeClr>
                        </a:solidFill>
                      </a:tcPr>
                    </a:tc>
                    <a:tc>
                      <a:txBody>
                        <a:bodyPr/>
                        <a:lstStyle/>
                        <a:p>
                          <a:pPr algn="ctr">
                            <a:lnSpc>
                              <a:spcPct val="115000"/>
                            </a:lnSpc>
                            <a:spcAft>
                              <a:spcPts val="0"/>
                            </a:spcAft>
                          </a:pPr>
                          <a:r>
                            <a:rPr lang="fr-FR" sz="1400" b="1" dirty="0" smtClean="0">
                              <a:solidFill>
                                <a:srgbClr val="984807"/>
                              </a:solidFill>
                              <a:effectLst/>
                              <a:latin typeface="Tahoma"/>
                              <a:ea typeface="Calibri"/>
                              <a:cs typeface="Times New Roman"/>
                            </a:rPr>
                            <a:t> 19,8 %</a:t>
                          </a:r>
                          <a:endParaRPr lang="fr-FR" sz="1400" dirty="0">
                            <a:effectLst/>
                            <a:latin typeface="Calibri"/>
                            <a:ea typeface="Calibri"/>
                            <a:cs typeface="Times New Roman"/>
                          </a:endParaRPr>
                        </a:p>
                      </a:txBody>
                      <a:tcPr marL="53053" marR="5305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lumMod val="20000"/>
                            <a:lumOff val="80000"/>
                          </a:schemeClr>
                        </a:solidFill>
                      </a:tcPr>
                    </a:tc>
                  </a:tr>
                  <a:tr h="263970">
                    <a:tc>
                      <a:txBody>
                        <a:bodyPr/>
                        <a:lstStyle/>
                        <a:p>
                          <a:endParaRPr lang="fr-FR"/>
                        </a:p>
                      </a:txBody>
                      <a:tcPr marL="53053" marR="5305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blipFill rotWithShape="1">
                          <a:blip r:embed="rId3"/>
                          <a:stretch>
                            <a:fillRect l="-143" t="-618605" r="-93257" b="-1634884"/>
                          </a:stretch>
                        </a:blipFill>
                      </a:tcPr>
                    </a:tc>
                    <a:tc>
                      <a:txBody>
                        <a:bodyPr/>
                        <a:lstStyle/>
                        <a:p>
                          <a:pPr algn="ctr">
                            <a:lnSpc>
                              <a:spcPct val="115000"/>
                            </a:lnSpc>
                            <a:spcAft>
                              <a:spcPts val="0"/>
                            </a:spcAft>
                          </a:pPr>
                          <a:r>
                            <a:rPr lang="fr-FR" sz="1400" b="1" dirty="0" smtClean="0">
                              <a:solidFill>
                                <a:srgbClr val="984807"/>
                              </a:solidFill>
                              <a:effectLst/>
                              <a:latin typeface="Tahoma" panose="020B0604030504040204" pitchFamily="34" charset="0"/>
                              <a:ea typeface="Tahoma" panose="020B0604030504040204" pitchFamily="34" charset="0"/>
                              <a:cs typeface="Tahoma" panose="020B0604030504040204" pitchFamily="34" charset="0"/>
                            </a:rPr>
                            <a:t>8,3 %</a:t>
                          </a:r>
                          <a:endParaRPr lang="fr-FR" sz="1400" dirty="0">
                            <a:effectLst/>
                            <a:latin typeface="Tahoma" panose="020B0604030504040204" pitchFamily="34" charset="0"/>
                            <a:ea typeface="Tahoma" panose="020B0604030504040204" pitchFamily="34" charset="0"/>
                            <a:cs typeface="Tahoma" panose="020B0604030504040204" pitchFamily="34" charset="0"/>
                          </a:endParaRPr>
                        </a:p>
                      </a:txBody>
                      <a:tcPr marL="53053" marR="5305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lumMod val="20000"/>
                            <a:lumOff val="80000"/>
                          </a:schemeClr>
                        </a:solidFill>
                      </a:tcPr>
                    </a:tc>
                    <a:tc>
                      <a:txBody>
                        <a:bodyPr/>
                        <a:lstStyle/>
                        <a:p>
                          <a:pPr algn="ctr">
                            <a:lnSpc>
                              <a:spcPct val="115000"/>
                            </a:lnSpc>
                            <a:spcAft>
                              <a:spcPts val="0"/>
                            </a:spcAft>
                          </a:pPr>
                          <a:r>
                            <a:rPr lang="fr-FR" sz="1400" b="1" dirty="0" smtClean="0">
                              <a:solidFill>
                                <a:srgbClr val="984807"/>
                              </a:solidFill>
                              <a:effectLst/>
                              <a:latin typeface="Tahoma"/>
                              <a:ea typeface="Calibri"/>
                              <a:cs typeface="Times New Roman"/>
                            </a:rPr>
                            <a:t>3,7 % </a:t>
                          </a:r>
                          <a:endParaRPr lang="fr-FR" sz="1400" dirty="0">
                            <a:effectLst/>
                            <a:latin typeface="Calibri"/>
                            <a:ea typeface="Calibri"/>
                            <a:cs typeface="Times New Roman"/>
                          </a:endParaRPr>
                        </a:p>
                      </a:txBody>
                      <a:tcPr marL="53053" marR="5305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lumMod val="20000"/>
                            <a:lumOff val="80000"/>
                          </a:schemeClr>
                        </a:solidFill>
                      </a:tcPr>
                    </a:tc>
                  </a:tr>
                  <a:tr h="263970">
                    <a:tc>
                      <a:txBody>
                        <a:bodyPr/>
                        <a:lstStyle/>
                        <a:p>
                          <a:pPr algn="ctr">
                            <a:lnSpc>
                              <a:spcPct val="115000"/>
                            </a:lnSpc>
                            <a:spcAft>
                              <a:spcPts val="0"/>
                            </a:spcAft>
                          </a:pPr>
                          <a:r>
                            <a:rPr lang="fr-FR" sz="1400" b="1" dirty="0">
                              <a:solidFill>
                                <a:srgbClr val="984807"/>
                              </a:solidFill>
                              <a:effectLst/>
                              <a:latin typeface="Tahoma"/>
                              <a:ea typeface="Calibri"/>
                              <a:cs typeface="Times New Roman"/>
                            </a:rPr>
                            <a:t>Entry </a:t>
                          </a:r>
                          <a:r>
                            <a:rPr lang="fr-FR" sz="1400" b="1" dirty="0" err="1">
                              <a:solidFill>
                                <a:srgbClr val="984807"/>
                              </a:solidFill>
                              <a:effectLst/>
                              <a:latin typeface="Tahoma"/>
                              <a:ea typeface="Calibri"/>
                              <a:cs typeface="Times New Roman"/>
                            </a:rPr>
                            <a:t>wage</a:t>
                          </a:r>
                          <a:endParaRPr lang="fr-FR" sz="1400" dirty="0">
                            <a:effectLst/>
                            <a:latin typeface="Calibri"/>
                            <a:ea typeface="Calibri"/>
                            <a:cs typeface="Times New Roman"/>
                          </a:endParaRPr>
                        </a:p>
                      </a:txBody>
                      <a:tcPr marL="53053" marR="5305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1">
                            <a:lumMod val="20000"/>
                            <a:lumOff val="80000"/>
                          </a:schemeClr>
                        </a:solidFill>
                      </a:tcPr>
                    </a:tc>
                    <a:tc>
                      <a:txBody>
                        <a:bodyPr/>
                        <a:lstStyle/>
                        <a:p>
                          <a:pPr algn="ctr">
                            <a:lnSpc>
                              <a:spcPct val="115000"/>
                            </a:lnSpc>
                            <a:spcAft>
                              <a:spcPts val="0"/>
                            </a:spcAft>
                          </a:pPr>
                          <a:r>
                            <a:rPr lang="fr-FR" sz="1400" b="1" dirty="0" smtClean="0">
                              <a:solidFill>
                                <a:srgbClr val="984807"/>
                              </a:solidFill>
                              <a:effectLst/>
                              <a:latin typeface="Tahoma" panose="020B0604030504040204" pitchFamily="34" charset="0"/>
                              <a:ea typeface="Tahoma" panose="020B0604030504040204" pitchFamily="34" charset="0"/>
                              <a:cs typeface="Tahoma" panose="020B0604030504040204" pitchFamily="34" charset="0"/>
                            </a:rPr>
                            <a:t>5950 €</a:t>
                          </a:r>
                          <a:endParaRPr lang="fr-FR" sz="1400" dirty="0">
                            <a:effectLst/>
                            <a:latin typeface="Tahoma" panose="020B0604030504040204" pitchFamily="34" charset="0"/>
                            <a:ea typeface="Tahoma" panose="020B0604030504040204" pitchFamily="34" charset="0"/>
                            <a:cs typeface="Tahoma" panose="020B0604030504040204" pitchFamily="34" charset="0"/>
                          </a:endParaRPr>
                        </a:p>
                      </a:txBody>
                      <a:tcPr marL="53053" marR="5305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lumMod val="20000"/>
                            <a:lumOff val="80000"/>
                          </a:schemeClr>
                        </a:solidFill>
                      </a:tcPr>
                    </a:tc>
                    <a:tc>
                      <a:txBody>
                        <a:bodyPr/>
                        <a:lstStyle/>
                        <a:p>
                          <a:pPr algn="ctr">
                            <a:lnSpc>
                              <a:spcPct val="115000"/>
                            </a:lnSpc>
                            <a:spcAft>
                              <a:spcPts val="0"/>
                            </a:spcAft>
                          </a:pPr>
                          <a:r>
                            <a:rPr lang="fr-FR" sz="1400" b="1" dirty="0">
                              <a:solidFill>
                                <a:srgbClr val="984807"/>
                              </a:solidFill>
                              <a:effectLst/>
                              <a:latin typeface="Tahoma"/>
                              <a:ea typeface="Calibri"/>
                              <a:cs typeface="Times New Roman"/>
                            </a:rPr>
                            <a:t> </a:t>
                          </a:r>
                          <a:r>
                            <a:rPr lang="fr-FR" sz="1400" b="1" dirty="0" smtClean="0">
                              <a:solidFill>
                                <a:srgbClr val="984807"/>
                              </a:solidFill>
                              <a:effectLst/>
                              <a:latin typeface="Tahoma"/>
                              <a:ea typeface="Calibri"/>
                              <a:cs typeface="Times New Roman"/>
                            </a:rPr>
                            <a:t>6080</a:t>
                          </a:r>
                          <a:r>
                            <a:rPr lang="fr-FR" sz="1400" b="1" baseline="0" dirty="0" smtClean="0">
                              <a:solidFill>
                                <a:srgbClr val="984807"/>
                              </a:solidFill>
                              <a:effectLst/>
                              <a:latin typeface="Tahoma"/>
                              <a:ea typeface="Calibri"/>
                              <a:cs typeface="Times New Roman"/>
                            </a:rPr>
                            <a:t> €</a:t>
                          </a:r>
                          <a:endParaRPr lang="fr-FR" sz="1400" dirty="0">
                            <a:effectLst/>
                            <a:latin typeface="Calibri"/>
                            <a:ea typeface="Calibri"/>
                            <a:cs typeface="Times New Roman"/>
                          </a:endParaRPr>
                        </a:p>
                      </a:txBody>
                      <a:tcPr marL="53053" marR="5305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lumMod val="20000"/>
                            <a:lumOff val="80000"/>
                          </a:schemeClr>
                        </a:solidFill>
                      </a:tcPr>
                    </a:tc>
                  </a:tr>
                  <a:tr h="263970">
                    <a:tc>
                      <a:txBody>
                        <a:bodyPr/>
                        <a:lstStyle/>
                        <a:p>
                          <a:pPr algn="ctr">
                            <a:lnSpc>
                              <a:spcPct val="115000"/>
                            </a:lnSpc>
                            <a:spcAft>
                              <a:spcPts val="0"/>
                            </a:spcAft>
                          </a:pPr>
                          <a:r>
                            <a:rPr lang="fr-FR" sz="1400" b="1" dirty="0" err="1">
                              <a:solidFill>
                                <a:srgbClr val="984807"/>
                              </a:solidFill>
                              <a:effectLst/>
                              <a:latin typeface="Tahoma"/>
                              <a:ea typeface="Calibri"/>
                              <a:cs typeface="Times New Roman"/>
                            </a:rPr>
                            <a:t>Hired</a:t>
                          </a:r>
                          <a:r>
                            <a:rPr lang="fr-FR" sz="1400" b="1" dirty="0">
                              <a:solidFill>
                                <a:srgbClr val="984807"/>
                              </a:solidFill>
                              <a:effectLst/>
                              <a:latin typeface="Tahoma"/>
                              <a:ea typeface="Calibri"/>
                              <a:cs typeface="Times New Roman"/>
                            </a:rPr>
                            <a:t> in 2003</a:t>
                          </a:r>
                          <a:endParaRPr lang="fr-FR" sz="1400" dirty="0">
                            <a:effectLst/>
                            <a:latin typeface="Calibri"/>
                            <a:ea typeface="Calibri"/>
                            <a:cs typeface="Times New Roman"/>
                          </a:endParaRPr>
                        </a:p>
                      </a:txBody>
                      <a:tcPr marL="53053" marR="5305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1">
                            <a:lumMod val="20000"/>
                            <a:lumOff val="80000"/>
                          </a:schemeClr>
                        </a:solidFill>
                      </a:tcPr>
                    </a:tc>
                    <a:tc>
                      <a:txBody>
                        <a:bodyPr/>
                        <a:lstStyle/>
                        <a:p>
                          <a:pPr algn="ctr">
                            <a:lnSpc>
                              <a:spcPct val="115000"/>
                            </a:lnSpc>
                            <a:spcAft>
                              <a:spcPts val="0"/>
                            </a:spcAft>
                          </a:pPr>
                          <a:r>
                            <a:rPr lang="fr-FR" sz="1400" b="1" dirty="0" smtClean="0">
                              <a:solidFill>
                                <a:srgbClr val="984807"/>
                              </a:solidFill>
                              <a:effectLst/>
                              <a:latin typeface="Tahoma" panose="020B0604030504040204" pitchFamily="34" charset="0"/>
                              <a:ea typeface="Tahoma" panose="020B0604030504040204" pitchFamily="34" charset="0"/>
                              <a:cs typeface="Tahoma" panose="020B0604030504040204" pitchFamily="34" charset="0"/>
                            </a:rPr>
                            <a:t>10,71 %</a:t>
                          </a:r>
                          <a:endParaRPr lang="fr-FR" sz="1400" dirty="0">
                            <a:effectLst/>
                            <a:latin typeface="Tahoma" panose="020B0604030504040204" pitchFamily="34" charset="0"/>
                            <a:ea typeface="Tahoma" panose="020B0604030504040204" pitchFamily="34" charset="0"/>
                            <a:cs typeface="Tahoma" panose="020B0604030504040204" pitchFamily="34" charset="0"/>
                          </a:endParaRPr>
                        </a:p>
                      </a:txBody>
                      <a:tcPr marL="53053" marR="5305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lumMod val="20000"/>
                            <a:lumOff val="80000"/>
                          </a:schemeClr>
                        </a:solidFill>
                      </a:tcPr>
                    </a:tc>
                    <a:tc>
                      <a:txBody>
                        <a:bodyPr/>
                        <a:lstStyle/>
                        <a:p>
                          <a:pPr algn="ctr">
                            <a:lnSpc>
                              <a:spcPct val="115000"/>
                            </a:lnSpc>
                            <a:spcAft>
                              <a:spcPts val="0"/>
                            </a:spcAft>
                          </a:pPr>
                          <a:r>
                            <a:rPr lang="fr-FR" sz="1400" b="1" dirty="0">
                              <a:solidFill>
                                <a:srgbClr val="984807"/>
                              </a:solidFill>
                              <a:effectLst/>
                              <a:latin typeface="Tahoma"/>
                              <a:ea typeface="Calibri"/>
                              <a:cs typeface="Times New Roman"/>
                            </a:rPr>
                            <a:t> </a:t>
                          </a:r>
                          <a:r>
                            <a:rPr lang="fr-FR" sz="1400" b="1" dirty="0" smtClean="0">
                              <a:solidFill>
                                <a:srgbClr val="984807"/>
                              </a:solidFill>
                              <a:effectLst/>
                              <a:latin typeface="Tahoma"/>
                              <a:ea typeface="Calibri"/>
                              <a:cs typeface="Times New Roman"/>
                            </a:rPr>
                            <a:t>10,6 %</a:t>
                          </a:r>
                          <a:endParaRPr lang="fr-FR" sz="1400" dirty="0">
                            <a:effectLst/>
                            <a:latin typeface="Calibri"/>
                            <a:ea typeface="Calibri"/>
                            <a:cs typeface="Times New Roman"/>
                          </a:endParaRPr>
                        </a:p>
                      </a:txBody>
                      <a:tcPr marL="53053" marR="5305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lumMod val="20000"/>
                            <a:lumOff val="80000"/>
                          </a:schemeClr>
                        </a:solidFill>
                      </a:tcPr>
                    </a:tc>
                  </a:tr>
                  <a:tr h="263970">
                    <a:tc>
                      <a:txBody>
                        <a:bodyPr/>
                        <a:lstStyle/>
                        <a:p>
                          <a:pPr algn="ctr">
                            <a:lnSpc>
                              <a:spcPct val="115000"/>
                            </a:lnSpc>
                            <a:spcAft>
                              <a:spcPts val="0"/>
                            </a:spcAft>
                          </a:pPr>
                          <a:r>
                            <a:rPr lang="fr-FR" sz="1400" b="1" dirty="0">
                              <a:solidFill>
                                <a:srgbClr val="984807"/>
                              </a:solidFill>
                              <a:effectLst/>
                              <a:latin typeface="Tahoma"/>
                              <a:ea typeface="Calibri"/>
                              <a:cs typeface="Times New Roman"/>
                            </a:rPr>
                            <a:t>Long term </a:t>
                          </a:r>
                          <a:r>
                            <a:rPr lang="fr-FR" sz="1400" b="1" dirty="0" err="1" smtClean="0">
                              <a:solidFill>
                                <a:srgbClr val="984807"/>
                              </a:solidFill>
                              <a:effectLst/>
                              <a:latin typeface="Tahoma"/>
                              <a:ea typeface="Calibri"/>
                              <a:cs typeface="Times New Roman"/>
                            </a:rPr>
                            <a:t>disease</a:t>
                          </a:r>
                          <a:r>
                            <a:rPr lang="fr-FR" sz="1400" b="1" dirty="0" smtClean="0">
                              <a:solidFill>
                                <a:srgbClr val="984807"/>
                              </a:solidFill>
                              <a:effectLst/>
                              <a:latin typeface="Tahoma"/>
                              <a:ea typeface="Calibri"/>
                              <a:cs typeface="Times New Roman"/>
                            </a:rPr>
                            <a:t> </a:t>
                          </a:r>
                          <a:r>
                            <a:rPr lang="fr-FR" sz="1400" b="1" dirty="0" err="1" smtClean="0">
                              <a:solidFill>
                                <a:srgbClr val="984807"/>
                              </a:solidFill>
                              <a:effectLst/>
                              <a:latin typeface="Tahoma"/>
                              <a:ea typeface="Calibri"/>
                              <a:cs typeface="Times New Roman"/>
                            </a:rPr>
                            <a:t>Before</a:t>
                          </a:r>
                          <a:r>
                            <a:rPr lang="fr-FR" sz="1400" b="1" dirty="0" smtClean="0">
                              <a:solidFill>
                                <a:srgbClr val="984807"/>
                              </a:solidFill>
                              <a:effectLst/>
                              <a:latin typeface="Tahoma"/>
                              <a:ea typeface="Calibri"/>
                              <a:cs typeface="Times New Roman"/>
                            </a:rPr>
                            <a:t> </a:t>
                          </a:r>
                          <a:r>
                            <a:rPr lang="fr-FR" sz="1400" b="1" dirty="0">
                              <a:solidFill>
                                <a:srgbClr val="984807"/>
                              </a:solidFill>
                              <a:effectLst/>
                              <a:latin typeface="Tahoma"/>
                              <a:ea typeface="Calibri"/>
                              <a:cs typeface="Times New Roman"/>
                            </a:rPr>
                            <a:t>2003</a:t>
                          </a:r>
                          <a:endParaRPr lang="fr-FR" sz="1400" dirty="0">
                            <a:effectLst/>
                            <a:latin typeface="Calibri"/>
                            <a:ea typeface="Calibri"/>
                            <a:cs typeface="Times New Roman"/>
                          </a:endParaRPr>
                        </a:p>
                      </a:txBody>
                      <a:tcPr marL="53053" marR="5305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1">
                            <a:lumMod val="20000"/>
                            <a:lumOff val="80000"/>
                          </a:schemeClr>
                        </a:solidFill>
                      </a:tcPr>
                    </a:tc>
                    <a:tc>
                      <a:txBody>
                        <a:bodyPr/>
                        <a:lstStyle/>
                        <a:p>
                          <a:pPr algn="ctr">
                            <a:lnSpc>
                              <a:spcPct val="115000"/>
                            </a:lnSpc>
                            <a:spcAft>
                              <a:spcPts val="0"/>
                            </a:spcAft>
                          </a:pPr>
                          <a:r>
                            <a:rPr lang="fr-FR" sz="1400" b="1" dirty="0" smtClean="0">
                              <a:solidFill>
                                <a:srgbClr val="984807"/>
                              </a:solidFill>
                              <a:effectLst/>
                              <a:latin typeface="Tahoma" panose="020B0604030504040204" pitchFamily="34" charset="0"/>
                              <a:ea typeface="Tahoma" panose="020B0604030504040204" pitchFamily="34" charset="0"/>
                              <a:cs typeface="Tahoma" panose="020B0604030504040204" pitchFamily="34" charset="0"/>
                            </a:rPr>
                            <a:t>4,56 %</a:t>
                          </a:r>
                          <a:endParaRPr lang="fr-FR" sz="1400" dirty="0">
                            <a:effectLst/>
                            <a:latin typeface="Tahoma" panose="020B0604030504040204" pitchFamily="34" charset="0"/>
                            <a:ea typeface="Tahoma" panose="020B0604030504040204" pitchFamily="34" charset="0"/>
                            <a:cs typeface="Tahoma" panose="020B0604030504040204" pitchFamily="34" charset="0"/>
                          </a:endParaRPr>
                        </a:p>
                      </a:txBody>
                      <a:tcPr marL="53053" marR="5305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lumMod val="20000"/>
                            <a:lumOff val="80000"/>
                          </a:schemeClr>
                        </a:solidFill>
                      </a:tcPr>
                    </a:tc>
                    <a:tc>
                      <a:txBody>
                        <a:bodyPr/>
                        <a:lstStyle/>
                        <a:p>
                          <a:pPr algn="ctr">
                            <a:lnSpc>
                              <a:spcPct val="115000"/>
                            </a:lnSpc>
                            <a:spcAft>
                              <a:spcPts val="0"/>
                            </a:spcAft>
                          </a:pPr>
                          <a:r>
                            <a:rPr lang="fr-FR" sz="1400" b="1" dirty="0">
                              <a:solidFill>
                                <a:srgbClr val="984807"/>
                              </a:solidFill>
                              <a:effectLst/>
                              <a:latin typeface="Tahoma"/>
                              <a:ea typeface="Calibri"/>
                              <a:cs typeface="Times New Roman"/>
                            </a:rPr>
                            <a:t> </a:t>
                          </a:r>
                          <a:r>
                            <a:rPr lang="fr-FR" sz="1400" b="1" dirty="0" smtClean="0">
                              <a:solidFill>
                                <a:srgbClr val="984807"/>
                              </a:solidFill>
                              <a:effectLst/>
                              <a:latin typeface="Tahoma"/>
                              <a:ea typeface="Calibri"/>
                              <a:cs typeface="Times New Roman"/>
                            </a:rPr>
                            <a:t>4,21 %</a:t>
                          </a:r>
                          <a:endParaRPr lang="fr-FR" sz="1400" dirty="0">
                            <a:effectLst/>
                            <a:latin typeface="Calibri"/>
                            <a:ea typeface="Calibri"/>
                            <a:cs typeface="Times New Roman"/>
                          </a:endParaRPr>
                        </a:p>
                      </a:txBody>
                      <a:tcPr marL="53053" marR="5305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lumMod val="20000"/>
                            <a:lumOff val="80000"/>
                          </a:schemeClr>
                        </a:solidFill>
                      </a:tcPr>
                    </a:tc>
                  </a:tr>
                  <a:tr h="263970">
                    <a:tc>
                      <a:txBody>
                        <a:bodyPr/>
                        <a:lstStyle/>
                        <a:p>
                          <a:pPr algn="ctr">
                            <a:lnSpc>
                              <a:spcPct val="115000"/>
                            </a:lnSpc>
                            <a:spcAft>
                              <a:spcPts val="0"/>
                            </a:spcAft>
                          </a:pPr>
                          <a:r>
                            <a:rPr lang="fr-FR" sz="1400" b="1" dirty="0">
                              <a:solidFill>
                                <a:srgbClr val="984807"/>
                              </a:solidFill>
                              <a:effectLst/>
                              <a:latin typeface="Tahoma"/>
                              <a:ea typeface="Calibri"/>
                              <a:cs typeface="Times New Roman"/>
                            </a:rPr>
                            <a:t> </a:t>
                          </a:r>
                          <a:r>
                            <a:rPr lang="fr-FR" sz="1400" b="1" dirty="0" smtClean="0">
                              <a:solidFill>
                                <a:srgbClr val="984807"/>
                              </a:solidFill>
                              <a:effectLst/>
                              <a:latin typeface="Tahoma"/>
                              <a:ea typeface="Calibri"/>
                              <a:cs typeface="Times New Roman"/>
                            </a:rPr>
                            <a:t>ratio of long</a:t>
                          </a:r>
                          <a:r>
                            <a:rPr lang="fr-FR" sz="1400" b="1" baseline="0" dirty="0" smtClean="0">
                              <a:solidFill>
                                <a:srgbClr val="984807"/>
                              </a:solidFill>
                              <a:effectLst/>
                              <a:latin typeface="Tahoma"/>
                              <a:ea typeface="Calibri"/>
                              <a:cs typeface="Times New Roman"/>
                            </a:rPr>
                            <a:t> term absence </a:t>
                          </a:r>
                          <a:r>
                            <a:rPr lang="fr-FR" sz="1400" b="1" baseline="0" dirty="0" err="1" smtClean="0">
                              <a:solidFill>
                                <a:srgbClr val="984807"/>
                              </a:solidFill>
                              <a:effectLst/>
                              <a:latin typeface="Tahoma"/>
                              <a:ea typeface="Calibri"/>
                              <a:cs typeface="Times New Roman"/>
                            </a:rPr>
                            <a:t>before</a:t>
                          </a:r>
                          <a:r>
                            <a:rPr lang="fr-FR" sz="1400" b="1" baseline="0" dirty="0" smtClean="0">
                              <a:solidFill>
                                <a:srgbClr val="984807"/>
                              </a:solidFill>
                              <a:effectLst/>
                              <a:latin typeface="Tahoma"/>
                              <a:ea typeface="Calibri"/>
                              <a:cs typeface="Times New Roman"/>
                            </a:rPr>
                            <a:t> 2003</a:t>
                          </a:r>
                          <a:endParaRPr lang="fr-FR" sz="1400" dirty="0">
                            <a:effectLst/>
                            <a:latin typeface="Calibri"/>
                            <a:ea typeface="Calibri"/>
                            <a:cs typeface="Times New Roman"/>
                          </a:endParaRPr>
                        </a:p>
                      </a:txBody>
                      <a:tcPr marL="53053" marR="5305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1">
                            <a:lumMod val="20000"/>
                            <a:lumOff val="80000"/>
                          </a:schemeClr>
                        </a:solidFill>
                      </a:tcPr>
                    </a:tc>
                    <a:tc>
                      <a:txBody>
                        <a:bodyPr/>
                        <a:lstStyle/>
                        <a:p>
                          <a:pPr algn="ctr">
                            <a:lnSpc>
                              <a:spcPct val="115000"/>
                            </a:lnSpc>
                            <a:spcAft>
                              <a:spcPts val="0"/>
                            </a:spcAft>
                          </a:pPr>
                          <a:r>
                            <a:rPr lang="fr-FR" sz="1400" b="1" dirty="0">
                              <a:solidFill>
                                <a:srgbClr val="984807"/>
                              </a:solidFill>
                              <a:effectLst/>
                              <a:latin typeface="Tahoma" panose="020B0604030504040204" pitchFamily="34" charset="0"/>
                              <a:ea typeface="Tahoma" panose="020B0604030504040204" pitchFamily="34" charset="0"/>
                              <a:cs typeface="Tahoma" panose="020B0604030504040204" pitchFamily="34" charset="0"/>
                            </a:rPr>
                            <a:t> </a:t>
                          </a:r>
                          <a:r>
                            <a:rPr lang="fr-FR" sz="1400" b="1" dirty="0" smtClean="0">
                              <a:solidFill>
                                <a:srgbClr val="984807"/>
                              </a:solidFill>
                              <a:effectLst/>
                              <a:latin typeface="Tahoma" panose="020B0604030504040204" pitchFamily="34" charset="0"/>
                              <a:ea typeface="Tahoma" panose="020B0604030504040204" pitchFamily="34" charset="0"/>
                              <a:cs typeface="Tahoma" panose="020B0604030504040204" pitchFamily="34" charset="0"/>
                            </a:rPr>
                            <a:t>1 %</a:t>
                          </a:r>
                          <a:endParaRPr lang="fr-FR" sz="1400" dirty="0">
                            <a:effectLst/>
                            <a:latin typeface="Tahoma" panose="020B0604030504040204" pitchFamily="34" charset="0"/>
                            <a:ea typeface="Tahoma" panose="020B0604030504040204" pitchFamily="34" charset="0"/>
                            <a:cs typeface="Tahoma" panose="020B0604030504040204" pitchFamily="34" charset="0"/>
                          </a:endParaRPr>
                        </a:p>
                      </a:txBody>
                      <a:tcPr marL="53053" marR="5305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lumMod val="20000"/>
                            <a:lumOff val="80000"/>
                          </a:schemeClr>
                        </a:solidFill>
                      </a:tcPr>
                    </a:tc>
                    <a:tc>
                      <a:txBody>
                        <a:bodyPr/>
                        <a:lstStyle/>
                        <a:p>
                          <a:pPr algn="ctr">
                            <a:lnSpc>
                              <a:spcPct val="115000"/>
                            </a:lnSpc>
                            <a:spcAft>
                              <a:spcPts val="0"/>
                            </a:spcAft>
                          </a:pPr>
                          <a:r>
                            <a:rPr lang="fr-FR" sz="1400" b="1" dirty="0">
                              <a:solidFill>
                                <a:srgbClr val="984807"/>
                              </a:solidFill>
                              <a:effectLst/>
                              <a:latin typeface="Tahoma"/>
                              <a:ea typeface="Calibri"/>
                              <a:cs typeface="Times New Roman"/>
                            </a:rPr>
                            <a:t> </a:t>
                          </a:r>
                          <a:r>
                            <a:rPr lang="fr-FR" sz="1400" b="1" dirty="0" smtClean="0">
                              <a:solidFill>
                                <a:srgbClr val="984807"/>
                              </a:solidFill>
                              <a:effectLst/>
                              <a:latin typeface="Tahoma"/>
                              <a:ea typeface="Calibri"/>
                              <a:cs typeface="Times New Roman"/>
                            </a:rPr>
                            <a:t>0,95 %</a:t>
                          </a:r>
                          <a:endParaRPr lang="fr-FR" sz="1400" dirty="0">
                            <a:effectLst/>
                            <a:latin typeface="Calibri"/>
                            <a:ea typeface="Calibri"/>
                            <a:cs typeface="Times New Roman"/>
                          </a:endParaRPr>
                        </a:p>
                      </a:txBody>
                      <a:tcPr marL="53053" marR="5305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lumMod val="20000"/>
                            <a:lumOff val="80000"/>
                          </a:schemeClr>
                        </a:solidFill>
                      </a:tcPr>
                    </a:tc>
                  </a:tr>
                  <a:tr h="263970">
                    <a:tc>
                      <a:txBody>
                        <a:bodyPr/>
                        <a:lstStyle/>
                        <a:p>
                          <a:pPr algn="ctr">
                            <a:lnSpc>
                              <a:spcPct val="115000"/>
                            </a:lnSpc>
                            <a:spcAft>
                              <a:spcPts val="0"/>
                            </a:spcAft>
                          </a:pPr>
                          <a:r>
                            <a:rPr lang="fr-FR" sz="1400" b="1" dirty="0">
                              <a:solidFill>
                                <a:srgbClr val="984807"/>
                              </a:solidFill>
                              <a:effectLst/>
                              <a:latin typeface="Tahoma"/>
                              <a:ea typeface="Calibri"/>
                              <a:cs typeface="Times New Roman"/>
                            </a:rPr>
                            <a:t>Managers and </a:t>
                          </a:r>
                          <a:r>
                            <a:rPr lang="fr-FR" sz="1400" b="1" dirty="0" err="1">
                              <a:solidFill>
                                <a:srgbClr val="984807"/>
                              </a:solidFill>
                              <a:effectLst/>
                              <a:latin typeface="Tahoma"/>
                              <a:ea typeface="Calibri"/>
                              <a:cs typeface="Times New Roman"/>
                            </a:rPr>
                            <a:t>professionals</a:t>
                          </a:r>
                          <a:endParaRPr lang="fr-FR" sz="1400" dirty="0">
                            <a:effectLst/>
                            <a:latin typeface="Calibri"/>
                            <a:ea typeface="Calibri"/>
                            <a:cs typeface="Times New Roman"/>
                          </a:endParaRPr>
                        </a:p>
                      </a:txBody>
                      <a:tcPr marL="53053" marR="5305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1">
                            <a:lumMod val="20000"/>
                            <a:lumOff val="80000"/>
                          </a:schemeClr>
                        </a:solidFill>
                      </a:tcPr>
                    </a:tc>
                    <a:tc>
                      <a:txBody>
                        <a:bodyPr/>
                        <a:lstStyle/>
                        <a:p>
                          <a:pPr algn="ctr">
                            <a:lnSpc>
                              <a:spcPct val="115000"/>
                            </a:lnSpc>
                            <a:spcAft>
                              <a:spcPts val="0"/>
                            </a:spcAft>
                          </a:pPr>
                          <a:r>
                            <a:rPr lang="fr-FR" sz="1400" b="1" dirty="0" smtClean="0">
                              <a:solidFill>
                                <a:srgbClr val="984807"/>
                              </a:solidFill>
                              <a:effectLst/>
                              <a:latin typeface="Tahoma" panose="020B0604030504040204" pitchFamily="34" charset="0"/>
                              <a:ea typeface="Tahoma" panose="020B0604030504040204" pitchFamily="34" charset="0"/>
                              <a:cs typeface="Tahoma" panose="020B0604030504040204" pitchFamily="34" charset="0"/>
                            </a:rPr>
                            <a:t>23,6 %</a:t>
                          </a:r>
                          <a:endParaRPr lang="fr-FR" sz="1400" dirty="0">
                            <a:effectLst/>
                            <a:latin typeface="Tahoma" panose="020B0604030504040204" pitchFamily="34" charset="0"/>
                            <a:ea typeface="Tahoma" panose="020B0604030504040204" pitchFamily="34" charset="0"/>
                            <a:cs typeface="Tahoma" panose="020B0604030504040204" pitchFamily="34" charset="0"/>
                          </a:endParaRPr>
                        </a:p>
                      </a:txBody>
                      <a:tcPr marL="53053" marR="5305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lumMod val="20000"/>
                            <a:lumOff val="80000"/>
                          </a:schemeClr>
                        </a:solidFill>
                      </a:tcPr>
                    </a:tc>
                    <a:tc>
                      <a:txBody>
                        <a:bodyPr/>
                        <a:lstStyle/>
                        <a:p>
                          <a:pPr algn="ctr">
                            <a:lnSpc>
                              <a:spcPct val="115000"/>
                            </a:lnSpc>
                            <a:spcAft>
                              <a:spcPts val="0"/>
                            </a:spcAft>
                          </a:pPr>
                          <a:r>
                            <a:rPr lang="fr-FR" sz="1400" b="1" dirty="0" smtClean="0">
                              <a:solidFill>
                                <a:srgbClr val="984807"/>
                              </a:solidFill>
                              <a:effectLst/>
                              <a:latin typeface="Tahoma"/>
                              <a:ea typeface="Calibri"/>
                              <a:cs typeface="Times New Roman"/>
                            </a:rPr>
                            <a:t>24,8 %</a:t>
                          </a:r>
                          <a:r>
                            <a:rPr lang="fr-FR" sz="1400" b="1" dirty="0">
                              <a:solidFill>
                                <a:srgbClr val="984807"/>
                              </a:solidFill>
                              <a:effectLst/>
                              <a:latin typeface="Tahoma"/>
                              <a:ea typeface="Calibri"/>
                              <a:cs typeface="Times New Roman"/>
                            </a:rPr>
                            <a:t> </a:t>
                          </a:r>
                          <a:endParaRPr lang="fr-FR" sz="1400" dirty="0">
                            <a:effectLst/>
                            <a:latin typeface="Calibri"/>
                            <a:ea typeface="Calibri"/>
                            <a:cs typeface="Times New Roman"/>
                          </a:endParaRPr>
                        </a:p>
                      </a:txBody>
                      <a:tcPr marL="53053" marR="5305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lumMod val="20000"/>
                            <a:lumOff val="80000"/>
                          </a:schemeClr>
                        </a:solidFill>
                      </a:tcPr>
                    </a:tc>
                  </a:tr>
                  <a:tr h="246140">
                    <a:tc>
                      <a:txBody>
                        <a:bodyPr/>
                        <a:lstStyle/>
                        <a:p>
                          <a:pPr algn="ctr">
                            <a:lnSpc>
                              <a:spcPct val="115000"/>
                            </a:lnSpc>
                            <a:spcAft>
                              <a:spcPts val="0"/>
                            </a:spcAft>
                          </a:pPr>
                          <a:r>
                            <a:rPr lang="fr-FR" sz="1400" b="1" dirty="0" err="1">
                              <a:solidFill>
                                <a:srgbClr val="984807"/>
                              </a:solidFill>
                              <a:effectLst/>
                              <a:latin typeface="Tahoma"/>
                              <a:ea typeface="Calibri"/>
                              <a:cs typeface="Times New Roman"/>
                            </a:rPr>
                            <a:t>Technicians</a:t>
                          </a:r>
                          <a:r>
                            <a:rPr lang="fr-FR" sz="1400" b="1" dirty="0">
                              <a:solidFill>
                                <a:srgbClr val="984807"/>
                              </a:solidFill>
                              <a:effectLst/>
                              <a:latin typeface="Tahoma"/>
                              <a:ea typeface="Calibri"/>
                              <a:cs typeface="Times New Roman"/>
                            </a:rPr>
                            <a:t> and </a:t>
                          </a:r>
                          <a:r>
                            <a:rPr lang="fr-FR" sz="1400" b="1" dirty="0" err="1">
                              <a:solidFill>
                                <a:srgbClr val="984807"/>
                              </a:solidFill>
                              <a:effectLst/>
                              <a:latin typeface="Tahoma"/>
                              <a:ea typeface="Calibri"/>
                              <a:cs typeface="Times New Roman"/>
                            </a:rPr>
                            <a:t>associate</a:t>
                          </a:r>
                          <a:r>
                            <a:rPr lang="fr-FR" sz="1400" b="1" dirty="0">
                              <a:solidFill>
                                <a:srgbClr val="984807"/>
                              </a:solidFill>
                              <a:effectLst/>
                              <a:latin typeface="Tahoma"/>
                              <a:ea typeface="Calibri"/>
                              <a:cs typeface="Times New Roman"/>
                            </a:rPr>
                            <a:t> </a:t>
                          </a:r>
                          <a:r>
                            <a:rPr lang="fr-FR" sz="1400" b="1" dirty="0" err="1">
                              <a:solidFill>
                                <a:srgbClr val="984807"/>
                              </a:solidFill>
                              <a:effectLst/>
                              <a:latin typeface="Tahoma"/>
                              <a:ea typeface="Calibri"/>
                              <a:cs typeface="Times New Roman"/>
                            </a:rPr>
                            <a:t>professionals</a:t>
                          </a:r>
                          <a:endParaRPr lang="fr-FR" sz="1400" dirty="0">
                            <a:effectLst/>
                            <a:latin typeface="Calibri"/>
                            <a:ea typeface="Calibri"/>
                            <a:cs typeface="Times New Roman"/>
                          </a:endParaRPr>
                        </a:p>
                      </a:txBody>
                      <a:tcPr marL="53053" marR="5305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1">
                            <a:lumMod val="20000"/>
                            <a:lumOff val="80000"/>
                          </a:schemeClr>
                        </a:solidFill>
                      </a:tcPr>
                    </a:tc>
                    <a:tc>
                      <a:txBody>
                        <a:bodyPr/>
                        <a:lstStyle/>
                        <a:p>
                          <a:pPr algn="ctr">
                            <a:lnSpc>
                              <a:spcPct val="115000"/>
                            </a:lnSpc>
                            <a:spcAft>
                              <a:spcPts val="0"/>
                            </a:spcAft>
                          </a:pPr>
                          <a:r>
                            <a:rPr lang="fr-FR" sz="1400" b="1" dirty="0" smtClean="0">
                              <a:solidFill>
                                <a:srgbClr val="984807"/>
                              </a:solidFill>
                              <a:effectLst/>
                              <a:latin typeface="Tahoma" panose="020B0604030504040204" pitchFamily="34" charset="0"/>
                              <a:ea typeface="Tahoma" panose="020B0604030504040204" pitchFamily="34" charset="0"/>
                              <a:cs typeface="Tahoma" panose="020B0604030504040204" pitchFamily="34" charset="0"/>
                            </a:rPr>
                            <a:t>16,1 %</a:t>
                          </a:r>
                          <a:endParaRPr lang="fr-FR" sz="1400" dirty="0">
                            <a:effectLst/>
                            <a:latin typeface="Tahoma" panose="020B0604030504040204" pitchFamily="34" charset="0"/>
                            <a:ea typeface="Tahoma" panose="020B0604030504040204" pitchFamily="34" charset="0"/>
                            <a:cs typeface="Tahoma" panose="020B0604030504040204" pitchFamily="34" charset="0"/>
                          </a:endParaRPr>
                        </a:p>
                      </a:txBody>
                      <a:tcPr marL="53053" marR="5305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lumMod val="20000"/>
                            <a:lumOff val="80000"/>
                          </a:schemeClr>
                        </a:solidFill>
                      </a:tcPr>
                    </a:tc>
                    <a:tc>
                      <a:txBody>
                        <a:bodyPr/>
                        <a:lstStyle/>
                        <a:p>
                          <a:pPr algn="ctr">
                            <a:lnSpc>
                              <a:spcPct val="115000"/>
                            </a:lnSpc>
                            <a:spcAft>
                              <a:spcPts val="0"/>
                            </a:spcAft>
                          </a:pPr>
                          <a:r>
                            <a:rPr lang="fr-FR" sz="1400" b="1" dirty="0">
                              <a:solidFill>
                                <a:srgbClr val="984807"/>
                              </a:solidFill>
                              <a:effectLst/>
                              <a:latin typeface="Tahoma"/>
                              <a:ea typeface="Calibri"/>
                              <a:cs typeface="Times New Roman"/>
                            </a:rPr>
                            <a:t> </a:t>
                          </a:r>
                          <a:r>
                            <a:rPr lang="fr-FR" sz="1400" b="1" dirty="0" smtClean="0">
                              <a:solidFill>
                                <a:srgbClr val="984807"/>
                              </a:solidFill>
                              <a:effectLst/>
                              <a:latin typeface="Tahoma"/>
                              <a:ea typeface="Calibri"/>
                              <a:cs typeface="Times New Roman"/>
                            </a:rPr>
                            <a:t>17,5 %</a:t>
                          </a:r>
                          <a:endParaRPr lang="fr-FR" sz="1400" dirty="0">
                            <a:effectLst/>
                            <a:latin typeface="Calibri"/>
                            <a:ea typeface="Calibri"/>
                            <a:cs typeface="Times New Roman"/>
                          </a:endParaRPr>
                        </a:p>
                      </a:txBody>
                      <a:tcPr marL="53053" marR="5305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lumMod val="20000"/>
                            <a:lumOff val="80000"/>
                          </a:schemeClr>
                        </a:solidFill>
                      </a:tcPr>
                    </a:tc>
                  </a:tr>
                  <a:tr h="257274">
                    <a:tc>
                      <a:txBody>
                        <a:bodyPr/>
                        <a:lstStyle/>
                        <a:p>
                          <a:pPr algn="ctr">
                            <a:lnSpc>
                              <a:spcPct val="115000"/>
                            </a:lnSpc>
                            <a:spcAft>
                              <a:spcPts val="0"/>
                            </a:spcAft>
                          </a:pPr>
                          <a:r>
                            <a:rPr lang="en-US" sz="1400" b="1" dirty="0">
                              <a:solidFill>
                                <a:srgbClr val="984807"/>
                              </a:solidFill>
                              <a:effectLst/>
                              <a:latin typeface="Tahoma"/>
                              <a:ea typeface="Calibri"/>
                              <a:cs typeface="Times New Roman"/>
                            </a:rPr>
                            <a:t>Clerical, services and sales workers</a:t>
                          </a:r>
                          <a:endParaRPr lang="fr-FR" sz="1400" dirty="0">
                            <a:effectLst/>
                            <a:latin typeface="Calibri"/>
                            <a:ea typeface="Calibri"/>
                            <a:cs typeface="Times New Roman"/>
                          </a:endParaRPr>
                        </a:p>
                      </a:txBody>
                      <a:tcPr marL="53053" marR="5305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1">
                            <a:lumMod val="20000"/>
                            <a:lumOff val="80000"/>
                          </a:schemeClr>
                        </a:solidFill>
                      </a:tcPr>
                    </a:tc>
                    <a:tc>
                      <a:txBody>
                        <a:bodyPr/>
                        <a:lstStyle/>
                        <a:p>
                          <a:pPr algn="ctr">
                            <a:lnSpc>
                              <a:spcPct val="115000"/>
                            </a:lnSpc>
                            <a:spcAft>
                              <a:spcPts val="0"/>
                            </a:spcAft>
                          </a:pPr>
                          <a:r>
                            <a:rPr lang="en-US" sz="1400" b="1" dirty="0" smtClean="0">
                              <a:solidFill>
                                <a:srgbClr val="984807"/>
                              </a:solidFill>
                              <a:effectLst/>
                              <a:latin typeface="Tahoma" panose="020B0604030504040204" pitchFamily="34" charset="0"/>
                              <a:ea typeface="Tahoma" panose="020B0604030504040204" pitchFamily="34" charset="0"/>
                              <a:cs typeface="Tahoma" panose="020B0604030504040204" pitchFamily="34" charset="0"/>
                            </a:rPr>
                            <a:t>12,8 %</a:t>
                          </a:r>
                          <a:endParaRPr lang="fr-FR" sz="1400" dirty="0">
                            <a:effectLst/>
                            <a:latin typeface="Tahoma" panose="020B0604030504040204" pitchFamily="34" charset="0"/>
                            <a:ea typeface="Tahoma" panose="020B0604030504040204" pitchFamily="34" charset="0"/>
                            <a:cs typeface="Tahoma" panose="020B0604030504040204" pitchFamily="34" charset="0"/>
                          </a:endParaRPr>
                        </a:p>
                      </a:txBody>
                      <a:tcPr marL="53053" marR="5305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lumMod val="20000"/>
                            <a:lumOff val="80000"/>
                          </a:schemeClr>
                        </a:solidFill>
                      </a:tcPr>
                    </a:tc>
                    <a:tc>
                      <a:txBody>
                        <a:bodyPr/>
                        <a:lstStyle/>
                        <a:p>
                          <a:pPr algn="ctr">
                            <a:lnSpc>
                              <a:spcPct val="115000"/>
                            </a:lnSpc>
                            <a:spcAft>
                              <a:spcPts val="0"/>
                            </a:spcAft>
                          </a:pPr>
                          <a:r>
                            <a:rPr lang="en-US" sz="1400" b="1" dirty="0">
                              <a:solidFill>
                                <a:srgbClr val="984807"/>
                              </a:solidFill>
                              <a:effectLst/>
                              <a:latin typeface="Tahoma"/>
                              <a:ea typeface="Calibri"/>
                              <a:cs typeface="Times New Roman"/>
                            </a:rPr>
                            <a:t> </a:t>
                          </a:r>
                          <a:r>
                            <a:rPr lang="en-US" sz="1400" b="1" dirty="0" smtClean="0">
                              <a:solidFill>
                                <a:srgbClr val="984807"/>
                              </a:solidFill>
                              <a:effectLst/>
                              <a:latin typeface="Tahoma"/>
                              <a:ea typeface="Calibri"/>
                              <a:cs typeface="Times New Roman"/>
                            </a:rPr>
                            <a:t>13,2 %</a:t>
                          </a:r>
                          <a:endParaRPr lang="fr-FR" sz="1400" dirty="0">
                            <a:effectLst/>
                            <a:latin typeface="Calibri"/>
                            <a:ea typeface="Calibri"/>
                            <a:cs typeface="Times New Roman"/>
                          </a:endParaRPr>
                        </a:p>
                      </a:txBody>
                      <a:tcPr marL="53053" marR="5305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lumMod val="20000"/>
                            <a:lumOff val="80000"/>
                          </a:schemeClr>
                        </a:solidFill>
                      </a:tcPr>
                    </a:tc>
                  </a:tr>
                  <a:tr h="263970">
                    <a:tc>
                      <a:txBody>
                        <a:bodyPr/>
                        <a:lstStyle/>
                        <a:p>
                          <a:pPr algn="ctr">
                            <a:lnSpc>
                              <a:spcPct val="115000"/>
                            </a:lnSpc>
                            <a:spcAft>
                              <a:spcPts val="0"/>
                            </a:spcAft>
                          </a:pPr>
                          <a:r>
                            <a:rPr lang="en-US" sz="1400" b="1">
                              <a:solidFill>
                                <a:srgbClr val="984807"/>
                              </a:solidFill>
                              <a:effectLst/>
                              <a:latin typeface="Tahoma"/>
                              <a:ea typeface="Calibri"/>
                              <a:cs typeface="Times New Roman"/>
                            </a:rPr>
                            <a:t>Blue collar workers</a:t>
                          </a:r>
                          <a:endParaRPr lang="fr-FR" sz="1400">
                            <a:effectLst/>
                            <a:latin typeface="Calibri"/>
                            <a:ea typeface="Calibri"/>
                            <a:cs typeface="Times New Roman"/>
                          </a:endParaRPr>
                        </a:p>
                      </a:txBody>
                      <a:tcPr marL="53053" marR="5305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1">
                            <a:lumMod val="20000"/>
                            <a:lumOff val="80000"/>
                          </a:schemeClr>
                        </a:solidFill>
                      </a:tcPr>
                    </a:tc>
                    <a:tc>
                      <a:txBody>
                        <a:bodyPr/>
                        <a:lstStyle/>
                        <a:p>
                          <a:pPr algn="ctr">
                            <a:lnSpc>
                              <a:spcPct val="115000"/>
                            </a:lnSpc>
                            <a:spcAft>
                              <a:spcPts val="0"/>
                            </a:spcAft>
                          </a:pPr>
                          <a:r>
                            <a:rPr lang="en-US" sz="1400" b="1" dirty="0" smtClean="0">
                              <a:solidFill>
                                <a:srgbClr val="984807"/>
                              </a:solidFill>
                              <a:effectLst/>
                              <a:latin typeface="Tahoma" panose="020B0604030504040204" pitchFamily="34" charset="0"/>
                              <a:ea typeface="Tahoma" panose="020B0604030504040204" pitchFamily="34" charset="0"/>
                              <a:cs typeface="Tahoma" panose="020B0604030504040204" pitchFamily="34" charset="0"/>
                            </a:rPr>
                            <a:t>36,1 %</a:t>
                          </a:r>
                          <a:endParaRPr lang="fr-FR" sz="1400" dirty="0">
                            <a:effectLst/>
                            <a:latin typeface="Tahoma" panose="020B0604030504040204" pitchFamily="34" charset="0"/>
                            <a:ea typeface="Tahoma" panose="020B0604030504040204" pitchFamily="34" charset="0"/>
                            <a:cs typeface="Tahoma" panose="020B0604030504040204" pitchFamily="34" charset="0"/>
                          </a:endParaRPr>
                        </a:p>
                      </a:txBody>
                      <a:tcPr marL="53053" marR="5305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lumMod val="20000"/>
                            <a:lumOff val="80000"/>
                          </a:schemeClr>
                        </a:solidFill>
                      </a:tcPr>
                    </a:tc>
                    <a:tc>
                      <a:txBody>
                        <a:bodyPr/>
                        <a:lstStyle/>
                        <a:p>
                          <a:pPr algn="ctr">
                            <a:lnSpc>
                              <a:spcPct val="115000"/>
                            </a:lnSpc>
                            <a:spcAft>
                              <a:spcPts val="0"/>
                            </a:spcAft>
                          </a:pPr>
                          <a:r>
                            <a:rPr lang="en-US" sz="1400" b="1" dirty="0">
                              <a:solidFill>
                                <a:srgbClr val="984807"/>
                              </a:solidFill>
                              <a:effectLst/>
                              <a:latin typeface="Tahoma"/>
                              <a:ea typeface="Calibri"/>
                              <a:cs typeface="Times New Roman"/>
                            </a:rPr>
                            <a:t> </a:t>
                          </a:r>
                          <a:r>
                            <a:rPr lang="en-US" sz="1400" b="1" dirty="0" smtClean="0">
                              <a:solidFill>
                                <a:srgbClr val="984807"/>
                              </a:solidFill>
                              <a:effectLst/>
                              <a:latin typeface="Tahoma"/>
                              <a:ea typeface="Calibri"/>
                              <a:cs typeface="Times New Roman"/>
                            </a:rPr>
                            <a:t>34,7 %</a:t>
                          </a:r>
                          <a:endParaRPr lang="fr-FR" sz="1400" dirty="0">
                            <a:effectLst/>
                            <a:latin typeface="Calibri"/>
                            <a:ea typeface="Calibri"/>
                            <a:cs typeface="Times New Roman"/>
                          </a:endParaRPr>
                        </a:p>
                      </a:txBody>
                      <a:tcPr marL="53053" marR="5305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lumMod val="20000"/>
                            <a:lumOff val="80000"/>
                          </a:schemeClr>
                        </a:solidFill>
                      </a:tcPr>
                    </a:tc>
                  </a:tr>
                  <a:tr h="263970">
                    <a:tc>
                      <a:txBody>
                        <a:bodyPr/>
                        <a:lstStyle/>
                        <a:p>
                          <a:pPr algn="ctr">
                            <a:lnSpc>
                              <a:spcPct val="115000"/>
                            </a:lnSpc>
                            <a:spcAft>
                              <a:spcPts val="0"/>
                            </a:spcAft>
                          </a:pPr>
                          <a:r>
                            <a:rPr lang="fr-FR" sz="1400" b="1" dirty="0" err="1" smtClean="0">
                              <a:solidFill>
                                <a:srgbClr val="984807"/>
                              </a:solidFill>
                              <a:effectLst/>
                              <a:latin typeface="Tahoma"/>
                              <a:ea typeface="Calibri"/>
                              <a:cs typeface="Times New Roman"/>
                            </a:rPr>
                            <a:t>Percentage</a:t>
                          </a:r>
                          <a:r>
                            <a:rPr lang="fr-FR" sz="1400" b="1" baseline="0" dirty="0" smtClean="0">
                              <a:solidFill>
                                <a:srgbClr val="984807"/>
                              </a:solidFill>
                              <a:effectLst/>
                              <a:latin typeface="Tahoma"/>
                              <a:ea typeface="Calibri"/>
                              <a:cs typeface="Times New Roman"/>
                            </a:rPr>
                            <a:t> of </a:t>
                          </a:r>
                          <a:r>
                            <a:rPr lang="fr-FR" sz="1400" b="1" baseline="0" dirty="0" err="1" smtClean="0">
                              <a:solidFill>
                                <a:srgbClr val="984807"/>
                              </a:solidFill>
                              <a:effectLst/>
                              <a:latin typeface="Tahoma"/>
                              <a:ea typeface="Calibri"/>
                              <a:cs typeface="Times New Roman"/>
                            </a:rPr>
                            <a:t>firms</a:t>
                          </a:r>
                          <a:r>
                            <a:rPr lang="fr-FR" sz="1400" b="1" baseline="0" dirty="0" smtClean="0">
                              <a:solidFill>
                                <a:srgbClr val="984807"/>
                              </a:solidFill>
                              <a:effectLst/>
                              <a:latin typeface="Tahoma"/>
                              <a:ea typeface="Calibri"/>
                              <a:cs typeface="Times New Roman"/>
                            </a:rPr>
                            <a:t> </a:t>
                          </a:r>
                          <a:r>
                            <a:rPr lang="fr-FR" sz="1400" b="1" dirty="0" smtClean="0">
                              <a:solidFill>
                                <a:srgbClr val="984807"/>
                              </a:solidFill>
                              <a:effectLst/>
                              <a:latin typeface="Tahoma"/>
                              <a:ea typeface="Calibri"/>
                              <a:cs typeface="Times New Roman"/>
                            </a:rPr>
                            <a:t>Size&lt;20</a:t>
                          </a:r>
                          <a:endParaRPr lang="fr-FR" sz="1400" dirty="0">
                            <a:effectLst/>
                            <a:latin typeface="Calibri"/>
                            <a:ea typeface="Calibri"/>
                            <a:cs typeface="Times New Roman"/>
                          </a:endParaRPr>
                        </a:p>
                      </a:txBody>
                      <a:tcPr marL="53053" marR="5305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1">
                            <a:lumMod val="20000"/>
                            <a:lumOff val="80000"/>
                          </a:schemeClr>
                        </a:solidFill>
                      </a:tcPr>
                    </a:tc>
                    <a:tc>
                      <a:txBody>
                        <a:bodyPr/>
                        <a:lstStyle/>
                        <a:p>
                          <a:pPr algn="ctr">
                            <a:lnSpc>
                              <a:spcPct val="115000"/>
                            </a:lnSpc>
                            <a:spcAft>
                              <a:spcPts val="0"/>
                            </a:spcAft>
                          </a:pPr>
                          <a:r>
                            <a:rPr lang="fr-FR" sz="1400" b="1" dirty="0" smtClean="0">
                              <a:solidFill>
                                <a:srgbClr val="984807"/>
                              </a:solidFill>
                              <a:effectLst/>
                              <a:latin typeface="Tahoma" panose="020B0604030504040204" pitchFamily="34" charset="0"/>
                              <a:ea typeface="Tahoma" panose="020B0604030504040204" pitchFamily="34" charset="0"/>
                              <a:cs typeface="Tahoma" panose="020B0604030504040204" pitchFamily="34" charset="0"/>
                            </a:rPr>
                            <a:t>6,2 %</a:t>
                          </a:r>
                          <a:endParaRPr lang="fr-FR" sz="1400" dirty="0">
                            <a:effectLst/>
                            <a:latin typeface="Tahoma" panose="020B0604030504040204" pitchFamily="34" charset="0"/>
                            <a:ea typeface="Tahoma" panose="020B0604030504040204" pitchFamily="34" charset="0"/>
                            <a:cs typeface="Tahoma" panose="020B0604030504040204" pitchFamily="34" charset="0"/>
                          </a:endParaRPr>
                        </a:p>
                      </a:txBody>
                      <a:tcPr marL="53053" marR="5305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lumMod val="20000"/>
                            <a:lumOff val="80000"/>
                          </a:schemeClr>
                        </a:solidFill>
                      </a:tcPr>
                    </a:tc>
                    <a:tc>
                      <a:txBody>
                        <a:bodyPr/>
                        <a:lstStyle/>
                        <a:p>
                          <a:pPr algn="ctr">
                            <a:lnSpc>
                              <a:spcPct val="115000"/>
                            </a:lnSpc>
                            <a:spcAft>
                              <a:spcPts val="0"/>
                            </a:spcAft>
                          </a:pPr>
                          <a:r>
                            <a:rPr lang="fr-FR" sz="1400" b="1" dirty="0" smtClean="0">
                              <a:solidFill>
                                <a:srgbClr val="984807"/>
                              </a:solidFill>
                              <a:effectLst/>
                              <a:latin typeface="Tahoma"/>
                              <a:ea typeface="Calibri"/>
                              <a:cs typeface="Times New Roman"/>
                            </a:rPr>
                            <a:t>3,5 %</a:t>
                          </a:r>
                          <a:r>
                            <a:rPr lang="fr-FR" sz="1400" b="1" dirty="0">
                              <a:solidFill>
                                <a:srgbClr val="984807"/>
                              </a:solidFill>
                              <a:effectLst/>
                              <a:latin typeface="Tahoma"/>
                              <a:ea typeface="Calibri"/>
                              <a:cs typeface="Times New Roman"/>
                            </a:rPr>
                            <a:t> </a:t>
                          </a:r>
                          <a:endParaRPr lang="fr-FR" sz="1400" dirty="0">
                            <a:effectLst/>
                            <a:latin typeface="Calibri"/>
                            <a:ea typeface="Calibri"/>
                            <a:cs typeface="Times New Roman"/>
                          </a:endParaRPr>
                        </a:p>
                      </a:txBody>
                      <a:tcPr marL="53053" marR="5305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lumMod val="20000"/>
                            <a:lumOff val="80000"/>
                          </a:schemeClr>
                        </a:solidFill>
                      </a:tcPr>
                    </a:tc>
                  </a:tr>
                  <a:tr h="263970">
                    <a:tc>
                      <a:txBody>
                        <a:bodyPr/>
                        <a:lstStyle/>
                        <a:p>
                          <a:pPr algn="ctr">
                            <a:lnSpc>
                              <a:spcPct val="115000"/>
                            </a:lnSpc>
                            <a:spcAft>
                              <a:spcPts val="0"/>
                            </a:spcAft>
                          </a:pPr>
                          <a:r>
                            <a:rPr lang="fr-FR" sz="1400" b="1">
                              <a:solidFill>
                                <a:srgbClr val="984807"/>
                              </a:solidFill>
                              <a:effectLst/>
                              <a:latin typeface="Tahoma"/>
                              <a:ea typeface="Calibri"/>
                              <a:cs typeface="Times New Roman"/>
                            </a:rPr>
                            <a:t>[20-50[</a:t>
                          </a:r>
                          <a:endParaRPr lang="fr-FR" sz="1400">
                            <a:effectLst/>
                            <a:latin typeface="Calibri"/>
                            <a:ea typeface="Calibri"/>
                            <a:cs typeface="Times New Roman"/>
                          </a:endParaRPr>
                        </a:p>
                      </a:txBody>
                      <a:tcPr marL="53053" marR="5305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1">
                            <a:lumMod val="20000"/>
                            <a:lumOff val="80000"/>
                          </a:schemeClr>
                        </a:solidFill>
                      </a:tcPr>
                    </a:tc>
                    <a:tc>
                      <a:txBody>
                        <a:bodyPr/>
                        <a:lstStyle/>
                        <a:p>
                          <a:pPr algn="ctr">
                            <a:lnSpc>
                              <a:spcPct val="115000"/>
                            </a:lnSpc>
                            <a:spcAft>
                              <a:spcPts val="0"/>
                            </a:spcAft>
                          </a:pPr>
                          <a:r>
                            <a:rPr lang="fr-FR" sz="1400" b="1" dirty="0" smtClean="0">
                              <a:solidFill>
                                <a:srgbClr val="984807"/>
                              </a:solidFill>
                              <a:effectLst/>
                              <a:latin typeface="Tahoma" panose="020B0604030504040204" pitchFamily="34" charset="0"/>
                              <a:ea typeface="Tahoma" panose="020B0604030504040204" pitchFamily="34" charset="0"/>
                              <a:cs typeface="Tahoma" panose="020B0604030504040204" pitchFamily="34" charset="0"/>
                            </a:rPr>
                            <a:t>21,0 %</a:t>
                          </a:r>
                          <a:endParaRPr lang="fr-FR" sz="1400" dirty="0">
                            <a:effectLst/>
                            <a:latin typeface="Tahoma" panose="020B0604030504040204" pitchFamily="34" charset="0"/>
                            <a:ea typeface="Tahoma" panose="020B0604030504040204" pitchFamily="34" charset="0"/>
                            <a:cs typeface="Tahoma" panose="020B0604030504040204" pitchFamily="34" charset="0"/>
                          </a:endParaRPr>
                        </a:p>
                      </a:txBody>
                      <a:tcPr marL="53053" marR="5305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lumMod val="20000"/>
                            <a:lumOff val="80000"/>
                          </a:schemeClr>
                        </a:solidFill>
                      </a:tcPr>
                    </a:tc>
                    <a:tc>
                      <a:txBody>
                        <a:bodyPr/>
                        <a:lstStyle/>
                        <a:p>
                          <a:pPr algn="ctr">
                            <a:lnSpc>
                              <a:spcPct val="115000"/>
                            </a:lnSpc>
                            <a:spcAft>
                              <a:spcPts val="0"/>
                            </a:spcAft>
                          </a:pPr>
                          <a:r>
                            <a:rPr lang="fr-FR" sz="1400" b="1" dirty="0" smtClean="0">
                              <a:solidFill>
                                <a:srgbClr val="984807"/>
                              </a:solidFill>
                              <a:effectLst/>
                              <a:latin typeface="Tahoma"/>
                              <a:ea typeface="Calibri"/>
                              <a:cs typeface="Times New Roman"/>
                            </a:rPr>
                            <a:t>15,3 %</a:t>
                          </a:r>
                          <a:r>
                            <a:rPr lang="fr-FR" sz="1400" b="1" dirty="0">
                              <a:solidFill>
                                <a:srgbClr val="984807"/>
                              </a:solidFill>
                              <a:effectLst/>
                              <a:latin typeface="Tahoma"/>
                              <a:ea typeface="Calibri"/>
                              <a:cs typeface="Times New Roman"/>
                            </a:rPr>
                            <a:t> </a:t>
                          </a:r>
                          <a:endParaRPr lang="fr-FR" sz="1400" dirty="0">
                            <a:effectLst/>
                            <a:latin typeface="Calibri"/>
                            <a:ea typeface="Calibri"/>
                            <a:cs typeface="Times New Roman"/>
                          </a:endParaRPr>
                        </a:p>
                      </a:txBody>
                      <a:tcPr marL="53053" marR="5305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lumMod val="20000"/>
                            <a:lumOff val="80000"/>
                          </a:schemeClr>
                        </a:solidFill>
                      </a:tcPr>
                    </a:tc>
                  </a:tr>
                  <a:tr h="263970">
                    <a:tc>
                      <a:txBody>
                        <a:bodyPr/>
                        <a:lstStyle/>
                        <a:p>
                          <a:pPr algn="ctr">
                            <a:lnSpc>
                              <a:spcPct val="115000"/>
                            </a:lnSpc>
                            <a:spcAft>
                              <a:spcPts val="0"/>
                            </a:spcAft>
                          </a:pPr>
                          <a:r>
                            <a:rPr lang="fr-FR" sz="1400" b="1">
                              <a:solidFill>
                                <a:srgbClr val="984807"/>
                              </a:solidFill>
                              <a:effectLst/>
                              <a:latin typeface="Tahoma"/>
                              <a:ea typeface="Calibri"/>
                              <a:cs typeface="Times New Roman"/>
                            </a:rPr>
                            <a:t>[50,249[</a:t>
                          </a:r>
                          <a:endParaRPr lang="fr-FR" sz="1400">
                            <a:effectLst/>
                            <a:latin typeface="Calibri"/>
                            <a:ea typeface="Calibri"/>
                            <a:cs typeface="Times New Roman"/>
                          </a:endParaRPr>
                        </a:p>
                      </a:txBody>
                      <a:tcPr marL="53053" marR="5305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1">
                            <a:lumMod val="20000"/>
                            <a:lumOff val="80000"/>
                          </a:schemeClr>
                        </a:solidFill>
                      </a:tcPr>
                    </a:tc>
                    <a:tc>
                      <a:txBody>
                        <a:bodyPr/>
                        <a:lstStyle/>
                        <a:p>
                          <a:pPr algn="ctr">
                            <a:lnSpc>
                              <a:spcPct val="115000"/>
                            </a:lnSpc>
                            <a:spcAft>
                              <a:spcPts val="0"/>
                            </a:spcAft>
                          </a:pPr>
                          <a:r>
                            <a:rPr lang="fr-FR" sz="1400" b="1" dirty="0" smtClean="0">
                              <a:solidFill>
                                <a:srgbClr val="984807"/>
                              </a:solidFill>
                              <a:effectLst/>
                              <a:latin typeface="Tahoma" panose="020B0604030504040204" pitchFamily="34" charset="0"/>
                              <a:ea typeface="Tahoma" panose="020B0604030504040204" pitchFamily="34" charset="0"/>
                              <a:cs typeface="Tahoma" panose="020B0604030504040204" pitchFamily="34" charset="0"/>
                            </a:rPr>
                            <a:t>38,5 %</a:t>
                          </a:r>
                          <a:endParaRPr lang="fr-FR" sz="1400" dirty="0">
                            <a:effectLst/>
                            <a:latin typeface="Tahoma" panose="020B0604030504040204" pitchFamily="34" charset="0"/>
                            <a:ea typeface="Tahoma" panose="020B0604030504040204" pitchFamily="34" charset="0"/>
                            <a:cs typeface="Tahoma" panose="020B0604030504040204" pitchFamily="34" charset="0"/>
                          </a:endParaRPr>
                        </a:p>
                      </a:txBody>
                      <a:tcPr marL="53053" marR="5305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lumMod val="20000"/>
                            <a:lumOff val="80000"/>
                          </a:schemeClr>
                        </a:solidFill>
                      </a:tcPr>
                    </a:tc>
                    <a:tc>
                      <a:txBody>
                        <a:bodyPr/>
                        <a:lstStyle/>
                        <a:p>
                          <a:pPr algn="ctr">
                            <a:lnSpc>
                              <a:spcPct val="115000"/>
                            </a:lnSpc>
                            <a:spcAft>
                              <a:spcPts val="0"/>
                            </a:spcAft>
                          </a:pPr>
                          <a:r>
                            <a:rPr lang="fr-FR" sz="1400" b="1" dirty="0">
                              <a:solidFill>
                                <a:srgbClr val="984807"/>
                              </a:solidFill>
                              <a:effectLst/>
                              <a:latin typeface="Tahoma"/>
                              <a:ea typeface="Calibri"/>
                              <a:cs typeface="Times New Roman"/>
                            </a:rPr>
                            <a:t> </a:t>
                          </a:r>
                          <a:r>
                            <a:rPr lang="fr-FR" sz="1400" b="1" dirty="0" smtClean="0">
                              <a:solidFill>
                                <a:srgbClr val="984807"/>
                              </a:solidFill>
                              <a:effectLst/>
                              <a:latin typeface="Tahoma"/>
                              <a:ea typeface="Calibri"/>
                              <a:cs typeface="Times New Roman"/>
                            </a:rPr>
                            <a:t>38,4 %</a:t>
                          </a:r>
                          <a:endParaRPr lang="fr-FR" sz="1400" dirty="0">
                            <a:effectLst/>
                            <a:latin typeface="Calibri"/>
                            <a:ea typeface="Calibri"/>
                            <a:cs typeface="Times New Roman"/>
                          </a:endParaRPr>
                        </a:p>
                      </a:txBody>
                      <a:tcPr marL="53053" marR="5305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lumMod val="20000"/>
                            <a:lumOff val="80000"/>
                          </a:schemeClr>
                        </a:solidFill>
                      </a:tcPr>
                    </a:tc>
                  </a:tr>
                  <a:tr h="263970">
                    <a:tc>
                      <a:txBody>
                        <a:bodyPr/>
                        <a:lstStyle/>
                        <a:p>
                          <a:pPr algn="ctr">
                            <a:lnSpc>
                              <a:spcPct val="115000"/>
                            </a:lnSpc>
                            <a:spcAft>
                              <a:spcPts val="0"/>
                            </a:spcAft>
                          </a:pPr>
                          <a:r>
                            <a:rPr lang="fr-FR" sz="1400" b="1">
                              <a:solidFill>
                                <a:srgbClr val="984807"/>
                              </a:solidFill>
                              <a:effectLst/>
                              <a:latin typeface="Tahoma"/>
                              <a:ea typeface="Calibri"/>
                              <a:cs typeface="Times New Roman"/>
                            </a:rPr>
                            <a:t>[250,499[</a:t>
                          </a:r>
                          <a:endParaRPr lang="fr-FR" sz="1400">
                            <a:effectLst/>
                            <a:latin typeface="Calibri"/>
                            <a:ea typeface="Calibri"/>
                            <a:cs typeface="Times New Roman"/>
                          </a:endParaRPr>
                        </a:p>
                      </a:txBody>
                      <a:tcPr marL="53053" marR="5305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1">
                            <a:lumMod val="20000"/>
                            <a:lumOff val="80000"/>
                          </a:schemeClr>
                        </a:solidFill>
                      </a:tcPr>
                    </a:tc>
                    <a:tc>
                      <a:txBody>
                        <a:bodyPr/>
                        <a:lstStyle/>
                        <a:p>
                          <a:pPr algn="ctr">
                            <a:lnSpc>
                              <a:spcPct val="115000"/>
                            </a:lnSpc>
                            <a:spcAft>
                              <a:spcPts val="0"/>
                            </a:spcAft>
                          </a:pPr>
                          <a:r>
                            <a:rPr lang="fr-FR" sz="1400" b="1" dirty="0" smtClean="0">
                              <a:solidFill>
                                <a:srgbClr val="984807"/>
                              </a:solidFill>
                              <a:effectLst/>
                              <a:latin typeface="Tahoma" panose="020B0604030504040204" pitchFamily="34" charset="0"/>
                              <a:ea typeface="Tahoma" panose="020B0604030504040204" pitchFamily="34" charset="0"/>
                              <a:cs typeface="Tahoma" panose="020B0604030504040204" pitchFamily="34" charset="0"/>
                            </a:rPr>
                            <a:t>15,6 %</a:t>
                          </a:r>
                          <a:endParaRPr lang="fr-FR" sz="1400" dirty="0">
                            <a:effectLst/>
                            <a:latin typeface="Tahoma" panose="020B0604030504040204" pitchFamily="34" charset="0"/>
                            <a:ea typeface="Tahoma" panose="020B0604030504040204" pitchFamily="34" charset="0"/>
                            <a:cs typeface="Tahoma" panose="020B0604030504040204" pitchFamily="34" charset="0"/>
                          </a:endParaRPr>
                        </a:p>
                      </a:txBody>
                      <a:tcPr marL="53053" marR="5305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lumMod val="20000"/>
                            <a:lumOff val="80000"/>
                          </a:schemeClr>
                        </a:solidFill>
                      </a:tcPr>
                    </a:tc>
                    <a:tc>
                      <a:txBody>
                        <a:bodyPr/>
                        <a:lstStyle/>
                        <a:p>
                          <a:pPr algn="ctr">
                            <a:lnSpc>
                              <a:spcPct val="115000"/>
                            </a:lnSpc>
                            <a:spcAft>
                              <a:spcPts val="0"/>
                            </a:spcAft>
                          </a:pPr>
                          <a:r>
                            <a:rPr lang="fr-FR" sz="1400" b="1" dirty="0">
                              <a:solidFill>
                                <a:srgbClr val="984807"/>
                              </a:solidFill>
                              <a:effectLst/>
                              <a:latin typeface="Tahoma"/>
                              <a:ea typeface="Calibri"/>
                              <a:cs typeface="Times New Roman"/>
                            </a:rPr>
                            <a:t> </a:t>
                          </a:r>
                          <a:r>
                            <a:rPr lang="fr-FR" sz="1400" b="1" dirty="0" smtClean="0">
                              <a:solidFill>
                                <a:srgbClr val="984807"/>
                              </a:solidFill>
                              <a:effectLst/>
                              <a:latin typeface="Tahoma"/>
                              <a:ea typeface="Calibri"/>
                              <a:cs typeface="Times New Roman"/>
                            </a:rPr>
                            <a:t>18,6 %</a:t>
                          </a:r>
                          <a:endParaRPr lang="fr-FR" sz="1400" dirty="0">
                            <a:effectLst/>
                            <a:latin typeface="Calibri"/>
                            <a:ea typeface="Calibri"/>
                            <a:cs typeface="Times New Roman"/>
                          </a:endParaRPr>
                        </a:p>
                      </a:txBody>
                      <a:tcPr marL="53053" marR="5305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lumMod val="20000"/>
                            <a:lumOff val="80000"/>
                          </a:schemeClr>
                        </a:solidFill>
                      </a:tcPr>
                    </a:tc>
                  </a:tr>
                  <a:tr h="263783">
                    <a:tc>
                      <a:txBody>
                        <a:bodyPr/>
                        <a:lstStyle/>
                        <a:p>
                          <a:pPr algn="ctr">
                            <a:lnSpc>
                              <a:spcPct val="115000"/>
                            </a:lnSpc>
                            <a:spcAft>
                              <a:spcPts val="0"/>
                            </a:spcAft>
                          </a:pPr>
                          <a:r>
                            <a:rPr lang="fr-FR" sz="1400" b="1" dirty="0">
                              <a:solidFill>
                                <a:srgbClr val="984807"/>
                              </a:solidFill>
                              <a:effectLst/>
                              <a:latin typeface="Tahoma"/>
                              <a:ea typeface="Calibri"/>
                              <a:cs typeface="Times New Roman"/>
                            </a:rPr>
                            <a:t>&gt;500</a:t>
                          </a:r>
                          <a:endParaRPr lang="fr-FR" sz="1400" dirty="0">
                            <a:effectLst/>
                            <a:latin typeface="Calibri"/>
                            <a:ea typeface="Calibri"/>
                            <a:cs typeface="Times New Roman"/>
                          </a:endParaRPr>
                        </a:p>
                      </a:txBody>
                      <a:tcPr marL="53053" marR="5305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1">
                            <a:lumMod val="20000"/>
                            <a:lumOff val="80000"/>
                          </a:schemeClr>
                        </a:solidFill>
                      </a:tcPr>
                    </a:tc>
                    <a:tc>
                      <a:txBody>
                        <a:bodyPr/>
                        <a:lstStyle/>
                        <a:p>
                          <a:pPr algn="ctr">
                            <a:lnSpc>
                              <a:spcPct val="115000"/>
                            </a:lnSpc>
                            <a:spcAft>
                              <a:spcPts val="0"/>
                            </a:spcAft>
                          </a:pPr>
                          <a:r>
                            <a:rPr lang="fr-FR" sz="1400" b="1" dirty="0" smtClean="0">
                              <a:solidFill>
                                <a:srgbClr val="984807"/>
                              </a:solidFill>
                              <a:effectLst/>
                              <a:latin typeface="Tahoma" panose="020B0604030504040204" pitchFamily="34" charset="0"/>
                              <a:ea typeface="Tahoma" panose="020B0604030504040204" pitchFamily="34" charset="0"/>
                              <a:cs typeface="Tahoma" panose="020B0604030504040204" pitchFamily="34" charset="0"/>
                            </a:rPr>
                            <a:t>18,7 %</a:t>
                          </a:r>
                          <a:endParaRPr lang="fr-FR" sz="1400" dirty="0">
                            <a:effectLst/>
                            <a:latin typeface="Tahoma" panose="020B0604030504040204" pitchFamily="34" charset="0"/>
                            <a:ea typeface="Tahoma" panose="020B0604030504040204" pitchFamily="34" charset="0"/>
                            <a:cs typeface="Tahoma" panose="020B0604030504040204" pitchFamily="34" charset="0"/>
                          </a:endParaRPr>
                        </a:p>
                      </a:txBody>
                      <a:tcPr marL="53053" marR="5305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lumMod val="20000"/>
                            <a:lumOff val="80000"/>
                          </a:schemeClr>
                        </a:solidFill>
                      </a:tcPr>
                    </a:tc>
                    <a:tc>
                      <a:txBody>
                        <a:bodyPr/>
                        <a:lstStyle/>
                        <a:p>
                          <a:pPr algn="ctr">
                            <a:lnSpc>
                              <a:spcPct val="115000"/>
                            </a:lnSpc>
                            <a:spcAft>
                              <a:spcPts val="0"/>
                            </a:spcAft>
                          </a:pPr>
                          <a:r>
                            <a:rPr lang="fr-FR" sz="1400" b="1" dirty="0">
                              <a:solidFill>
                                <a:srgbClr val="984807"/>
                              </a:solidFill>
                              <a:effectLst/>
                              <a:latin typeface="Tahoma"/>
                              <a:ea typeface="Calibri"/>
                              <a:cs typeface="Times New Roman"/>
                            </a:rPr>
                            <a:t> </a:t>
                          </a:r>
                          <a:r>
                            <a:rPr lang="fr-FR" sz="1400" b="1" dirty="0" smtClean="0">
                              <a:solidFill>
                                <a:srgbClr val="984807"/>
                              </a:solidFill>
                              <a:effectLst/>
                              <a:latin typeface="Tahoma"/>
                              <a:ea typeface="Calibri"/>
                              <a:cs typeface="Times New Roman"/>
                            </a:rPr>
                            <a:t>24,2%</a:t>
                          </a:r>
                          <a:endParaRPr lang="fr-FR" sz="1400" dirty="0">
                            <a:effectLst/>
                            <a:latin typeface="Calibri"/>
                            <a:ea typeface="Calibri"/>
                            <a:cs typeface="Times New Roman"/>
                          </a:endParaRPr>
                        </a:p>
                      </a:txBody>
                      <a:tcPr marL="53053" marR="5305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lumMod val="20000"/>
                            <a:lumOff val="80000"/>
                          </a:schemeClr>
                        </a:solidFill>
                      </a:tcPr>
                    </a:tc>
                  </a:tr>
                  <a:tr h="263970">
                    <a:tc>
                      <a:txBody>
                        <a:bodyPr/>
                        <a:lstStyle/>
                        <a:p>
                          <a:pPr algn="ctr">
                            <a:lnSpc>
                              <a:spcPct val="115000"/>
                            </a:lnSpc>
                            <a:spcAft>
                              <a:spcPts val="0"/>
                            </a:spcAft>
                          </a:pPr>
                          <a:r>
                            <a:rPr lang="fr-FR" sz="1400" b="1" dirty="0">
                              <a:solidFill>
                                <a:srgbClr val="984807"/>
                              </a:solidFill>
                              <a:effectLst/>
                              <a:latin typeface="Tahoma"/>
                              <a:ea typeface="Calibri"/>
                              <a:cs typeface="Times New Roman"/>
                            </a:rPr>
                            <a:t> </a:t>
                          </a:r>
                          <a:r>
                            <a:rPr lang="fr-FR" sz="1400" b="1" dirty="0" smtClean="0">
                              <a:solidFill>
                                <a:srgbClr val="984807"/>
                              </a:solidFill>
                              <a:effectLst/>
                              <a:latin typeface="Tahoma"/>
                              <a:ea typeface="Calibri"/>
                              <a:cs typeface="Times New Roman"/>
                            </a:rPr>
                            <a:t>ICT </a:t>
                          </a:r>
                          <a:r>
                            <a:rPr lang="fr-FR" sz="1400" b="1" dirty="0" smtClean="0">
                              <a:solidFill>
                                <a:srgbClr val="984807"/>
                              </a:solidFill>
                              <a:effectLst/>
                              <a:latin typeface="Tahoma"/>
                              <a:ea typeface="Calibri"/>
                              <a:cs typeface="Times New Roman"/>
                            </a:rPr>
                            <a:t>Changes (CC)</a:t>
                          </a:r>
                          <a:endParaRPr lang="fr-FR" sz="1400" dirty="0">
                            <a:effectLst/>
                            <a:latin typeface="Calibri"/>
                            <a:ea typeface="Calibri"/>
                            <a:cs typeface="Times New Roman"/>
                          </a:endParaRPr>
                        </a:p>
                      </a:txBody>
                      <a:tcPr marL="53053" marR="5305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1">
                            <a:lumMod val="20000"/>
                            <a:lumOff val="80000"/>
                          </a:schemeClr>
                        </a:solidFill>
                      </a:tcPr>
                    </a:tc>
                    <a:tc>
                      <a:txBody>
                        <a:bodyPr/>
                        <a:lstStyle/>
                        <a:p>
                          <a:pPr algn="ctr">
                            <a:lnSpc>
                              <a:spcPct val="115000"/>
                            </a:lnSpc>
                            <a:spcAft>
                              <a:spcPts val="0"/>
                            </a:spcAft>
                          </a:pPr>
                          <a:r>
                            <a:rPr lang="fr-FR" sz="1400" b="1" dirty="0">
                              <a:solidFill>
                                <a:srgbClr val="984807"/>
                              </a:solidFill>
                              <a:effectLst/>
                              <a:latin typeface="+mn-lt"/>
                              <a:ea typeface="Calibri"/>
                              <a:cs typeface="Times New Roman"/>
                            </a:rPr>
                            <a:t> </a:t>
                          </a:r>
                          <a:endParaRPr lang="fr-FR" sz="1400" dirty="0">
                            <a:effectLst/>
                            <a:latin typeface="+mn-lt"/>
                            <a:ea typeface="Calibri"/>
                            <a:cs typeface="Times New Roman"/>
                          </a:endParaRPr>
                        </a:p>
                      </a:txBody>
                      <a:tcPr marL="53053" marR="5305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lumMod val="20000"/>
                            <a:lumOff val="80000"/>
                          </a:schemeClr>
                        </a:solidFill>
                      </a:tcPr>
                    </a:tc>
                    <a:tc>
                      <a:txBody>
                        <a:bodyPr/>
                        <a:lstStyle/>
                        <a:p>
                          <a:pPr algn="ctr">
                            <a:lnSpc>
                              <a:spcPct val="115000"/>
                            </a:lnSpc>
                            <a:spcAft>
                              <a:spcPts val="0"/>
                            </a:spcAft>
                          </a:pPr>
                          <a:r>
                            <a:rPr lang="fr-FR" sz="1400" b="1" dirty="0">
                              <a:solidFill>
                                <a:srgbClr val="984807"/>
                              </a:solidFill>
                              <a:effectLst/>
                              <a:latin typeface="Tahoma"/>
                              <a:ea typeface="Calibri"/>
                              <a:cs typeface="Times New Roman"/>
                            </a:rPr>
                            <a:t> </a:t>
                          </a:r>
                          <a:r>
                            <a:rPr lang="fr-FR" sz="1400" b="1" dirty="0" smtClean="0">
                              <a:solidFill>
                                <a:srgbClr val="984807"/>
                              </a:solidFill>
                              <a:effectLst/>
                              <a:latin typeface="Tahoma"/>
                              <a:ea typeface="Calibri"/>
                              <a:cs typeface="Times New Roman"/>
                            </a:rPr>
                            <a:t>20,0</a:t>
                          </a:r>
                          <a:r>
                            <a:rPr lang="fr-FR" sz="1400" b="1" baseline="0" dirty="0" smtClean="0">
                              <a:solidFill>
                                <a:srgbClr val="984807"/>
                              </a:solidFill>
                              <a:effectLst/>
                              <a:latin typeface="Tahoma"/>
                              <a:ea typeface="Calibri"/>
                              <a:cs typeface="Times New Roman"/>
                            </a:rPr>
                            <a:t> </a:t>
                          </a:r>
                          <a:r>
                            <a:rPr lang="fr-FR" sz="1400" b="1" dirty="0" smtClean="0">
                              <a:solidFill>
                                <a:srgbClr val="984807"/>
                              </a:solidFill>
                              <a:effectLst/>
                              <a:latin typeface="Tahoma"/>
                              <a:ea typeface="Calibri"/>
                              <a:cs typeface="Times New Roman"/>
                            </a:rPr>
                            <a:t>%</a:t>
                          </a:r>
                          <a:endParaRPr lang="fr-FR" sz="1400" dirty="0">
                            <a:effectLst/>
                            <a:latin typeface="Calibri"/>
                            <a:ea typeface="Calibri"/>
                            <a:cs typeface="Times New Roman"/>
                          </a:endParaRPr>
                        </a:p>
                      </a:txBody>
                      <a:tcPr marL="53053" marR="5305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lumMod val="20000"/>
                            <a:lumOff val="80000"/>
                          </a:schemeClr>
                        </a:solidFill>
                      </a:tcPr>
                    </a:tc>
                  </a:tr>
                  <a:tr h="263970">
                    <a:tc>
                      <a:txBody>
                        <a:bodyPr/>
                        <a:lstStyle/>
                        <a:p>
                          <a:pPr algn="ctr">
                            <a:lnSpc>
                              <a:spcPct val="115000"/>
                            </a:lnSpc>
                            <a:spcAft>
                              <a:spcPts val="0"/>
                            </a:spcAft>
                          </a:pPr>
                          <a:r>
                            <a:rPr lang="fr-FR" sz="1400" b="1" dirty="0" smtClean="0">
                              <a:solidFill>
                                <a:schemeClr val="accent1">
                                  <a:lumMod val="50000"/>
                                </a:schemeClr>
                              </a:solidFill>
                              <a:effectLst/>
                              <a:latin typeface="Tahoma" panose="020B0604030504040204" pitchFamily="34" charset="0"/>
                              <a:ea typeface="Tahoma" panose="020B0604030504040204" pitchFamily="34" charset="0"/>
                              <a:cs typeface="Tahoma" panose="020B0604030504040204" pitchFamily="34" charset="0"/>
                            </a:rPr>
                            <a:t>Management</a:t>
                          </a:r>
                          <a:r>
                            <a:rPr lang="fr-FR" sz="1400" b="1" baseline="0" dirty="0" smtClean="0">
                              <a:solidFill>
                                <a:schemeClr val="accent1">
                                  <a:lumMod val="50000"/>
                                </a:schemeClr>
                              </a:solidFill>
                              <a:effectLst/>
                              <a:latin typeface="Tahoma" panose="020B0604030504040204" pitchFamily="34" charset="0"/>
                              <a:ea typeface="Tahoma" panose="020B0604030504040204" pitchFamily="34" charset="0"/>
                              <a:cs typeface="Tahoma" panose="020B0604030504040204" pitchFamily="34" charset="0"/>
                            </a:rPr>
                            <a:t> Changes (MC)</a:t>
                          </a:r>
                          <a:endParaRPr lang="fr-FR" sz="1400" b="1" dirty="0">
                            <a:solidFill>
                              <a:schemeClr val="accent1">
                                <a:lumMod val="50000"/>
                              </a:schemeClr>
                            </a:solidFill>
                            <a:effectLst/>
                            <a:latin typeface="Tahoma" panose="020B0604030504040204" pitchFamily="34" charset="0"/>
                            <a:ea typeface="Tahoma" panose="020B0604030504040204" pitchFamily="34" charset="0"/>
                            <a:cs typeface="Tahoma" panose="020B0604030504040204" pitchFamily="34" charset="0"/>
                          </a:endParaRPr>
                        </a:p>
                      </a:txBody>
                      <a:tcPr marL="53053" marR="5305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1">
                            <a:lumMod val="20000"/>
                            <a:lumOff val="80000"/>
                          </a:schemeClr>
                        </a:solidFill>
                      </a:tcPr>
                    </a:tc>
                    <a:tc>
                      <a:txBody>
                        <a:bodyPr/>
                        <a:lstStyle/>
                        <a:p>
                          <a:pPr algn="ctr">
                            <a:lnSpc>
                              <a:spcPct val="115000"/>
                            </a:lnSpc>
                            <a:spcAft>
                              <a:spcPts val="0"/>
                            </a:spcAft>
                          </a:pPr>
                          <a:endParaRPr lang="fr-FR" sz="1400" dirty="0">
                            <a:solidFill>
                              <a:schemeClr val="accent1">
                                <a:lumMod val="50000"/>
                              </a:schemeClr>
                            </a:solidFill>
                            <a:effectLst/>
                            <a:latin typeface="+mn-lt"/>
                            <a:ea typeface="Calibri"/>
                            <a:cs typeface="Times New Roman"/>
                          </a:endParaRPr>
                        </a:p>
                      </a:txBody>
                      <a:tcPr marL="53053" marR="5305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lumMod val="20000"/>
                            <a:lumOff val="80000"/>
                          </a:schemeClr>
                        </a:solidFill>
                      </a:tcPr>
                    </a:tc>
                    <a:tc>
                      <a:txBody>
                        <a:bodyPr/>
                        <a:lstStyle/>
                        <a:p>
                          <a:pPr algn="ctr">
                            <a:lnSpc>
                              <a:spcPct val="115000"/>
                            </a:lnSpc>
                            <a:spcAft>
                              <a:spcPts val="0"/>
                            </a:spcAft>
                          </a:pPr>
                          <a:r>
                            <a:rPr lang="fr-FR" sz="1400" b="1" dirty="0" smtClean="0">
                              <a:solidFill>
                                <a:schemeClr val="accent1">
                                  <a:lumMod val="50000"/>
                                </a:schemeClr>
                              </a:solidFill>
                              <a:effectLst/>
                              <a:latin typeface="Tahoma" panose="020B0604030504040204" pitchFamily="34" charset="0"/>
                              <a:ea typeface="Tahoma" panose="020B0604030504040204" pitchFamily="34" charset="0"/>
                              <a:cs typeface="Tahoma" panose="020B0604030504040204" pitchFamily="34" charset="0"/>
                            </a:rPr>
                            <a:t>10,9 %</a:t>
                          </a:r>
                          <a:endParaRPr lang="fr-FR" sz="1400" b="1" dirty="0">
                            <a:solidFill>
                              <a:schemeClr val="accent1">
                                <a:lumMod val="50000"/>
                              </a:schemeClr>
                            </a:solidFill>
                            <a:effectLst/>
                            <a:latin typeface="Tahoma" panose="020B0604030504040204" pitchFamily="34" charset="0"/>
                            <a:ea typeface="Tahoma" panose="020B0604030504040204" pitchFamily="34" charset="0"/>
                            <a:cs typeface="Tahoma" panose="020B0604030504040204" pitchFamily="34" charset="0"/>
                          </a:endParaRPr>
                        </a:p>
                      </a:txBody>
                      <a:tcPr marL="53053" marR="5305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lumMod val="20000"/>
                            <a:lumOff val="80000"/>
                          </a:schemeClr>
                        </a:solidFill>
                      </a:tcPr>
                    </a:tc>
                  </a:tr>
                  <a:tr h="263970">
                    <a:tc>
                      <a:txBody>
                        <a:bodyPr/>
                        <a:lstStyle/>
                        <a:p>
                          <a:pPr algn="ctr">
                            <a:lnSpc>
                              <a:spcPct val="115000"/>
                            </a:lnSpc>
                            <a:spcAft>
                              <a:spcPts val="0"/>
                            </a:spcAft>
                          </a:pPr>
                          <a:r>
                            <a:rPr lang="fr-FR" sz="1400" b="1" dirty="0" err="1" smtClean="0">
                              <a:solidFill>
                                <a:schemeClr val="accent1">
                                  <a:lumMod val="50000"/>
                                </a:schemeClr>
                              </a:solidFill>
                              <a:effectLst/>
                              <a:latin typeface="Tahoma" panose="020B0604030504040204" pitchFamily="34" charset="0"/>
                              <a:ea typeface="Tahoma" panose="020B0604030504040204" pitchFamily="34" charset="0"/>
                              <a:cs typeface="Tahoma" panose="020B0604030504040204" pitchFamily="34" charset="0"/>
                            </a:rPr>
                            <a:t>Both</a:t>
                          </a:r>
                          <a:r>
                            <a:rPr lang="fr-FR" sz="1400" b="1" dirty="0" smtClean="0">
                              <a:solidFill>
                                <a:schemeClr val="accent1">
                                  <a:lumMod val="50000"/>
                                </a:schemeClr>
                              </a:solidFill>
                              <a:effectLst/>
                              <a:latin typeface="Tahoma" panose="020B0604030504040204" pitchFamily="34" charset="0"/>
                              <a:ea typeface="Tahoma" panose="020B0604030504040204" pitchFamily="34" charset="0"/>
                              <a:cs typeface="Tahoma" panose="020B0604030504040204" pitchFamily="34" charset="0"/>
                            </a:rPr>
                            <a:t> types of </a:t>
                          </a:r>
                          <a:r>
                            <a:rPr lang="fr-FR" sz="1400" b="1" dirty="0" smtClean="0">
                              <a:solidFill>
                                <a:schemeClr val="accent1">
                                  <a:lumMod val="50000"/>
                                </a:schemeClr>
                              </a:solidFill>
                              <a:effectLst/>
                              <a:latin typeface="Tahoma" panose="020B0604030504040204" pitchFamily="34" charset="0"/>
                              <a:ea typeface="Tahoma" panose="020B0604030504040204" pitchFamily="34" charset="0"/>
                              <a:cs typeface="Tahoma" panose="020B0604030504040204" pitchFamily="34" charset="0"/>
                            </a:rPr>
                            <a:t>Changes (CC&amp;MC)</a:t>
                          </a:r>
                          <a:endParaRPr lang="fr-FR" sz="1400" b="1" dirty="0">
                            <a:solidFill>
                              <a:schemeClr val="accent1">
                                <a:lumMod val="50000"/>
                              </a:schemeClr>
                            </a:solidFill>
                            <a:effectLst/>
                            <a:latin typeface="Tahoma" panose="020B0604030504040204" pitchFamily="34" charset="0"/>
                            <a:ea typeface="Tahoma" panose="020B0604030504040204" pitchFamily="34" charset="0"/>
                            <a:cs typeface="Tahoma" panose="020B0604030504040204" pitchFamily="34" charset="0"/>
                          </a:endParaRPr>
                        </a:p>
                      </a:txBody>
                      <a:tcPr marL="53053" marR="5305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1">
                            <a:lumMod val="20000"/>
                            <a:lumOff val="80000"/>
                          </a:schemeClr>
                        </a:solidFill>
                      </a:tcPr>
                    </a:tc>
                    <a:tc>
                      <a:txBody>
                        <a:bodyPr/>
                        <a:lstStyle/>
                        <a:p>
                          <a:pPr algn="ctr">
                            <a:lnSpc>
                              <a:spcPct val="115000"/>
                            </a:lnSpc>
                            <a:spcAft>
                              <a:spcPts val="0"/>
                            </a:spcAft>
                          </a:pPr>
                          <a:endParaRPr lang="fr-FR" sz="1400" dirty="0">
                            <a:solidFill>
                              <a:schemeClr val="accent1">
                                <a:lumMod val="50000"/>
                              </a:schemeClr>
                            </a:solidFill>
                            <a:effectLst/>
                            <a:latin typeface="+mn-lt"/>
                            <a:ea typeface="Calibri"/>
                            <a:cs typeface="Times New Roman"/>
                          </a:endParaRPr>
                        </a:p>
                      </a:txBody>
                      <a:tcPr marL="53053" marR="5305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lumMod val="20000"/>
                            <a:lumOff val="80000"/>
                          </a:schemeClr>
                        </a:solidFill>
                      </a:tcPr>
                    </a:tc>
                    <a:tc>
                      <a:txBody>
                        <a:bodyPr/>
                        <a:lstStyle/>
                        <a:p>
                          <a:pPr algn="ctr">
                            <a:lnSpc>
                              <a:spcPct val="115000"/>
                            </a:lnSpc>
                            <a:spcAft>
                              <a:spcPts val="0"/>
                            </a:spcAft>
                          </a:pPr>
                          <a:r>
                            <a:rPr lang="fr-FR" sz="1400" b="1" dirty="0" smtClean="0">
                              <a:solidFill>
                                <a:schemeClr val="accent1">
                                  <a:lumMod val="50000"/>
                                </a:schemeClr>
                              </a:solidFill>
                              <a:effectLst/>
                              <a:latin typeface="Tahoma" panose="020B0604030504040204" pitchFamily="34" charset="0"/>
                              <a:ea typeface="Tahoma" panose="020B0604030504040204" pitchFamily="34" charset="0"/>
                              <a:cs typeface="Tahoma" panose="020B0604030504040204" pitchFamily="34" charset="0"/>
                            </a:rPr>
                            <a:t>8,4 %</a:t>
                          </a:r>
                          <a:endParaRPr lang="fr-FR" sz="1400" b="1" dirty="0">
                            <a:solidFill>
                              <a:schemeClr val="accent1">
                                <a:lumMod val="50000"/>
                              </a:schemeClr>
                            </a:solidFill>
                            <a:effectLst/>
                            <a:latin typeface="Tahoma" panose="020B0604030504040204" pitchFamily="34" charset="0"/>
                            <a:ea typeface="Tahoma" panose="020B0604030504040204" pitchFamily="34" charset="0"/>
                            <a:cs typeface="Tahoma" panose="020B0604030504040204" pitchFamily="34" charset="0"/>
                          </a:endParaRPr>
                        </a:p>
                      </a:txBody>
                      <a:tcPr marL="53053" marR="5305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lumMod val="20000"/>
                            <a:lumOff val="80000"/>
                          </a:schemeClr>
                        </a:solidFill>
                      </a:tcPr>
                    </a:tc>
                  </a:tr>
                </a:tbl>
              </a:graphicData>
            </a:graphic>
          </p:graphicFrame>
        </mc:Fallback>
      </mc:AlternateContent>
    </p:spTree>
    <p:extLst>
      <p:ext uri="{BB962C8B-B14F-4D97-AF65-F5344CB8AC3E}">
        <p14:creationId xmlns:p14="http://schemas.microsoft.com/office/powerpoint/2010/main" val="389975565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755576" y="116632"/>
            <a:ext cx="7992888" cy="620688"/>
          </a:xfrm>
        </p:spPr>
        <p:txBody>
          <a:bodyPr>
            <a:noAutofit/>
          </a:bodyPr>
          <a:lstStyle/>
          <a:p>
            <a:r>
              <a:rPr lang="fr-FR" sz="2400" b="1" dirty="0" err="1" smtClean="0">
                <a:latin typeface="Verdana" panose="020B0604030504040204" pitchFamily="34" charset="0"/>
                <a:ea typeface="Verdana" panose="020B0604030504040204" pitchFamily="34" charset="0"/>
                <a:cs typeface="Verdana" panose="020B0604030504040204" pitchFamily="34" charset="0"/>
              </a:rPr>
              <a:t>Treatment</a:t>
            </a:r>
            <a:r>
              <a:rPr lang="fr-FR" sz="2400" b="1" dirty="0" smtClean="0">
                <a:latin typeface="Verdana" panose="020B0604030504040204" pitchFamily="34" charset="0"/>
                <a:ea typeface="Verdana" panose="020B0604030504040204" pitchFamily="34" charset="0"/>
                <a:cs typeface="Verdana" panose="020B0604030504040204" pitchFamily="34" charset="0"/>
              </a:rPr>
              <a:t> effects </a:t>
            </a:r>
            <a:r>
              <a:rPr lang="fr-FR" sz="2400" b="1" dirty="0" err="1" smtClean="0">
                <a:latin typeface="Verdana" panose="020B0604030504040204" pitchFamily="34" charset="0"/>
                <a:ea typeface="Verdana" panose="020B0604030504040204" pitchFamily="34" charset="0"/>
                <a:cs typeface="Verdana" panose="020B0604030504040204" pitchFamily="34" charset="0"/>
              </a:rPr>
              <a:t>during</a:t>
            </a:r>
            <a:r>
              <a:rPr lang="fr-FR" sz="2400" b="1" dirty="0" smtClean="0">
                <a:latin typeface="Verdana" panose="020B0604030504040204" pitchFamily="34" charset="0"/>
                <a:ea typeface="Verdana" panose="020B0604030504040204" pitchFamily="34" charset="0"/>
                <a:cs typeface="Verdana" panose="020B0604030504040204" pitchFamily="34" charset="0"/>
              </a:rPr>
              <a:t> and </a:t>
            </a:r>
            <a:r>
              <a:rPr lang="fr-FR" sz="2400" b="1" dirty="0" err="1" smtClean="0">
                <a:latin typeface="Verdana" panose="020B0604030504040204" pitchFamily="34" charset="0"/>
                <a:ea typeface="Verdana" panose="020B0604030504040204" pitchFamily="34" charset="0"/>
                <a:cs typeface="Verdana" panose="020B0604030504040204" pitchFamily="34" charset="0"/>
              </a:rPr>
              <a:t>after</a:t>
            </a:r>
            <a:r>
              <a:rPr lang="fr-FR" sz="2400" b="1" dirty="0" smtClean="0">
                <a:latin typeface="Verdana" panose="020B0604030504040204" pitchFamily="34" charset="0"/>
                <a:ea typeface="Verdana" panose="020B0604030504040204" pitchFamily="34" charset="0"/>
                <a:cs typeface="Verdana" panose="020B0604030504040204" pitchFamily="34" charset="0"/>
              </a:rPr>
              <a:t> changes</a:t>
            </a:r>
            <a:endParaRPr lang="fr-FR" sz="2400" b="1" dirty="0">
              <a:latin typeface="Verdana" panose="020B0604030504040204" pitchFamily="34" charset="0"/>
              <a:ea typeface="Verdana" panose="020B0604030504040204" pitchFamily="34" charset="0"/>
              <a:cs typeface="Verdana" panose="020B0604030504040204" pitchFamily="34" charset="0"/>
            </a:endParaRPr>
          </a:p>
        </p:txBody>
      </p:sp>
      <p:sp>
        <p:nvSpPr>
          <p:cNvPr id="3" name="Espace réservé du contenu 2"/>
          <p:cNvSpPr>
            <a:spLocks noGrp="1"/>
          </p:cNvSpPr>
          <p:nvPr>
            <p:ph idx="1"/>
          </p:nvPr>
        </p:nvSpPr>
        <p:spPr>
          <a:xfrm>
            <a:off x="18740" y="980729"/>
            <a:ext cx="8568952" cy="4752528"/>
          </a:xfrm>
        </p:spPr>
        <p:txBody>
          <a:bodyPr>
            <a:normAutofit/>
          </a:bodyPr>
          <a:lstStyle/>
          <a:p>
            <a:pPr algn="just">
              <a:buClr>
                <a:schemeClr val="tx1"/>
              </a:buClr>
            </a:pPr>
            <a:r>
              <a:rPr lang="en-GB" sz="2200" dirty="0" smtClean="0">
                <a:solidFill>
                  <a:schemeClr val="tx2"/>
                </a:solidFill>
                <a:latin typeface="Calibri" panose="020F0502020204030204" pitchFamily="34" charset="0"/>
              </a:rPr>
              <a:t>Observation of long term sickness absence of employees working for firms sampled in COI during the whole period of organisational changes (2003-2005) and who remained employed with the same employer during the years following the organisational changes (from 2006 until 2008). </a:t>
            </a:r>
          </a:p>
          <a:p>
            <a:pPr algn="just">
              <a:buClr>
                <a:schemeClr val="tx1"/>
              </a:buClr>
            </a:pPr>
            <a:r>
              <a:rPr lang="en-GB" sz="2200" dirty="0" smtClean="0">
                <a:solidFill>
                  <a:schemeClr val="tx2"/>
                </a:solidFill>
                <a:latin typeface="Calibri" panose="020F0502020204030204" pitchFamily="34" charset="0"/>
              </a:rPr>
              <a:t>Changes intervene between 2003 and the end of 2005 but may create instantaneous disorders in the work environment of employees, Unlike treatment due to a change modifying the rules straightaway, our treatment and its effects may be confounded in time.</a:t>
            </a:r>
          </a:p>
          <a:p>
            <a:pPr algn="just">
              <a:buClr>
                <a:schemeClr val="tx1"/>
              </a:buClr>
            </a:pPr>
            <a:r>
              <a:rPr lang="en-GB" sz="2200" dirty="0" smtClean="0">
                <a:solidFill>
                  <a:schemeClr val="tx2"/>
                </a:solidFill>
                <a:latin typeface="Calibri" panose="020F0502020204030204" pitchFamily="34" charset="0"/>
              </a:rPr>
              <a:t>However, organisational change may also be a lengthy process (ISO certification for example) and have positive or negative impacts on the long run.</a:t>
            </a:r>
          </a:p>
          <a:p>
            <a:pPr algn="just">
              <a:buClr>
                <a:schemeClr val="tx1"/>
              </a:buClr>
            </a:pPr>
            <a:endParaRPr lang="en-US" sz="2200" dirty="0" smtClean="0">
              <a:solidFill>
                <a:schemeClr val="tx2"/>
              </a:solidFill>
              <a:latin typeface="Calibri" panose="020F0502020204030204" pitchFamily="34" charset="0"/>
            </a:endParaRPr>
          </a:p>
          <a:p>
            <a:endParaRPr lang="en-US" sz="2300" dirty="0" smtClean="0">
              <a:solidFill>
                <a:schemeClr val="tx1"/>
              </a:solidFill>
              <a:latin typeface="Calibri" panose="020F0502020204030204" pitchFamily="34" charset="0"/>
            </a:endParaRPr>
          </a:p>
          <a:p>
            <a:endParaRPr lang="fr-FR" sz="2300" dirty="0">
              <a:solidFill>
                <a:schemeClr val="tx1"/>
              </a:solidFill>
              <a:latin typeface="Calibri" panose="020F0502020204030204" pitchFamily="34" charset="0"/>
            </a:endParaRPr>
          </a:p>
        </p:txBody>
      </p:sp>
    </p:spTree>
    <p:extLst>
      <p:ext uri="{BB962C8B-B14F-4D97-AF65-F5344CB8AC3E}">
        <p14:creationId xmlns:p14="http://schemas.microsoft.com/office/powerpoint/2010/main" val="15343711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2"/>
          <p:cNvSpPr>
            <a:spLocks noGrp="1"/>
          </p:cNvSpPr>
          <p:nvPr>
            <p:ph type="title" idx="4294967295"/>
          </p:nvPr>
        </p:nvSpPr>
        <p:spPr>
          <a:xfrm>
            <a:off x="0" y="-171400"/>
            <a:ext cx="7556500" cy="682625"/>
          </a:xfrm>
        </p:spPr>
        <p:txBody>
          <a:bodyPr>
            <a:normAutofit/>
          </a:bodyPr>
          <a:lstStyle/>
          <a:p>
            <a:pPr algn="ctr"/>
            <a:r>
              <a:rPr lang="fr-FR" sz="2400" b="1" dirty="0" err="1" smtClean="0">
                <a:latin typeface="Verdana" panose="020B0604030504040204" pitchFamily="34" charset="0"/>
                <a:ea typeface="Verdana" panose="020B0604030504040204" pitchFamily="34" charset="0"/>
                <a:cs typeface="Verdana" panose="020B0604030504040204" pitchFamily="34" charset="0"/>
              </a:rPr>
              <a:t>Outline</a:t>
            </a:r>
            <a:r>
              <a:rPr lang="fr-FR" sz="2400" b="1" dirty="0" smtClean="0">
                <a:latin typeface="Verdana" panose="020B0604030504040204" pitchFamily="34" charset="0"/>
                <a:ea typeface="Verdana" panose="020B0604030504040204" pitchFamily="34" charset="0"/>
                <a:cs typeface="Verdana" panose="020B0604030504040204" pitchFamily="34" charset="0"/>
              </a:rPr>
              <a:t> of the </a:t>
            </a:r>
            <a:r>
              <a:rPr lang="fr-FR" sz="2400" b="1" dirty="0" err="1" smtClean="0">
                <a:latin typeface="Verdana" panose="020B0604030504040204" pitchFamily="34" charset="0"/>
                <a:ea typeface="Verdana" panose="020B0604030504040204" pitchFamily="34" charset="0"/>
                <a:cs typeface="Verdana" panose="020B0604030504040204" pitchFamily="34" charset="0"/>
              </a:rPr>
              <a:t>presentation</a:t>
            </a:r>
            <a:endParaRPr lang="fr-FR" sz="2400" b="1" dirty="0" smtClean="0">
              <a:latin typeface="Verdana" panose="020B0604030504040204" pitchFamily="34" charset="0"/>
              <a:ea typeface="Verdana" panose="020B0604030504040204" pitchFamily="34" charset="0"/>
              <a:cs typeface="Verdana" panose="020B0604030504040204" pitchFamily="34" charset="0"/>
            </a:endParaRPr>
          </a:p>
        </p:txBody>
      </p:sp>
      <p:sp>
        <p:nvSpPr>
          <p:cNvPr id="8194" name="Rectangle 3"/>
          <p:cNvSpPr>
            <a:spLocks noGrp="1"/>
          </p:cNvSpPr>
          <p:nvPr>
            <p:ph type="body" idx="4294967295"/>
          </p:nvPr>
        </p:nvSpPr>
        <p:spPr>
          <a:xfrm>
            <a:off x="1" y="548680"/>
            <a:ext cx="8938538" cy="5904656"/>
          </a:xfrm>
        </p:spPr>
        <p:txBody>
          <a:bodyPr>
            <a:normAutofit fontScale="92500" lnSpcReduction="10000"/>
          </a:bodyPr>
          <a:lstStyle/>
          <a:p>
            <a:pPr>
              <a:spcBef>
                <a:spcPts val="0"/>
              </a:spcBef>
            </a:pPr>
            <a:r>
              <a:rPr lang="en-US" sz="2500" b="1" dirty="0">
                <a:solidFill>
                  <a:schemeClr val="tx1"/>
                </a:solidFill>
                <a:latin typeface="Calibri"/>
                <a:cs typeface="+mn-cs"/>
              </a:rPr>
              <a:t>Motivation and aims</a:t>
            </a:r>
          </a:p>
          <a:p>
            <a:pPr marL="457200" lvl="0" indent="-457200">
              <a:spcBef>
                <a:spcPts val="0"/>
              </a:spcBef>
              <a:buFontTx/>
              <a:buAutoNum type="arabicPeriod"/>
            </a:pPr>
            <a:endParaRPr lang="en-US" sz="500" b="1" dirty="0">
              <a:solidFill>
                <a:schemeClr val="tx1"/>
              </a:solidFill>
              <a:latin typeface="Calibri"/>
              <a:cs typeface="+mn-cs"/>
            </a:endParaRPr>
          </a:p>
          <a:p>
            <a:pPr marL="457200" lvl="0" indent="-457200">
              <a:spcBef>
                <a:spcPts val="0"/>
              </a:spcBef>
              <a:buFontTx/>
              <a:buAutoNum type="arabicPeriod"/>
            </a:pPr>
            <a:endParaRPr lang="en-US" sz="500" b="1" dirty="0">
              <a:solidFill>
                <a:schemeClr val="tx1"/>
              </a:solidFill>
              <a:latin typeface="Calibri"/>
              <a:cs typeface="+mn-cs"/>
            </a:endParaRPr>
          </a:p>
          <a:p>
            <a:pPr marL="457200" lvl="0" indent="-457200">
              <a:spcBef>
                <a:spcPts val="0"/>
              </a:spcBef>
              <a:buFontTx/>
              <a:buAutoNum type="arabicPeriod"/>
            </a:pPr>
            <a:endParaRPr lang="en-US" sz="500" b="1" dirty="0">
              <a:solidFill>
                <a:schemeClr val="tx1"/>
              </a:solidFill>
              <a:latin typeface="Calibri"/>
              <a:cs typeface="+mn-cs"/>
            </a:endParaRPr>
          </a:p>
          <a:p>
            <a:pPr>
              <a:spcBef>
                <a:spcPts val="0"/>
              </a:spcBef>
            </a:pPr>
            <a:r>
              <a:rPr lang="en-US" sz="2500" b="1" dirty="0">
                <a:solidFill>
                  <a:schemeClr val="tx1"/>
                </a:solidFill>
                <a:latin typeface="Calibri"/>
                <a:cs typeface="+mn-cs"/>
              </a:rPr>
              <a:t>Data description</a:t>
            </a:r>
          </a:p>
          <a:p>
            <a:pPr marL="0" lvl="0" indent="0">
              <a:spcBef>
                <a:spcPts val="0"/>
              </a:spcBef>
              <a:buNone/>
            </a:pPr>
            <a:r>
              <a:rPr lang="en-US" sz="2500" dirty="0">
                <a:solidFill>
                  <a:schemeClr val="tx1"/>
                </a:solidFill>
                <a:latin typeface="Calibri"/>
                <a:cs typeface="+mn-cs"/>
              </a:rPr>
              <a:t>	</a:t>
            </a:r>
            <a:r>
              <a:rPr lang="en-US" sz="2500" dirty="0">
                <a:solidFill>
                  <a:schemeClr val="tx2">
                    <a:lumMod val="75000"/>
                  </a:schemeClr>
                </a:solidFill>
                <a:latin typeface="Calibri"/>
                <a:cs typeface="+mn-cs"/>
              </a:rPr>
              <a:t> </a:t>
            </a:r>
            <a:r>
              <a:rPr lang="en-US" sz="2500" dirty="0" err="1" smtClean="0">
                <a:solidFill>
                  <a:schemeClr val="tx2">
                    <a:lumMod val="75000"/>
                  </a:schemeClr>
                </a:solidFill>
                <a:latin typeface="Calibri"/>
                <a:cs typeface="+mn-cs"/>
              </a:rPr>
              <a:t>Coi</a:t>
            </a:r>
            <a:r>
              <a:rPr lang="en-US" sz="2500" dirty="0" smtClean="0">
                <a:solidFill>
                  <a:schemeClr val="tx2">
                    <a:lumMod val="75000"/>
                  </a:schemeClr>
                </a:solidFill>
                <a:latin typeface="Calibri"/>
                <a:cs typeface="+mn-cs"/>
              </a:rPr>
              <a:t> and Hygie databases</a:t>
            </a:r>
          </a:p>
          <a:p>
            <a:pPr marL="0" lvl="0" indent="0">
              <a:spcBef>
                <a:spcPts val="0"/>
              </a:spcBef>
              <a:buNone/>
            </a:pPr>
            <a:r>
              <a:rPr lang="en-US" sz="2500" dirty="0">
                <a:solidFill>
                  <a:schemeClr val="tx2">
                    <a:lumMod val="75000"/>
                  </a:schemeClr>
                </a:solidFill>
                <a:latin typeface="Calibri"/>
                <a:cs typeface="+mn-cs"/>
              </a:rPr>
              <a:t>	</a:t>
            </a:r>
            <a:r>
              <a:rPr lang="en-US" sz="2500" dirty="0" smtClean="0">
                <a:solidFill>
                  <a:schemeClr val="tx2">
                    <a:lumMod val="75000"/>
                  </a:schemeClr>
                </a:solidFill>
                <a:latin typeface="Calibri"/>
                <a:cs typeface="+mn-cs"/>
              </a:rPr>
              <a:t> Definition of </a:t>
            </a:r>
            <a:r>
              <a:rPr lang="en-US" sz="2500" dirty="0" err="1" smtClean="0">
                <a:solidFill>
                  <a:schemeClr val="tx2">
                    <a:lumMod val="75000"/>
                  </a:schemeClr>
                </a:solidFill>
                <a:latin typeface="Calibri"/>
                <a:cs typeface="+mn-cs"/>
              </a:rPr>
              <a:t>organisational</a:t>
            </a:r>
            <a:r>
              <a:rPr lang="en-US" sz="2500" dirty="0" smtClean="0">
                <a:solidFill>
                  <a:schemeClr val="tx2">
                    <a:lumMod val="75000"/>
                  </a:schemeClr>
                </a:solidFill>
                <a:latin typeface="Calibri"/>
                <a:cs typeface="+mn-cs"/>
              </a:rPr>
              <a:t> changes</a:t>
            </a:r>
          </a:p>
          <a:p>
            <a:pPr marL="0" lvl="0" indent="0">
              <a:spcBef>
                <a:spcPts val="0"/>
              </a:spcBef>
              <a:buNone/>
            </a:pPr>
            <a:r>
              <a:rPr lang="en-US" sz="2500" dirty="0" smtClean="0">
                <a:solidFill>
                  <a:schemeClr val="tx2">
                    <a:lumMod val="75000"/>
                  </a:schemeClr>
                </a:solidFill>
                <a:latin typeface="Calibri"/>
                <a:cs typeface="+mn-cs"/>
              </a:rPr>
              <a:t>	 Long term sickness absence</a:t>
            </a:r>
            <a:endParaRPr lang="en-US" sz="2500" dirty="0">
              <a:solidFill>
                <a:schemeClr val="tx2">
                  <a:lumMod val="75000"/>
                </a:schemeClr>
              </a:solidFill>
              <a:latin typeface="Calibri"/>
              <a:cs typeface="+mn-cs"/>
            </a:endParaRPr>
          </a:p>
          <a:p>
            <a:pPr marL="0" lvl="0" indent="0">
              <a:spcBef>
                <a:spcPts val="0"/>
              </a:spcBef>
              <a:buNone/>
            </a:pPr>
            <a:r>
              <a:rPr lang="en-US" sz="2500" dirty="0">
                <a:solidFill>
                  <a:schemeClr val="tx2">
                    <a:lumMod val="75000"/>
                  </a:schemeClr>
                </a:solidFill>
                <a:latin typeface="Calibri"/>
                <a:cs typeface="+mn-cs"/>
              </a:rPr>
              <a:t>	 Sample and descriptive </a:t>
            </a:r>
            <a:r>
              <a:rPr lang="en-US" sz="2500" dirty="0" smtClean="0">
                <a:solidFill>
                  <a:schemeClr val="tx2">
                    <a:lumMod val="75000"/>
                  </a:schemeClr>
                </a:solidFill>
                <a:latin typeface="Calibri"/>
                <a:cs typeface="+mn-cs"/>
              </a:rPr>
              <a:t>statistics</a:t>
            </a:r>
          </a:p>
          <a:p>
            <a:pPr marL="0" lvl="0" indent="0">
              <a:spcBef>
                <a:spcPts val="0"/>
              </a:spcBef>
              <a:buNone/>
            </a:pPr>
            <a:endParaRPr lang="en-US" sz="2500" dirty="0">
              <a:solidFill>
                <a:schemeClr val="tx1"/>
              </a:solidFill>
              <a:latin typeface="Calibri"/>
              <a:cs typeface="+mn-cs"/>
            </a:endParaRPr>
          </a:p>
          <a:p>
            <a:pPr>
              <a:spcBef>
                <a:spcPts val="0"/>
              </a:spcBef>
            </a:pPr>
            <a:r>
              <a:rPr lang="en-US" sz="2500" b="1" dirty="0" smtClean="0">
                <a:solidFill>
                  <a:schemeClr val="tx1"/>
                </a:solidFill>
                <a:latin typeface="Calibri"/>
                <a:cs typeface="+mn-cs"/>
              </a:rPr>
              <a:t>Econometric </a:t>
            </a:r>
            <a:r>
              <a:rPr lang="en-US" sz="2500" b="1" dirty="0">
                <a:solidFill>
                  <a:schemeClr val="tx1"/>
                </a:solidFill>
                <a:latin typeface="Calibri"/>
                <a:cs typeface="+mn-cs"/>
              </a:rPr>
              <a:t>framework</a:t>
            </a:r>
          </a:p>
          <a:p>
            <a:pPr marL="0" lvl="0" indent="0">
              <a:spcBef>
                <a:spcPts val="0"/>
              </a:spcBef>
              <a:buNone/>
            </a:pPr>
            <a:r>
              <a:rPr lang="en-US" sz="2500" dirty="0">
                <a:solidFill>
                  <a:schemeClr val="tx1"/>
                </a:solidFill>
                <a:latin typeface="Calibri"/>
                <a:cs typeface="+mn-cs"/>
              </a:rPr>
              <a:t>	 </a:t>
            </a:r>
            <a:r>
              <a:rPr lang="en-US" sz="2500" dirty="0" smtClean="0">
                <a:solidFill>
                  <a:schemeClr val="tx2">
                    <a:lumMod val="75000"/>
                  </a:schemeClr>
                </a:solidFill>
                <a:latin typeface="Calibri"/>
                <a:cs typeface="+mn-cs"/>
              </a:rPr>
              <a:t>Treatment effects during and after the changes</a:t>
            </a:r>
          </a:p>
          <a:p>
            <a:pPr marL="0" lvl="0" indent="0">
              <a:spcBef>
                <a:spcPts val="0"/>
              </a:spcBef>
              <a:buNone/>
            </a:pPr>
            <a:r>
              <a:rPr lang="en-US" sz="2500" dirty="0">
                <a:solidFill>
                  <a:schemeClr val="tx2">
                    <a:lumMod val="75000"/>
                  </a:schemeClr>
                </a:solidFill>
                <a:latin typeface="Calibri"/>
                <a:cs typeface="+mn-cs"/>
              </a:rPr>
              <a:t>	</a:t>
            </a:r>
            <a:r>
              <a:rPr lang="en-US" sz="2500" dirty="0" smtClean="0">
                <a:solidFill>
                  <a:schemeClr val="tx2">
                    <a:lumMod val="75000"/>
                  </a:schemeClr>
                </a:solidFill>
                <a:latin typeface="Calibri"/>
                <a:cs typeface="+mn-cs"/>
              </a:rPr>
              <a:t> Difference in differences methodology</a:t>
            </a:r>
            <a:endParaRPr lang="en-US" sz="2500" dirty="0">
              <a:solidFill>
                <a:schemeClr val="tx2">
                  <a:lumMod val="75000"/>
                </a:schemeClr>
              </a:solidFill>
              <a:latin typeface="Calibri"/>
              <a:cs typeface="+mn-cs"/>
            </a:endParaRPr>
          </a:p>
          <a:p>
            <a:pPr marL="0" lvl="0" indent="0">
              <a:spcBef>
                <a:spcPts val="0"/>
              </a:spcBef>
              <a:buNone/>
            </a:pPr>
            <a:endParaRPr lang="en-US" sz="500" dirty="0">
              <a:solidFill>
                <a:schemeClr val="tx1"/>
              </a:solidFill>
              <a:latin typeface="Calibri"/>
              <a:cs typeface="+mn-cs"/>
            </a:endParaRPr>
          </a:p>
          <a:p>
            <a:pPr marL="0" lvl="0" indent="0">
              <a:spcBef>
                <a:spcPts val="0"/>
              </a:spcBef>
              <a:buNone/>
            </a:pPr>
            <a:endParaRPr lang="en-US" sz="500" dirty="0">
              <a:solidFill>
                <a:schemeClr val="tx1"/>
              </a:solidFill>
              <a:latin typeface="Calibri"/>
              <a:cs typeface="+mn-cs"/>
            </a:endParaRPr>
          </a:p>
          <a:p>
            <a:pPr marL="0" lvl="0" indent="0">
              <a:spcBef>
                <a:spcPts val="0"/>
              </a:spcBef>
              <a:buNone/>
            </a:pPr>
            <a:endParaRPr lang="en-US" sz="500" dirty="0">
              <a:solidFill>
                <a:schemeClr val="tx1"/>
              </a:solidFill>
              <a:latin typeface="Calibri"/>
              <a:cs typeface="+mn-cs"/>
            </a:endParaRPr>
          </a:p>
          <a:p>
            <a:pPr>
              <a:spcBef>
                <a:spcPts val="0"/>
              </a:spcBef>
            </a:pPr>
            <a:r>
              <a:rPr lang="en-US" sz="2500" b="1" dirty="0" smtClean="0">
                <a:solidFill>
                  <a:schemeClr val="tx1"/>
                </a:solidFill>
                <a:latin typeface="Calibri"/>
                <a:cs typeface="+mn-cs"/>
              </a:rPr>
              <a:t>Sample average effects of organizational changes on health</a:t>
            </a:r>
            <a:endParaRPr lang="en-US" sz="2500" b="1" dirty="0">
              <a:solidFill>
                <a:schemeClr val="tx1"/>
              </a:solidFill>
              <a:latin typeface="Calibri"/>
              <a:cs typeface="+mn-cs"/>
            </a:endParaRPr>
          </a:p>
          <a:p>
            <a:pPr marL="0" lvl="0" indent="0">
              <a:spcBef>
                <a:spcPts val="0"/>
              </a:spcBef>
              <a:buNone/>
            </a:pPr>
            <a:r>
              <a:rPr lang="en-US" sz="2500" dirty="0">
                <a:solidFill>
                  <a:schemeClr val="tx1"/>
                </a:solidFill>
                <a:latin typeface="Calibri"/>
                <a:cs typeface="+mn-cs"/>
              </a:rPr>
              <a:t>	 </a:t>
            </a:r>
            <a:r>
              <a:rPr lang="en-US" sz="2500" dirty="0">
                <a:solidFill>
                  <a:schemeClr val="tx2">
                    <a:lumMod val="75000"/>
                  </a:schemeClr>
                </a:solidFill>
                <a:latin typeface="Calibri"/>
                <a:cs typeface="+mn-cs"/>
              </a:rPr>
              <a:t>Results for the overall population </a:t>
            </a:r>
            <a:r>
              <a:rPr lang="en-US" sz="2500" dirty="0" smtClean="0">
                <a:solidFill>
                  <a:schemeClr val="tx2">
                    <a:lumMod val="75000"/>
                  </a:schemeClr>
                </a:solidFill>
                <a:latin typeface="Calibri"/>
                <a:cs typeface="+mn-cs"/>
              </a:rPr>
              <a:t>of employees in changing firms</a:t>
            </a:r>
            <a:endParaRPr lang="en-US" sz="2500" dirty="0">
              <a:solidFill>
                <a:schemeClr val="tx2">
                  <a:lumMod val="75000"/>
                </a:schemeClr>
              </a:solidFill>
              <a:latin typeface="Calibri"/>
              <a:cs typeface="+mn-cs"/>
            </a:endParaRPr>
          </a:p>
          <a:p>
            <a:pPr marL="0" lvl="0" indent="0">
              <a:spcBef>
                <a:spcPts val="0"/>
              </a:spcBef>
              <a:buNone/>
            </a:pPr>
            <a:r>
              <a:rPr lang="en-US" sz="2500" dirty="0">
                <a:solidFill>
                  <a:schemeClr val="tx2">
                    <a:lumMod val="75000"/>
                  </a:schemeClr>
                </a:solidFill>
                <a:latin typeface="Calibri"/>
                <a:cs typeface="+mn-cs"/>
              </a:rPr>
              <a:t>	 Results by gender</a:t>
            </a:r>
          </a:p>
          <a:p>
            <a:pPr marL="0" lvl="0" indent="0">
              <a:spcBef>
                <a:spcPts val="0"/>
              </a:spcBef>
              <a:buNone/>
            </a:pPr>
            <a:r>
              <a:rPr lang="en-US" sz="2500" dirty="0">
                <a:solidFill>
                  <a:schemeClr val="tx1"/>
                </a:solidFill>
                <a:latin typeface="Calibri"/>
                <a:cs typeface="+mn-cs"/>
              </a:rPr>
              <a:t>	</a:t>
            </a:r>
            <a:endParaRPr lang="en-US" sz="500" dirty="0">
              <a:solidFill>
                <a:schemeClr val="tx1"/>
              </a:solidFill>
              <a:latin typeface="Calibri"/>
              <a:cs typeface="+mn-cs"/>
            </a:endParaRPr>
          </a:p>
          <a:p>
            <a:pPr marL="0" lvl="0" indent="0">
              <a:spcBef>
                <a:spcPts val="0"/>
              </a:spcBef>
              <a:buNone/>
            </a:pPr>
            <a:endParaRPr lang="en-US" sz="500" dirty="0">
              <a:solidFill>
                <a:schemeClr val="tx1"/>
              </a:solidFill>
              <a:latin typeface="Calibri"/>
              <a:cs typeface="+mn-cs"/>
            </a:endParaRPr>
          </a:p>
          <a:p>
            <a:pPr marL="0" lvl="0" indent="0">
              <a:spcBef>
                <a:spcPts val="0"/>
              </a:spcBef>
              <a:buNone/>
            </a:pPr>
            <a:endParaRPr lang="en-US" sz="500" dirty="0">
              <a:solidFill>
                <a:schemeClr val="tx1"/>
              </a:solidFill>
              <a:latin typeface="Calibri"/>
              <a:cs typeface="+mn-cs"/>
            </a:endParaRPr>
          </a:p>
          <a:p>
            <a:pPr>
              <a:spcBef>
                <a:spcPts val="0"/>
              </a:spcBef>
            </a:pPr>
            <a:r>
              <a:rPr lang="en-US" sz="2500" b="1" dirty="0">
                <a:solidFill>
                  <a:schemeClr val="tx1"/>
                </a:solidFill>
                <a:latin typeface="Calibri"/>
                <a:cs typeface="+mn-cs"/>
              </a:rPr>
              <a:t>Concluding remarks</a:t>
            </a:r>
          </a:p>
          <a:p>
            <a:pPr marL="457200" lvl="1" indent="0">
              <a:lnSpc>
                <a:spcPct val="80000"/>
              </a:lnSpc>
              <a:buNone/>
            </a:pPr>
            <a:endParaRPr lang="en-GB" dirty="0" smtClean="0"/>
          </a:p>
        </p:txBody>
      </p:sp>
    </p:spTree>
    <p:extLst>
      <p:ext uri="{BB962C8B-B14F-4D97-AF65-F5344CB8AC3E}">
        <p14:creationId xmlns:p14="http://schemas.microsoft.com/office/powerpoint/2010/main" val="113285075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99592" y="9115"/>
            <a:ext cx="7380312" cy="692696"/>
          </a:xfrm>
        </p:spPr>
        <p:txBody>
          <a:bodyPr>
            <a:normAutofit fontScale="90000"/>
          </a:bodyPr>
          <a:lstStyle/>
          <a:p>
            <a:r>
              <a:rPr lang="fr-FR" sz="2800" b="1" dirty="0" err="1" smtClean="0">
                <a:latin typeface="Verdana" panose="020B0604030504040204" pitchFamily="34" charset="0"/>
                <a:ea typeface="Verdana" panose="020B0604030504040204" pitchFamily="34" charset="0"/>
                <a:cs typeface="Verdana" panose="020B0604030504040204" pitchFamily="34" charset="0"/>
              </a:rPr>
              <a:t>Selection</a:t>
            </a:r>
            <a:r>
              <a:rPr lang="fr-FR" sz="2800" b="1" dirty="0" smtClean="0">
                <a:latin typeface="Verdana" panose="020B0604030504040204" pitchFamily="34" charset="0"/>
                <a:ea typeface="Verdana" panose="020B0604030504040204" pitchFamily="34" charset="0"/>
                <a:cs typeface="Verdana" panose="020B0604030504040204" pitchFamily="34" charset="0"/>
              </a:rPr>
              <a:t> of </a:t>
            </a:r>
            <a:r>
              <a:rPr lang="fr-FR" sz="2800" b="1" dirty="0" err="1" smtClean="0">
                <a:latin typeface="Verdana" panose="020B0604030504040204" pitchFamily="34" charset="0"/>
                <a:ea typeface="Verdana" panose="020B0604030504040204" pitchFamily="34" charset="0"/>
                <a:cs typeface="Verdana" panose="020B0604030504040204" pitchFamily="34" charset="0"/>
              </a:rPr>
              <a:t>workers</a:t>
            </a:r>
            <a:r>
              <a:rPr lang="fr-FR" sz="2800" b="1" dirty="0" smtClean="0">
                <a:latin typeface="Verdana" panose="020B0604030504040204" pitchFamily="34" charset="0"/>
                <a:ea typeface="Verdana" panose="020B0604030504040204" pitchFamily="34" charset="0"/>
                <a:cs typeface="Verdana" panose="020B0604030504040204" pitchFamily="34" charset="0"/>
              </a:rPr>
              <a:t> in </a:t>
            </a:r>
            <a:r>
              <a:rPr lang="fr-FR" sz="2800" b="1" dirty="0" err="1" smtClean="0">
                <a:latin typeface="Verdana" panose="020B0604030504040204" pitchFamily="34" charset="0"/>
                <a:ea typeface="Verdana" panose="020B0604030504040204" pitchFamily="34" charset="0"/>
                <a:cs typeface="Verdana" panose="020B0604030504040204" pitchFamily="34" charset="0"/>
              </a:rPr>
              <a:t>changing</a:t>
            </a:r>
            <a:r>
              <a:rPr lang="fr-FR" sz="2800" b="1" dirty="0" smtClean="0">
                <a:latin typeface="Verdana" panose="020B0604030504040204" pitchFamily="34" charset="0"/>
                <a:ea typeface="Verdana" panose="020B0604030504040204" pitchFamily="34" charset="0"/>
                <a:cs typeface="Verdana" panose="020B0604030504040204" pitchFamily="34" charset="0"/>
              </a:rPr>
              <a:t> </a:t>
            </a:r>
            <a:r>
              <a:rPr lang="fr-FR" sz="2800" b="1" dirty="0" err="1" smtClean="0">
                <a:latin typeface="Verdana" panose="020B0604030504040204" pitchFamily="34" charset="0"/>
                <a:ea typeface="Verdana" panose="020B0604030504040204" pitchFamily="34" charset="0"/>
                <a:cs typeface="Verdana" panose="020B0604030504040204" pitchFamily="34" charset="0"/>
              </a:rPr>
              <a:t>firms</a:t>
            </a:r>
            <a:endParaRPr lang="fr-FR" sz="2800" b="1" dirty="0">
              <a:latin typeface="Verdana" panose="020B0604030504040204" pitchFamily="34" charset="0"/>
              <a:ea typeface="Verdana" panose="020B0604030504040204" pitchFamily="34" charset="0"/>
              <a:cs typeface="Verdana" panose="020B0604030504040204" pitchFamily="34" charset="0"/>
            </a:endParaRPr>
          </a:p>
        </p:txBody>
      </p:sp>
      <p:sp>
        <p:nvSpPr>
          <p:cNvPr id="3" name="Espace réservé du contenu 2"/>
          <p:cNvSpPr>
            <a:spLocks noGrp="1"/>
          </p:cNvSpPr>
          <p:nvPr>
            <p:ph idx="1"/>
          </p:nvPr>
        </p:nvSpPr>
        <p:spPr>
          <a:xfrm>
            <a:off x="179512" y="764704"/>
            <a:ext cx="8784976" cy="5361459"/>
          </a:xfrm>
        </p:spPr>
        <p:txBody>
          <a:bodyPr>
            <a:normAutofit lnSpcReduction="10000"/>
          </a:bodyPr>
          <a:lstStyle/>
          <a:p>
            <a:pPr algn="just">
              <a:buClr>
                <a:schemeClr val="tx1"/>
              </a:buClr>
            </a:pPr>
            <a:r>
              <a:rPr lang="en-GB" sz="2300" dirty="0" smtClean="0">
                <a:solidFill>
                  <a:schemeClr val="tx2"/>
                </a:solidFill>
                <a:latin typeface="Calibri" panose="020F0502020204030204" pitchFamily="34" charset="0"/>
              </a:rPr>
              <a:t>The selection into firms experiencing organisational changes is addressed by contrasting their employees with highly comparable employees who display a similar propensity to work for changing firms. After conditioning on labour market and health history and individual characteristics, the choice of working in changing firms is then assumed random. </a:t>
            </a:r>
          </a:p>
          <a:p>
            <a:pPr algn="just">
              <a:buClr>
                <a:schemeClr val="tx1"/>
              </a:buClr>
            </a:pPr>
            <a:r>
              <a:rPr lang="en-GB" sz="2300" dirty="0" smtClean="0">
                <a:solidFill>
                  <a:schemeClr val="tx2"/>
                </a:solidFill>
                <a:latin typeface="Calibri" panose="020F0502020204030204" pitchFamily="34" charset="0"/>
              </a:rPr>
              <a:t>Matching of treated and control individuals using the Coarsened exact matching method proposed by </a:t>
            </a:r>
            <a:r>
              <a:rPr lang="en-GB" sz="2300" dirty="0" err="1" smtClean="0">
                <a:solidFill>
                  <a:schemeClr val="tx2"/>
                </a:solidFill>
                <a:latin typeface="Calibri" panose="020F0502020204030204" pitchFamily="34" charset="0"/>
              </a:rPr>
              <a:t>Iacus</a:t>
            </a:r>
            <a:r>
              <a:rPr lang="en-GB" sz="2300" dirty="0" smtClean="0">
                <a:solidFill>
                  <a:schemeClr val="tx2"/>
                </a:solidFill>
                <a:latin typeface="Calibri" panose="020F0502020204030204" pitchFamily="34" charset="0"/>
              </a:rPr>
              <a:t>, King and </a:t>
            </a:r>
            <a:r>
              <a:rPr lang="en-GB" sz="2300" dirty="0" err="1" smtClean="0">
                <a:solidFill>
                  <a:schemeClr val="tx2"/>
                </a:solidFill>
                <a:latin typeface="Calibri" panose="020F0502020204030204" pitchFamily="34" charset="0"/>
              </a:rPr>
              <a:t>Porro</a:t>
            </a:r>
            <a:r>
              <a:rPr lang="en-GB" sz="2300" dirty="0" smtClean="0">
                <a:solidFill>
                  <a:schemeClr val="tx2"/>
                </a:solidFill>
                <a:latin typeface="Calibri" panose="020F0502020204030204" pitchFamily="34" charset="0"/>
              </a:rPr>
              <a:t> (2008). Matching involves pruning observations that have no close matches on pre-treatment covariates in both the treated and control groups. </a:t>
            </a:r>
          </a:p>
          <a:p>
            <a:pPr algn="just">
              <a:buClr>
                <a:schemeClr val="tx1"/>
              </a:buClr>
            </a:pPr>
            <a:r>
              <a:rPr lang="en-GB" sz="2300" dirty="0" smtClean="0">
                <a:solidFill>
                  <a:schemeClr val="tx2"/>
                </a:solidFill>
                <a:latin typeface="Calibri" panose="020F0502020204030204" pitchFamily="34" charset="0"/>
              </a:rPr>
              <a:t>Once the coarsened exact matching algorithm run, we use the output from it and run estimation of the sample average treatment effect for the treated using classic difference in differences estimator. </a:t>
            </a:r>
          </a:p>
          <a:p>
            <a:pPr algn="just">
              <a:buClr>
                <a:schemeClr val="tx1"/>
              </a:buClr>
            </a:pPr>
            <a:r>
              <a:rPr lang="en-GB" sz="2300" dirty="0" smtClean="0">
                <a:solidFill>
                  <a:schemeClr val="tx2"/>
                </a:solidFill>
                <a:latin typeface="Calibri" panose="020F0502020204030204" pitchFamily="34" charset="0"/>
              </a:rPr>
              <a:t>The rate of matching between treated and control individuals is very high, superior to 90%.</a:t>
            </a:r>
          </a:p>
          <a:p>
            <a:endParaRPr lang="fr-FR" sz="2300" dirty="0">
              <a:solidFill>
                <a:schemeClr val="tx1"/>
              </a:solidFill>
              <a:latin typeface="Calibri" panose="020F0502020204030204" pitchFamily="34" charset="0"/>
            </a:endParaRPr>
          </a:p>
        </p:txBody>
      </p:sp>
    </p:spTree>
    <p:extLst>
      <p:ext uri="{BB962C8B-B14F-4D97-AF65-F5344CB8AC3E}">
        <p14:creationId xmlns:p14="http://schemas.microsoft.com/office/powerpoint/2010/main" val="62059702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83568" y="0"/>
            <a:ext cx="7992888" cy="620688"/>
          </a:xfrm>
        </p:spPr>
        <p:txBody>
          <a:bodyPr>
            <a:noAutofit/>
          </a:bodyPr>
          <a:lstStyle/>
          <a:p>
            <a:pPr algn="ctr"/>
            <a:r>
              <a:rPr lang="en-GB" sz="2400" b="1" dirty="0" smtClean="0">
                <a:latin typeface="Verdana" panose="020B0604030504040204" pitchFamily="34" charset="0"/>
                <a:ea typeface="Verdana" panose="020B0604030504040204" pitchFamily="34" charset="0"/>
                <a:cs typeface="Verdana" panose="020B0604030504040204" pitchFamily="34" charset="0"/>
              </a:rPr>
              <a:t>Difference in differences estimator (1)</a:t>
            </a:r>
            <a:endParaRPr lang="en-GB" sz="2400" b="1" dirty="0">
              <a:latin typeface="Verdana" panose="020B0604030504040204" pitchFamily="34" charset="0"/>
              <a:ea typeface="Verdana" panose="020B0604030504040204" pitchFamily="34" charset="0"/>
              <a:cs typeface="Verdana" panose="020B0604030504040204" pitchFamily="34" charset="0"/>
            </a:endParaRPr>
          </a:p>
        </p:txBody>
      </p:sp>
      <p:graphicFrame>
        <p:nvGraphicFramePr>
          <p:cNvPr id="4" name="Objet 3"/>
          <p:cNvGraphicFramePr>
            <a:graphicFrameLocks noChangeAspect="1"/>
          </p:cNvGraphicFramePr>
          <p:nvPr>
            <p:extLst>
              <p:ext uri="{D42A27DB-BD31-4B8C-83A1-F6EECF244321}">
                <p14:modId xmlns:p14="http://schemas.microsoft.com/office/powerpoint/2010/main" val="366894404"/>
              </p:ext>
            </p:extLst>
          </p:nvPr>
        </p:nvGraphicFramePr>
        <p:xfrm>
          <a:off x="400050" y="1123950"/>
          <a:ext cx="8096250" cy="6762750"/>
        </p:xfrm>
        <a:graphic>
          <a:graphicData uri="http://schemas.openxmlformats.org/presentationml/2006/ole">
            <mc:AlternateContent xmlns:mc="http://schemas.openxmlformats.org/markup-compatibility/2006">
              <mc:Choice xmlns:v="urn:schemas-microsoft-com:vml" Requires="v">
                <p:oleObj spid="_x0000_s1138" name="Document" r:id="rId5" imgW="8893204" imgH="7436759" progId="Word.Document.12">
                  <p:embed/>
                </p:oleObj>
              </mc:Choice>
              <mc:Fallback>
                <p:oleObj name="Document" r:id="rId5" imgW="8893204" imgH="7436759" progId="Word.Document.12">
                  <p:embed/>
                  <p:pic>
                    <p:nvPicPr>
                      <p:cNvPr id="0" name=""/>
                      <p:cNvPicPr/>
                      <p:nvPr/>
                    </p:nvPicPr>
                    <p:blipFill>
                      <a:blip r:embed="rId6"/>
                      <a:stretch>
                        <a:fillRect/>
                      </a:stretch>
                    </p:blipFill>
                    <p:spPr>
                      <a:xfrm>
                        <a:off x="400050" y="1123950"/>
                        <a:ext cx="8096250" cy="6762750"/>
                      </a:xfrm>
                      <a:prstGeom prst="rect">
                        <a:avLst/>
                      </a:prstGeom>
                    </p:spPr>
                  </p:pic>
                </p:oleObj>
              </mc:Fallback>
            </mc:AlternateContent>
          </a:graphicData>
        </a:graphic>
      </p:graphicFrame>
    </p:spTree>
    <p:extLst>
      <p:ext uri="{BB962C8B-B14F-4D97-AF65-F5344CB8AC3E}">
        <p14:creationId xmlns:p14="http://schemas.microsoft.com/office/powerpoint/2010/main" val="10919397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755576" y="0"/>
            <a:ext cx="7992888" cy="620688"/>
          </a:xfrm>
        </p:spPr>
        <p:txBody>
          <a:bodyPr>
            <a:noAutofit/>
          </a:bodyPr>
          <a:lstStyle/>
          <a:p>
            <a:pPr algn="ctr"/>
            <a:r>
              <a:rPr lang="en-GB" sz="2400" b="1" dirty="0" smtClean="0">
                <a:latin typeface="Verdana" panose="020B0604030504040204" pitchFamily="34" charset="0"/>
                <a:ea typeface="Verdana" panose="020B0604030504040204" pitchFamily="34" charset="0"/>
                <a:cs typeface="Verdana" panose="020B0604030504040204" pitchFamily="34" charset="0"/>
              </a:rPr>
              <a:t>Difference in differences estimator (2)</a:t>
            </a:r>
            <a:endParaRPr lang="en-GB" sz="2400" b="1" dirty="0">
              <a:latin typeface="Verdana" panose="020B0604030504040204" pitchFamily="34" charset="0"/>
              <a:ea typeface="Verdana" panose="020B0604030504040204" pitchFamily="34" charset="0"/>
              <a:cs typeface="Verdana" panose="020B0604030504040204" pitchFamily="34" charset="0"/>
            </a:endParaRPr>
          </a:p>
        </p:txBody>
      </p:sp>
      <p:graphicFrame>
        <p:nvGraphicFramePr>
          <p:cNvPr id="4" name="Objet 3"/>
          <p:cNvGraphicFramePr>
            <a:graphicFrameLocks noChangeAspect="1"/>
          </p:cNvGraphicFramePr>
          <p:nvPr>
            <p:extLst>
              <p:ext uri="{D42A27DB-BD31-4B8C-83A1-F6EECF244321}">
                <p14:modId xmlns:p14="http://schemas.microsoft.com/office/powerpoint/2010/main" val="2318692806"/>
              </p:ext>
            </p:extLst>
          </p:nvPr>
        </p:nvGraphicFramePr>
        <p:xfrm>
          <a:off x="179512" y="548680"/>
          <a:ext cx="8629650" cy="7191375"/>
        </p:xfrm>
        <a:graphic>
          <a:graphicData uri="http://schemas.openxmlformats.org/presentationml/2006/ole">
            <mc:AlternateContent xmlns:mc="http://schemas.openxmlformats.org/markup-compatibility/2006">
              <mc:Choice xmlns:v="urn:schemas-microsoft-com:vml" Requires="v">
                <p:oleObj spid="_x0000_s2161" name="Document" r:id="rId5" imgW="8893204" imgH="7419121" progId="Word.Document.12">
                  <p:embed/>
                </p:oleObj>
              </mc:Choice>
              <mc:Fallback>
                <p:oleObj name="Document" r:id="rId5" imgW="8893204" imgH="7419121" progId="Word.Document.12">
                  <p:embed/>
                  <p:pic>
                    <p:nvPicPr>
                      <p:cNvPr id="0" name=""/>
                      <p:cNvPicPr/>
                      <p:nvPr/>
                    </p:nvPicPr>
                    <p:blipFill>
                      <a:blip r:embed="rId6"/>
                      <a:stretch>
                        <a:fillRect/>
                      </a:stretch>
                    </p:blipFill>
                    <p:spPr>
                      <a:xfrm>
                        <a:off x="179512" y="548680"/>
                        <a:ext cx="8629650" cy="7191375"/>
                      </a:xfrm>
                      <a:prstGeom prst="rect">
                        <a:avLst/>
                      </a:prstGeom>
                    </p:spPr>
                  </p:pic>
                </p:oleObj>
              </mc:Fallback>
            </mc:AlternateContent>
          </a:graphicData>
        </a:graphic>
      </p:graphicFrame>
    </p:spTree>
    <p:extLst>
      <p:ext uri="{BB962C8B-B14F-4D97-AF65-F5344CB8AC3E}">
        <p14:creationId xmlns:p14="http://schemas.microsoft.com/office/powerpoint/2010/main" val="136315708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au 1"/>
          <p:cNvGraphicFramePr>
            <a:graphicFrameLocks noGrp="1"/>
          </p:cNvGraphicFramePr>
          <p:nvPr>
            <p:extLst>
              <p:ext uri="{D42A27DB-BD31-4B8C-83A1-F6EECF244321}">
                <p14:modId xmlns:p14="http://schemas.microsoft.com/office/powerpoint/2010/main" val="1815112072"/>
              </p:ext>
            </p:extLst>
          </p:nvPr>
        </p:nvGraphicFramePr>
        <p:xfrm>
          <a:off x="21" y="640396"/>
          <a:ext cx="9143999" cy="6120492"/>
        </p:xfrm>
        <a:graphic>
          <a:graphicData uri="http://schemas.openxmlformats.org/drawingml/2006/table">
            <a:tbl>
              <a:tblPr firstRow="1" firstCol="1" bandRow="1">
                <a:tableStyleId>{5C22544A-7EE6-4342-B048-85BDC9FD1C3A}</a:tableStyleId>
              </a:tblPr>
              <a:tblGrid>
                <a:gridCol w="1665442"/>
                <a:gridCol w="1421412"/>
                <a:gridCol w="1544685"/>
                <a:gridCol w="1421412"/>
                <a:gridCol w="1399348"/>
                <a:gridCol w="1691700"/>
              </a:tblGrid>
              <a:tr h="317735">
                <a:tc gridSpan="6">
                  <a:txBody>
                    <a:bodyPr/>
                    <a:lstStyle/>
                    <a:p>
                      <a:pPr algn="ctr">
                        <a:lnSpc>
                          <a:spcPct val="107000"/>
                        </a:lnSpc>
                        <a:spcAft>
                          <a:spcPts val="800"/>
                        </a:spcAft>
                      </a:pPr>
                      <a:r>
                        <a:rPr lang="en-US" sz="1800" dirty="0">
                          <a:effectLst/>
                        </a:rPr>
                        <a:t>DD before (2000-2002) vs during (2003-2005) the </a:t>
                      </a:r>
                      <a:r>
                        <a:rPr lang="en-US" sz="1800" dirty="0" err="1" smtClean="0">
                          <a:effectLst/>
                        </a:rPr>
                        <a:t>organisational</a:t>
                      </a:r>
                      <a:r>
                        <a:rPr lang="en-US" sz="1800" dirty="0" smtClean="0">
                          <a:effectLst/>
                        </a:rPr>
                        <a:t> </a:t>
                      </a:r>
                      <a:r>
                        <a:rPr lang="en-US" sz="1800" dirty="0">
                          <a:effectLst/>
                        </a:rPr>
                        <a:t>changes </a:t>
                      </a:r>
                      <a:endParaRPr lang="fr-FR" sz="1800" dirty="0">
                        <a:effectLst/>
                        <a:latin typeface="Calibri"/>
                        <a:ea typeface="Calibri"/>
                        <a:cs typeface="Times New Roman"/>
                      </a:endParaRPr>
                    </a:p>
                  </a:txBody>
                  <a:tcPr marL="68580" marR="68580" marT="0" marB="0" anchor="ct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r>
              <a:tr h="1102717">
                <a:tc>
                  <a:txBody>
                    <a:bodyPr/>
                    <a:lstStyle/>
                    <a:p>
                      <a:pPr algn="ctr">
                        <a:lnSpc>
                          <a:spcPct val="100000"/>
                        </a:lnSpc>
                        <a:spcAft>
                          <a:spcPts val="800"/>
                        </a:spcAft>
                      </a:pPr>
                      <a:r>
                        <a:rPr lang="fr-FR" sz="1500" dirty="0">
                          <a:effectLst/>
                        </a:rPr>
                        <a:t>Model </a:t>
                      </a:r>
                      <a:r>
                        <a:rPr lang="fr-FR" sz="1500" dirty="0" err="1">
                          <a:effectLst/>
                        </a:rPr>
                        <a:t>specification</a:t>
                      </a:r>
                      <a:endParaRPr lang="fr-FR" sz="1500" dirty="0">
                        <a:effectLst/>
                        <a:latin typeface="Calibri"/>
                        <a:ea typeface="Calibri"/>
                        <a:cs typeface="Times New Roman"/>
                      </a:endParaRPr>
                    </a:p>
                  </a:txBody>
                  <a:tcPr marL="68580" marR="68580" marT="0" marB="0" anchor="ctr"/>
                </a:tc>
                <a:tc>
                  <a:txBody>
                    <a:bodyPr/>
                    <a:lstStyle/>
                    <a:p>
                      <a:pPr algn="ctr">
                        <a:lnSpc>
                          <a:spcPct val="100000"/>
                        </a:lnSpc>
                        <a:spcAft>
                          <a:spcPts val="800"/>
                        </a:spcAft>
                      </a:pPr>
                      <a:r>
                        <a:rPr lang="fr-FR" sz="1500" dirty="0">
                          <a:effectLst/>
                        </a:rPr>
                        <a:t>Time and </a:t>
                      </a:r>
                      <a:r>
                        <a:rPr lang="fr-FR" sz="1500" dirty="0" err="1">
                          <a:effectLst/>
                        </a:rPr>
                        <a:t>treatment</a:t>
                      </a:r>
                      <a:r>
                        <a:rPr lang="fr-FR" sz="1500" dirty="0">
                          <a:effectLst/>
                        </a:rPr>
                        <a:t> </a:t>
                      </a:r>
                      <a:r>
                        <a:rPr lang="fr-FR" sz="1500" dirty="0" err="1">
                          <a:effectLst/>
                        </a:rPr>
                        <a:t>dummies</a:t>
                      </a:r>
                      <a:endParaRPr lang="fr-FR" sz="1500" dirty="0">
                        <a:effectLst/>
                      </a:endParaRPr>
                    </a:p>
                    <a:p>
                      <a:pPr algn="ctr">
                        <a:lnSpc>
                          <a:spcPct val="100000"/>
                        </a:lnSpc>
                        <a:spcAft>
                          <a:spcPts val="800"/>
                        </a:spcAft>
                      </a:pPr>
                      <a:r>
                        <a:rPr lang="fr-FR" sz="1500" dirty="0" smtClean="0">
                          <a:effectLst/>
                        </a:rPr>
                        <a:t>Model (1</a:t>
                      </a:r>
                      <a:r>
                        <a:rPr lang="fr-FR" sz="1500" dirty="0">
                          <a:effectLst/>
                        </a:rPr>
                        <a:t>)</a:t>
                      </a:r>
                      <a:endParaRPr lang="fr-FR" sz="1500" dirty="0">
                        <a:effectLst/>
                        <a:latin typeface="Calibri"/>
                        <a:ea typeface="Calibri"/>
                        <a:cs typeface="Times New Roman"/>
                      </a:endParaRPr>
                    </a:p>
                  </a:txBody>
                  <a:tcPr marL="68580" marR="68580" marT="0" marB="0" anchor="ctr"/>
                </a:tc>
                <a:tc>
                  <a:txBody>
                    <a:bodyPr/>
                    <a:lstStyle/>
                    <a:p>
                      <a:pPr algn="ctr">
                        <a:lnSpc>
                          <a:spcPct val="100000"/>
                        </a:lnSpc>
                        <a:spcAft>
                          <a:spcPts val="800"/>
                        </a:spcAft>
                      </a:pPr>
                      <a:r>
                        <a:rPr lang="fr-FR" sz="1500" dirty="0">
                          <a:effectLst/>
                        </a:rPr>
                        <a:t>+ </a:t>
                      </a:r>
                      <a:r>
                        <a:rPr lang="fr-FR" sz="1500" dirty="0" err="1">
                          <a:effectLst/>
                        </a:rPr>
                        <a:t>individual</a:t>
                      </a:r>
                      <a:r>
                        <a:rPr lang="fr-FR" sz="1500" dirty="0">
                          <a:effectLst/>
                        </a:rPr>
                        <a:t> </a:t>
                      </a:r>
                      <a:r>
                        <a:rPr lang="fr-FR" sz="1500" dirty="0" err="1">
                          <a:effectLst/>
                        </a:rPr>
                        <a:t>characteristics</a:t>
                      </a:r>
                      <a:endParaRPr lang="fr-FR" sz="1500" dirty="0">
                        <a:effectLst/>
                      </a:endParaRPr>
                    </a:p>
                    <a:p>
                      <a:pPr algn="ctr">
                        <a:lnSpc>
                          <a:spcPct val="100000"/>
                        </a:lnSpc>
                        <a:spcAft>
                          <a:spcPts val="800"/>
                        </a:spcAft>
                      </a:pPr>
                      <a:r>
                        <a:rPr lang="fr-FR" sz="1500" dirty="0" smtClean="0">
                          <a:effectLst/>
                        </a:rPr>
                        <a:t>Model (2</a:t>
                      </a:r>
                      <a:r>
                        <a:rPr lang="fr-FR" sz="1500" dirty="0">
                          <a:effectLst/>
                        </a:rPr>
                        <a:t>)</a:t>
                      </a:r>
                      <a:endParaRPr lang="fr-FR" sz="1500" dirty="0">
                        <a:effectLst/>
                        <a:latin typeface="Calibri"/>
                        <a:ea typeface="Calibri"/>
                        <a:cs typeface="Times New Roman"/>
                      </a:endParaRPr>
                    </a:p>
                  </a:txBody>
                  <a:tcPr marL="68580" marR="68580" marT="0" marB="0" anchor="ctr"/>
                </a:tc>
                <a:tc>
                  <a:txBody>
                    <a:bodyPr/>
                    <a:lstStyle/>
                    <a:p>
                      <a:pPr algn="ctr">
                        <a:lnSpc>
                          <a:spcPct val="100000"/>
                        </a:lnSpc>
                        <a:spcAft>
                          <a:spcPts val="800"/>
                        </a:spcAft>
                      </a:pPr>
                      <a:r>
                        <a:rPr lang="fr-FR" sz="1500" dirty="0">
                          <a:effectLst/>
                        </a:rPr>
                        <a:t>+ </a:t>
                      </a:r>
                      <a:r>
                        <a:rPr lang="fr-FR" sz="1500" dirty="0" err="1">
                          <a:effectLst/>
                        </a:rPr>
                        <a:t>firm</a:t>
                      </a:r>
                      <a:r>
                        <a:rPr lang="fr-FR" sz="1500" dirty="0">
                          <a:effectLst/>
                        </a:rPr>
                        <a:t> variables </a:t>
                      </a:r>
                    </a:p>
                    <a:p>
                      <a:pPr algn="ctr">
                        <a:lnSpc>
                          <a:spcPct val="100000"/>
                        </a:lnSpc>
                        <a:spcAft>
                          <a:spcPts val="800"/>
                        </a:spcAft>
                      </a:pPr>
                      <a:r>
                        <a:rPr lang="fr-FR" sz="1500" dirty="0" smtClean="0">
                          <a:effectLst/>
                        </a:rPr>
                        <a:t>Model (3</a:t>
                      </a:r>
                      <a:r>
                        <a:rPr lang="fr-FR" sz="1500" dirty="0">
                          <a:effectLst/>
                        </a:rPr>
                        <a:t>)</a:t>
                      </a:r>
                      <a:endParaRPr lang="fr-FR" sz="1500" dirty="0">
                        <a:effectLst/>
                        <a:latin typeface="Calibri"/>
                        <a:ea typeface="Calibri"/>
                        <a:cs typeface="Times New Roman"/>
                      </a:endParaRPr>
                    </a:p>
                  </a:txBody>
                  <a:tcPr marL="68580" marR="68580" marT="0" marB="0" anchor="ctr"/>
                </a:tc>
                <a:tc>
                  <a:txBody>
                    <a:bodyPr/>
                    <a:lstStyle/>
                    <a:p>
                      <a:pPr algn="ctr">
                        <a:lnSpc>
                          <a:spcPct val="100000"/>
                        </a:lnSpc>
                        <a:spcAft>
                          <a:spcPts val="800"/>
                        </a:spcAft>
                      </a:pPr>
                      <a:r>
                        <a:rPr lang="en-US" sz="1500" dirty="0">
                          <a:effectLst/>
                        </a:rPr>
                        <a:t>Model 3 with coarsened exact matching</a:t>
                      </a:r>
                      <a:endParaRPr lang="fr-FR" sz="1500" dirty="0">
                        <a:effectLst/>
                      </a:endParaRPr>
                    </a:p>
                    <a:p>
                      <a:pPr algn="ctr">
                        <a:lnSpc>
                          <a:spcPct val="100000"/>
                        </a:lnSpc>
                        <a:spcAft>
                          <a:spcPts val="800"/>
                        </a:spcAft>
                        <a:tabLst>
                          <a:tab pos="516255" algn="ctr"/>
                          <a:tab pos="1019175" algn="l"/>
                        </a:tabLst>
                      </a:pPr>
                      <a:r>
                        <a:rPr lang="en-US" sz="1500" dirty="0">
                          <a:effectLst/>
                        </a:rPr>
                        <a:t>	</a:t>
                      </a:r>
                      <a:r>
                        <a:rPr lang="en-US" sz="1500" dirty="0" smtClean="0">
                          <a:effectLst/>
                        </a:rPr>
                        <a:t>Model (</a:t>
                      </a:r>
                      <a:r>
                        <a:rPr lang="en-US" sz="1500" dirty="0">
                          <a:effectLst/>
                        </a:rPr>
                        <a:t>4)	</a:t>
                      </a:r>
                      <a:endParaRPr lang="fr-FR" sz="1500" dirty="0">
                        <a:effectLst/>
                        <a:latin typeface="Calibri"/>
                        <a:ea typeface="Calibri"/>
                        <a:cs typeface="Times New Roman"/>
                      </a:endParaRPr>
                    </a:p>
                  </a:txBody>
                  <a:tcPr marL="68580" marR="68580" marT="0" marB="0"/>
                </a:tc>
                <a:tc>
                  <a:txBody>
                    <a:bodyPr/>
                    <a:lstStyle/>
                    <a:p>
                      <a:pPr algn="ctr">
                        <a:lnSpc>
                          <a:spcPct val="100000"/>
                        </a:lnSpc>
                        <a:spcAft>
                          <a:spcPts val="800"/>
                        </a:spcAft>
                      </a:pPr>
                      <a:r>
                        <a:rPr lang="en-US" sz="1500" dirty="0" smtClean="0">
                          <a:effectLst/>
                        </a:rPr>
                        <a:t>Model 4 with differences between newly hired and tenured employees</a:t>
                      </a:r>
                      <a:r>
                        <a:rPr lang="en-US" sz="1500" dirty="0">
                          <a:effectLst/>
                        </a:rPr>
                        <a:t> </a:t>
                      </a:r>
                      <a:endParaRPr lang="fr-FR" sz="1500" dirty="0">
                        <a:effectLst/>
                        <a:latin typeface="Calibri"/>
                        <a:ea typeface="Calibri"/>
                        <a:cs typeface="Times New Roman"/>
                      </a:endParaRPr>
                    </a:p>
                  </a:txBody>
                  <a:tcPr marL="68580" marR="68580" marT="0" marB="0"/>
                </a:tc>
              </a:tr>
              <a:tr h="137896">
                <a:tc gridSpan="6">
                  <a:txBody>
                    <a:bodyPr/>
                    <a:lstStyle/>
                    <a:p>
                      <a:pPr algn="ctr">
                        <a:lnSpc>
                          <a:spcPct val="100000"/>
                        </a:lnSpc>
                        <a:spcAft>
                          <a:spcPts val="800"/>
                        </a:spcAft>
                      </a:pPr>
                      <a:r>
                        <a:rPr lang="en-US" sz="1500" dirty="0">
                          <a:effectLst/>
                        </a:rPr>
                        <a:t>Working for firms implementing </a:t>
                      </a:r>
                      <a:r>
                        <a:rPr lang="en-US" sz="1500" dirty="0" err="1" smtClean="0">
                          <a:effectLst/>
                        </a:rPr>
                        <a:t>Organisational</a:t>
                      </a:r>
                      <a:r>
                        <a:rPr lang="en-US" sz="1500" dirty="0" smtClean="0">
                          <a:effectLst/>
                        </a:rPr>
                        <a:t> </a:t>
                      </a:r>
                      <a:r>
                        <a:rPr lang="en-US" sz="1500" dirty="0">
                          <a:effectLst/>
                        </a:rPr>
                        <a:t>Changes</a:t>
                      </a:r>
                      <a:endParaRPr lang="fr-FR" sz="1500" dirty="0">
                        <a:effectLst/>
                        <a:latin typeface="Calibri"/>
                        <a:ea typeface="Calibri"/>
                        <a:cs typeface="Times New Roman"/>
                      </a:endParaRPr>
                    </a:p>
                  </a:txBody>
                  <a:tcPr marL="68580" marR="68580" marT="0" marB="0" anchor="ct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r>
              <a:tr h="325563">
                <a:tc>
                  <a:txBody>
                    <a:bodyPr/>
                    <a:lstStyle/>
                    <a:p>
                      <a:pPr algn="ctr">
                        <a:lnSpc>
                          <a:spcPct val="100000"/>
                        </a:lnSpc>
                        <a:spcBef>
                          <a:spcPts val="600"/>
                        </a:spcBef>
                        <a:spcAft>
                          <a:spcPts val="0"/>
                        </a:spcAft>
                      </a:pPr>
                      <a:r>
                        <a:rPr lang="fr-FR" sz="1500" dirty="0" smtClean="0">
                          <a:effectLst/>
                        </a:rPr>
                        <a:t>ICT </a:t>
                      </a:r>
                      <a:r>
                        <a:rPr lang="fr-FR" sz="1500" dirty="0">
                          <a:effectLst/>
                        </a:rPr>
                        <a:t>Changes</a:t>
                      </a:r>
                      <a:endParaRPr lang="fr-FR" sz="1500" dirty="0">
                        <a:effectLst/>
                        <a:latin typeface="Calibri"/>
                        <a:ea typeface="Calibri"/>
                        <a:cs typeface="Times New Roman"/>
                      </a:endParaRPr>
                    </a:p>
                  </a:txBody>
                  <a:tcPr marL="68580" marR="68580" marT="0" marB="0"/>
                </a:tc>
                <a:tc>
                  <a:txBody>
                    <a:bodyPr/>
                    <a:lstStyle/>
                    <a:p>
                      <a:pPr algn="ctr">
                        <a:lnSpc>
                          <a:spcPct val="100000"/>
                        </a:lnSpc>
                        <a:spcBef>
                          <a:spcPts val="600"/>
                        </a:spcBef>
                        <a:spcAft>
                          <a:spcPts val="0"/>
                        </a:spcAft>
                      </a:pPr>
                      <a:r>
                        <a:rPr lang="fr-FR" sz="1500" dirty="0">
                          <a:effectLst/>
                        </a:rPr>
                        <a:t>-0,006</a:t>
                      </a:r>
                    </a:p>
                    <a:p>
                      <a:pPr algn="ctr">
                        <a:lnSpc>
                          <a:spcPct val="100000"/>
                        </a:lnSpc>
                        <a:spcBef>
                          <a:spcPts val="600"/>
                        </a:spcBef>
                        <a:spcAft>
                          <a:spcPts val="600"/>
                        </a:spcAft>
                      </a:pPr>
                      <a:r>
                        <a:rPr lang="fr-FR" sz="1500" dirty="0">
                          <a:effectLst/>
                        </a:rPr>
                        <a:t>(0,004)</a:t>
                      </a:r>
                      <a:endParaRPr lang="fr-FR" sz="1500" dirty="0">
                        <a:effectLst/>
                        <a:latin typeface="Calibri"/>
                        <a:ea typeface="Calibri"/>
                        <a:cs typeface="Times New Roman"/>
                      </a:endParaRPr>
                    </a:p>
                  </a:txBody>
                  <a:tcPr marL="68580" marR="68580" marT="0" marB="0" anchor="ctr"/>
                </a:tc>
                <a:tc>
                  <a:txBody>
                    <a:bodyPr/>
                    <a:lstStyle/>
                    <a:p>
                      <a:pPr algn="ctr">
                        <a:lnSpc>
                          <a:spcPct val="100000"/>
                        </a:lnSpc>
                        <a:spcBef>
                          <a:spcPts val="600"/>
                        </a:spcBef>
                        <a:spcAft>
                          <a:spcPts val="0"/>
                        </a:spcAft>
                      </a:pPr>
                      <a:r>
                        <a:rPr lang="fr-FR" sz="1500">
                          <a:effectLst/>
                        </a:rPr>
                        <a:t>-0,006</a:t>
                      </a:r>
                    </a:p>
                    <a:p>
                      <a:pPr algn="ctr">
                        <a:lnSpc>
                          <a:spcPct val="100000"/>
                        </a:lnSpc>
                        <a:spcBef>
                          <a:spcPts val="600"/>
                        </a:spcBef>
                        <a:spcAft>
                          <a:spcPts val="600"/>
                        </a:spcAft>
                      </a:pPr>
                      <a:r>
                        <a:rPr lang="fr-FR" sz="1500">
                          <a:effectLst/>
                        </a:rPr>
                        <a:t>(0,004)</a:t>
                      </a:r>
                      <a:endParaRPr lang="fr-FR" sz="1500">
                        <a:effectLst/>
                        <a:latin typeface="Calibri"/>
                        <a:ea typeface="Calibri"/>
                        <a:cs typeface="Times New Roman"/>
                      </a:endParaRPr>
                    </a:p>
                  </a:txBody>
                  <a:tcPr marL="68580" marR="68580" marT="0" marB="0" anchor="ctr"/>
                </a:tc>
                <a:tc>
                  <a:txBody>
                    <a:bodyPr/>
                    <a:lstStyle/>
                    <a:p>
                      <a:pPr algn="ctr">
                        <a:lnSpc>
                          <a:spcPct val="100000"/>
                        </a:lnSpc>
                        <a:spcBef>
                          <a:spcPts val="600"/>
                        </a:spcBef>
                        <a:spcAft>
                          <a:spcPts val="0"/>
                        </a:spcAft>
                      </a:pPr>
                      <a:r>
                        <a:rPr lang="fr-FR" sz="1500" dirty="0">
                          <a:effectLst/>
                        </a:rPr>
                        <a:t>-0,006</a:t>
                      </a:r>
                    </a:p>
                    <a:p>
                      <a:pPr algn="ctr">
                        <a:lnSpc>
                          <a:spcPct val="100000"/>
                        </a:lnSpc>
                        <a:spcBef>
                          <a:spcPts val="600"/>
                        </a:spcBef>
                        <a:spcAft>
                          <a:spcPts val="600"/>
                        </a:spcAft>
                      </a:pPr>
                      <a:r>
                        <a:rPr lang="fr-FR" sz="1500" dirty="0">
                          <a:effectLst/>
                        </a:rPr>
                        <a:t>(0,004)</a:t>
                      </a:r>
                      <a:endParaRPr lang="fr-FR" sz="1500" dirty="0">
                        <a:effectLst/>
                        <a:latin typeface="Calibri"/>
                        <a:ea typeface="Calibri"/>
                        <a:cs typeface="Times New Roman"/>
                      </a:endParaRPr>
                    </a:p>
                  </a:txBody>
                  <a:tcPr marL="68580" marR="68580" marT="0" marB="0" anchor="ctr"/>
                </a:tc>
                <a:tc>
                  <a:txBody>
                    <a:bodyPr/>
                    <a:lstStyle/>
                    <a:p>
                      <a:pPr algn="ctr">
                        <a:lnSpc>
                          <a:spcPct val="100000"/>
                        </a:lnSpc>
                        <a:spcBef>
                          <a:spcPts val="600"/>
                        </a:spcBef>
                        <a:spcAft>
                          <a:spcPts val="0"/>
                        </a:spcAft>
                      </a:pPr>
                      <a:r>
                        <a:rPr lang="fr-FR" sz="1500" dirty="0">
                          <a:effectLst/>
                        </a:rPr>
                        <a:t>-0,007*</a:t>
                      </a:r>
                    </a:p>
                    <a:p>
                      <a:pPr algn="ctr">
                        <a:lnSpc>
                          <a:spcPct val="100000"/>
                        </a:lnSpc>
                        <a:spcBef>
                          <a:spcPts val="600"/>
                        </a:spcBef>
                        <a:spcAft>
                          <a:spcPts val="600"/>
                        </a:spcAft>
                      </a:pPr>
                      <a:r>
                        <a:rPr lang="fr-FR" sz="1500" dirty="0">
                          <a:effectLst/>
                        </a:rPr>
                        <a:t>(0,004)</a:t>
                      </a:r>
                      <a:endParaRPr lang="fr-FR" sz="1500" dirty="0">
                        <a:effectLst/>
                        <a:latin typeface="Calibri"/>
                        <a:ea typeface="Calibri"/>
                        <a:cs typeface="Times New Roman"/>
                      </a:endParaRPr>
                    </a:p>
                  </a:txBody>
                  <a:tcPr marL="68580" marR="68580" marT="0" marB="0" anchor="ctr"/>
                </a:tc>
                <a:tc>
                  <a:txBody>
                    <a:bodyPr/>
                    <a:lstStyle/>
                    <a:p>
                      <a:pPr algn="ctr">
                        <a:lnSpc>
                          <a:spcPct val="100000"/>
                        </a:lnSpc>
                        <a:spcBef>
                          <a:spcPts val="600"/>
                        </a:spcBef>
                        <a:spcAft>
                          <a:spcPts val="0"/>
                        </a:spcAft>
                      </a:pPr>
                      <a:r>
                        <a:rPr lang="fr-FR" sz="1500" dirty="0">
                          <a:effectLst/>
                        </a:rPr>
                        <a:t>-0,006*</a:t>
                      </a:r>
                    </a:p>
                    <a:p>
                      <a:pPr algn="ctr">
                        <a:lnSpc>
                          <a:spcPct val="100000"/>
                        </a:lnSpc>
                        <a:spcBef>
                          <a:spcPts val="600"/>
                        </a:spcBef>
                        <a:spcAft>
                          <a:spcPts val="0"/>
                        </a:spcAft>
                      </a:pPr>
                      <a:r>
                        <a:rPr lang="fr-FR" sz="1500" dirty="0">
                          <a:effectLst/>
                        </a:rPr>
                        <a:t>(0,004)</a:t>
                      </a:r>
                      <a:endParaRPr lang="fr-FR" sz="1500" dirty="0">
                        <a:effectLst/>
                        <a:latin typeface="Calibri"/>
                        <a:ea typeface="Calibri"/>
                        <a:cs typeface="Times New Roman"/>
                      </a:endParaRPr>
                    </a:p>
                  </a:txBody>
                  <a:tcPr marL="68580" marR="68580" marT="0" marB="0"/>
                </a:tc>
              </a:tr>
              <a:tr h="325563">
                <a:tc>
                  <a:txBody>
                    <a:bodyPr/>
                    <a:lstStyle/>
                    <a:p>
                      <a:pPr algn="ctr">
                        <a:lnSpc>
                          <a:spcPct val="100000"/>
                        </a:lnSpc>
                        <a:spcAft>
                          <a:spcPts val="800"/>
                        </a:spcAft>
                      </a:pPr>
                      <a:r>
                        <a:rPr lang="fr-FR" sz="1500" dirty="0" err="1">
                          <a:effectLst/>
                        </a:rPr>
                        <a:t>Managerial</a:t>
                      </a:r>
                      <a:r>
                        <a:rPr lang="fr-FR" sz="1500" dirty="0">
                          <a:effectLst/>
                        </a:rPr>
                        <a:t> Changes</a:t>
                      </a:r>
                      <a:endParaRPr lang="fr-FR" sz="1500" dirty="0">
                        <a:effectLst/>
                        <a:latin typeface="Calibri"/>
                        <a:ea typeface="Calibri"/>
                        <a:cs typeface="Times New Roman"/>
                      </a:endParaRPr>
                    </a:p>
                  </a:txBody>
                  <a:tcPr marL="68580" marR="68580" marT="0" marB="0" anchor="ctr"/>
                </a:tc>
                <a:tc>
                  <a:txBody>
                    <a:bodyPr/>
                    <a:lstStyle/>
                    <a:p>
                      <a:pPr algn="ctr">
                        <a:lnSpc>
                          <a:spcPct val="100000"/>
                        </a:lnSpc>
                        <a:spcBef>
                          <a:spcPts val="600"/>
                        </a:spcBef>
                        <a:spcAft>
                          <a:spcPts val="0"/>
                        </a:spcAft>
                      </a:pPr>
                      <a:r>
                        <a:rPr lang="fr-FR" sz="1500">
                          <a:effectLst/>
                        </a:rPr>
                        <a:t>-0,009*</a:t>
                      </a:r>
                    </a:p>
                    <a:p>
                      <a:pPr algn="ctr">
                        <a:lnSpc>
                          <a:spcPct val="100000"/>
                        </a:lnSpc>
                        <a:spcBef>
                          <a:spcPts val="600"/>
                        </a:spcBef>
                        <a:spcAft>
                          <a:spcPts val="600"/>
                        </a:spcAft>
                      </a:pPr>
                      <a:r>
                        <a:rPr lang="fr-FR" sz="1500">
                          <a:effectLst/>
                        </a:rPr>
                        <a:t>(0,005)</a:t>
                      </a:r>
                      <a:endParaRPr lang="fr-FR" sz="1500">
                        <a:effectLst/>
                        <a:latin typeface="Calibri"/>
                        <a:ea typeface="Calibri"/>
                        <a:cs typeface="Times New Roman"/>
                      </a:endParaRPr>
                    </a:p>
                  </a:txBody>
                  <a:tcPr marL="68580" marR="68580" marT="0" marB="0" anchor="ctr"/>
                </a:tc>
                <a:tc>
                  <a:txBody>
                    <a:bodyPr/>
                    <a:lstStyle/>
                    <a:p>
                      <a:pPr algn="ctr">
                        <a:lnSpc>
                          <a:spcPct val="100000"/>
                        </a:lnSpc>
                        <a:spcBef>
                          <a:spcPts val="600"/>
                        </a:spcBef>
                        <a:spcAft>
                          <a:spcPts val="0"/>
                        </a:spcAft>
                      </a:pPr>
                      <a:r>
                        <a:rPr lang="fr-FR" sz="1500">
                          <a:effectLst/>
                        </a:rPr>
                        <a:t>-0,009*</a:t>
                      </a:r>
                    </a:p>
                    <a:p>
                      <a:pPr algn="ctr">
                        <a:lnSpc>
                          <a:spcPct val="100000"/>
                        </a:lnSpc>
                        <a:spcBef>
                          <a:spcPts val="600"/>
                        </a:spcBef>
                        <a:spcAft>
                          <a:spcPts val="0"/>
                        </a:spcAft>
                      </a:pPr>
                      <a:r>
                        <a:rPr lang="fr-FR" sz="1500">
                          <a:effectLst/>
                        </a:rPr>
                        <a:t>(0,005)</a:t>
                      </a:r>
                      <a:endParaRPr lang="fr-FR" sz="1500">
                        <a:effectLst/>
                        <a:latin typeface="Calibri"/>
                        <a:ea typeface="Calibri"/>
                        <a:cs typeface="Times New Roman"/>
                      </a:endParaRPr>
                    </a:p>
                  </a:txBody>
                  <a:tcPr marL="68580" marR="68580" marT="0" marB="0" anchor="ctr"/>
                </a:tc>
                <a:tc>
                  <a:txBody>
                    <a:bodyPr/>
                    <a:lstStyle/>
                    <a:p>
                      <a:pPr algn="ctr">
                        <a:lnSpc>
                          <a:spcPct val="100000"/>
                        </a:lnSpc>
                        <a:spcBef>
                          <a:spcPts val="600"/>
                        </a:spcBef>
                        <a:spcAft>
                          <a:spcPts val="0"/>
                        </a:spcAft>
                      </a:pPr>
                      <a:r>
                        <a:rPr lang="fr-FR" sz="1500">
                          <a:effectLst/>
                        </a:rPr>
                        <a:t>-0,009*</a:t>
                      </a:r>
                    </a:p>
                    <a:p>
                      <a:pPr algn="ctr">
                        <a:lnSpc>
                          <a:spcPct val="100000"/>
                        </a:lnSpc>
                        <a:spcBef>
                          <a:spcPts val="600"/>
                        </a:spcBef>
                        <a:spcAft>
                          <a:spcPts val="0"/>
                        </a:spcAft>
                      </a:pPr>
                      <a:r>
                        <a:rPr lang="fr-FR" sz="1500">
                          <a:effectLst/>
                        </a:rPr>
                        <a:t>(0,005)</a:t>
                      </a:r>
                      <a:endParaRPr lang="fr-FR" sz="1500">
                        <a:effectLst/>
                        <a:latin typeface="Calibri"/>
                        <a:ea typeface="Calibri"/>
                        <a:cs typeface="Times New Roman"/>
                      </a:endParaRPr>
                    </a:p>
                  </a:txBody>
                  <a:tcPr marL="68580" marR="68580" marT="0" marB="0" anchor="ctr"/>
                </a:tc>
                <a:tc>
                  <a:txBody>
                    <a:bodyPr/>
                    <a:lstStyle/>
                    <a:p>
                      <a:pPr algn="ctr">
                        <a:lnSpc>
                          <a:spcPct val="100000"/>
                        </a:lnSpc>
                        <a:spcBef>
                          <a:spcPts val="600"/>
                        </a:spcBef>
                        <a:spcAft>
                          <a:spcPts val="0"/>
                        </a:spcAft>
                      </a:pPr>
                      <a:r>
                        <a:rPr lang="fr-FR" sz="1500" dirty="0">
                          <a:effectLst/>
                        </a:rPr>
                        <a:t>-0,011**</a:t>
                      </a:r>
                    </a:p>
                    <a:p>
                      <a:pPr algn="ctr">
                        <a:lnSpc>
                          <a:spcPct val="100000"/>
                        </a:lnSpc>
                        <a:spcBef>
                          <a:spcPts val="600"/>
                        </a:spcBef>
                        <a:spcAft>
                          <a:spcPts val="0"/>
                        </a:spcAft>
                      </a:pPr>
                      <a:r>
                        <a:rPr lang="fr-FR" sz="1500" dirty="0">
                          <a:effectLst/>
                        </a:rPr>
                        <a:t>(0,005)</a:t>
                      </a:r>
                      <a:endParaRPr lang="fr-FR" sz="1500" dirty="0">
                        <a:effectLst/>
                        <a:latin typeface="Calibri"/>
                        <a:ea typeface="Calibri"/>
                        <a:cs typeface="Times New Roman"/>
                      </a:endParaRPr>
                    </a:p>
                  </a:txBody>
                  <a:tcPr marL="68580" marR="68580" marT="0" marB="0" anchor="ctr"/>
                </a:tc>
                <a:tc>
                  <a:txBody>
                    <a:bodyPr/>
                    <a:lstStyle/>
                    <a:p>
                      <a:pPr algn="ctr">
                        <a:lnSpc>
                          <a:spcPct val="100000"/>
                        </a:lnSpc>
                        <a:spcBef>
                          <a:spcPts val="600"/>
                        </a:spcBef>
                        <a:spcAft>
                          <a:spcPts val="0"/>
                        </a:spcAft>
                      </a:pPr>
                      <a:r>
                        <a:rPr lang="fr-FR" sz="1500" dirty="0">
                          <a:effectLst/>
                        </a:rPr>
                        <a:t>-0,011**</a:t>
                      </a:r>
                    </a:p>
                    <a:p>
                      <a:pPr algn="ctr">
                        <a:lnSpc>
                          <a:spcPct val="100000"/>
                        </a:lnSpc>
                        <a:spcBef>
                          <a:spcPts val="600"/>
                        </a:spcBef>
                        <a:spcAft>
                          <a:spcPts val="0"/>
                        </a:spcAft>
                      </a:pPr>
                      <a:r>
                        <a:rPr lang="fr-FR" sz="1500" dirty="0">
                          <a:effectLst/>
                        </a:rPr>
                        <a:t>(0,005)</a:t>
                      </a:r>
                      <a:endParaRPr lang="fr-FR" sz="1500" dirty="0">
                        <a:effectLst/>
                        <a:latin typeface="Calibri"/>
                        <a:ea typeface="Calibri"/>
                        <a:cs typeface="Times New Roman"/>
                      </a:endParaRPr>
                    </a:p>
                  </a:txBody>
                  <a:tcPr marL="68580" marR="68580" marT="0" marB="0"/>
                </a:tc>
              </a:tr>
              <a:tr h="325563">
                <a:tc>
                  <a:txBody>
                    <a:bodyPr/>
                    <a:lstStyle/>
                    <a:p>
                      <a:pPr algn="ctr">
                        <a:lnSpc>
                          <a:spcPct val="100000"/>
                        </a:lnSpc>
                        <a:spcAft>
                          <a:spcPts val="800"/>
                        </a:spcAft>
                      </a:pPr>
                      <a:r>
                        <a:rPr lang="fr-FR" sz="1500" dirty="0" err="1">
                          <a:effectLst/>
                        </a:rPr>
                        <a:t>Both</a:t>
                      </a:r>
                      <a:r>
                        <a:rPr lang="fr-FR" sz="1500" dirty="0">
                          <a:effectLst/>
                        </a:rPr>
                        <a:t> Changes</a:t>
                      </a:r>
                      <a:endParaRPr lang="fr-FR" sz="1500" dirty="0">
                        <a:effectLst/>
                        <a:latin typeface="Calibri"/>
                        <a:ea typeface="Calibri"/>
                        <a:cs typeface="Times New Roman"/>
                      </a:endParaRPr>
                    </a:p>
                  </a:txBody>
                  <a:tcPr marL="68580" marR="68580" marT="0" marB="0" anchor="ctr"/>
                </a:tc>
                <a:tc>
                  <a:txBody>
                    <a:bodyPr/>
                    <a:lstStyle/>
                    <a:p>
                      <a:pPr algn="ctr">
                        <a:lnSpc>
                          <a:spcPct val="100000"/>
                        </a:lnSpc>
                        <a:spcBef>
                          <a:spcPts val="600"/>
                        </a:spcBef>
                        <a:spcAft>
                          <a:spcPts val="0"/>
                        </a:spcAft>
                      </a:pPr>
                      <a:r>
                        <a:rPr lang="fr-FR" sz="1500">
                          <a:effectLst/>
                        </a:rPr>
                        <a:t>0,020**</a:t>
                      </a:r>
                    </a:p>
                    <a:p>
                      <a:pPr algn="ctr">
                        <a:lnSpc>
                          <a:spcPct val="100000"/>
                        </a:lnSpc>
                        <a:spcBef>
                          <a:spcPts val="600"/>
                        </a:spcBef>
                        <a:spcAft>
                          <a:spcPts val="600"/>
                        </a:spcAft>
                      </a:pPr>
                      <a:r>
                        <a:rPr lang="fr-FR" sz="1500">
                          <a:effectLst/>
                        </a:rPr>
                        <a:t>(0,008)</a:t>
                      </a:r>
                      <a:endParaRPr lang="fr-FR" sz="1500">
                        <a:effectLst/>
                        <a:latin typeface="Calibri"/>
                        <a:ea typeface="Calibri"/>
                        <a:cs typeface="Times New Roman"/>
                      </a:endParaRPr>
                    </a:p>
                  </a:txBody>
                  <a:tcPr marL="68580" marR="68580" marT="0" marB="0" anchor="ctr"/>
                </a:tc>
                <a:tc>
                  <a:txBody>
                    <a:bodyPr/>
                    <a:lstStyle/>
                    <a:p>
                      <a:pPr algn="ctr">
                        <a:lnSpc>
                          <a:spcPct val="100000"/>
                        </a:lnSpc>
                        <a:spcBef>
                          <a:spcPts val="600"/>
                        </a:spcBef>
                        <a:spcAft>
                          <a:spcPts val="0"/>
                        </a:spcAft>
                      </a:pPr>
                      <a:r>
                        <a:rPr lang="fr-FR" sz="1500">
                          <a:effectLst/>
                        </a:rPr>
                        <a:t>0,020**</a:t>
                      </a:r>
                    </a:p>
                    <a:p>
                      <a:pPr algn="ctr">
                        <a:lnSpc>
                          <a:spcPct val="100000"/>
                        </a:lnSpc>
                        <a:spcBef>
                          <a:spcPts val="600"/>
                        </a:spcBef>
                        <a:spcAft>
                          <a:spcPts val="600"/>
                        </a:spcAft>
                      </a:pPr>
                      <a:r>
                        <a:rPr lang="fr-FR" sz="1500">
                          <a:effectLst/>
                        </a:rPr>
                        <a:t>(0,008)</a:t>
                      </a:r>
                      <a:endParaRPr lang="fr-FR" sz="1500">
                        <a:effectLst/>
                        <a:latin typeface="Calibri"/>
                        <a:ea typeface="Calibri"/>
                        <a:cs typeface="Times New Roman"/>
                      </a:endParaRPr>
                    </a:p>
                  </a:txBody>
                  <a:tcPr marL="68580" marR="68580" marT="0" marB="0" anchor="ctr"/>
                </a:tc>
                <a:tc>
                  <a:txBody>
                    <a:bodyPr/>
                    <a:lstStyle/>
                    <a:p>
                      <a:pPr algn="ctr">
                        <a:lnSpc>
                          <a:spcPct val="100000"/>
                        </a:lnSpc>
                        <a:spcBef>
                          <a:spcPts val="600"/>
                        </a:spcBef>
                        <a:spcAft>
                          <a:spcPts val="0"/>
                        </a:spcAft>
                      </a:pPr>
                      <a:r>
                        <a:rPr lang="fr-FR" sz="1500">
                          <a:effectLst/>
                        </a:rPr>
                        <a:t>0,020**</a:t>
                      </a:r>
                    </a:p>
                    <a:p>
                      <a:pPr algn="ctr">
                        <a:lnSpc>
                          <a:spcPct val="100000"/>
                        </a:lnSpc>
                        <a:spcBef>
                          <a:spcPts val="600"/>
                        </a:spcBef>
                        <a:spcAft>
                          <a:spcPts val="600"/>
                        </a:spcAft>
                      </a:pPr>
                      <a:r>
                        <a:rPr lang="fr-FR" sz="1500">
                          <a:effectLst/>
                        </a:rPr>
                        <a:t>(0,008)</a:t>
                      </a:r>
                      <a:endParaRPr lang="fr-FR" sz="1500">
                        <a:effectLst/>
                        <a:latin typeface="Calibri"/>
                        <a:ea typeface="Calibri"/>
                        <a:cs typeface="Times New Roman"/>
                      </a:endParaRPr>
                    </a:p>
                  </a:txBody>
                  <a:tcPr marL="68580" marR="68580" marT="0" marB="0" anchor="ctr"/>
                </a:tc>
                <a:tc>
                  <a:txBody>
                    <a:bodyPr/>
                    <a:lstStyle/>
                    <a:p>
                      <a:pPr algn="ctr">
                        <a:lnSpc>
                          <a:spcPct val="100000"/>
                        </a:lnSpc>
                        <a:spcBef>
                          <a:spcPts val="600"/>
                        </a:spcBef>
                        <a:spcAft>
                          <a:spcPts val="0"/>
                        </a:spcAft>
                      </a:pPr>
                      <a:r>
                        <a:rPr lang="fr-FR" sz="1500">
                          <a:effectLst/>
                        </a:rPr>
                        <a:t>0,026***</a:t>
                      </a:r>
                    </a:p>
                    <a:p>
                      <a:pPr algn="ctr">
                        <a:lnSpc>
                          <a:spcPct val="100000"/>
                        </a:lnSpc>
                        <a:spcBef>
                          <a:spcPts val="600"/>
                        </a:spcBef>
                        <a:spcAft>
                          <a:spcPts val="600"/>
                        </a:spcAft>
                      </a:pPr>
                      <a:r>
                        <a:rPr lang="fr-FR" sz="1500">
                          <a:effectLst/>
                        </a:rPr>
                        <a:t>(0,008)</a:t>
                      </a:r>
                      <a:endParaRPr lang="fr-FR" sz="1500">
                        <a:effectLst/>
                        <a:latin typeface="Calibri"/>
                        <a:ea typeface="Calibri"/>
                        <a:cs typeface="Times New Roman"/>
                      </a:endParaRPr>
                    </a:p>
                  </a:txBody>
                  <a:tcPr marL="68580" marR="68580" marT="0" marB="0" anchor="ctr"/>
                </a:tc>
                <a:tc>
                  <a:txBody>
                    <a:bodyPr/>
                    <a:lstStyle/>
                    <a:p>
                      <a:pPr algn="ctr">
                        <a:lnSpc>
                          <a:spcPct val="100000"/>
                        </a:lnSpc>
                        <a:spcBef>
                          <a:spcPts val="600"/>
                        </a:spcBef>
                        <a:spcAft>
                          <a:spcPts val="0"/>
                        </a:spcAft>
                      </a:pPr>
                      <a:r>
                        <a:rPr lang="fr-FR" sz="1500" dirty="0">
                          <a:effectLst/>
                        </a:rPr>
                        <a:t>0,026***</a:t>
                      </a:r>
                    </a:p>
                    <a:p>
                      <a:pPr algn="ctr">
                        <a:lnSpc>
                          <a:spcPct val="100000"/>
                        </a:lnSpc>
                        <a:spcBef>
                          <a:spcPts val="600"/>
                        </a:spcBef>
                        <a:spcAft>
                          <a:spcPts val="0"/>
                        </a:spcAft>
                      </a:pPr>
                      <a:r>
                        <a:rPr lang="fr-FR" sz="1500" dirty="0">
                          <a:effectLst/>
                        </a:rPr>
                        <a:t>(0,008)</a:t>
                      </a:r>
                      <a:endParaRPr lang="fr-FR" sz="1500" dirty="0">
                        <a:effectLst/>
                        <a:latin typeface="Calibri"/>
                        <a:ea typeface="Calibri"/>
                        <a:cs typeface="Times New Roman"/>
                      </a:endParaRPr>
                    </a:p>
                  </a:txBody>
                  <a:tcPr marL="68580" marR="68580" marT="0" marB="0"/>
                </a:tc>
              </a:tr>
              <a:tr h="187455">
                <a:tc gridSpan="6">
                  <a:txBody>
                    <a:bodyPr/>
                    <a:lstStyle/>
                    <a:p>
                      <a:pPr algn="ctr">
                        <a:lnSpc>
                          <a:spcPct val="100000"/>
                        </a:lnSpc>
                        <a:spcAft>
                          <a:spcPts val="600"/>
                        </a:spcAft>
                      </a:pPr>
                      <a:r>
                        <a:rPr lang="fr-FR" sz="1500" dirty="0" err="1">
                          <a:effectLst/>
                        </a:rPr>
                        <a:t>Hired</a:t>
                      </a:r>
                      <a:r>
                        <a:rPr lang="fr-FR" sz="1500" dirty="0">
                          <a:effectLst/>
                        </a:rPr>
                        <a:t> </a:t>
                      </a:r>
                      <a:r>
                        <a:rPr lang="fr-FR" sz="1500" dirty="0" err="1">
                          <a:effectLst/>
                        </a:rPr>
                        <a:t>during</a:t>
                      </a:r>
                      <a:r>
                        <a:rPr lang="fr-FR" sz="1500" dirty="0">
                          <a:effectLst/>
                        </a:rPr>
                        <a:t> </a:t>
                      </a:r>
                      <a:r>
                        <a:rPr lang="fr-FR" sz="1500" dirty="0" err="1" smtClean="0">
                          <a:effectLst/>
                        </a:rPr>
                        <a:t>Organisational</a:t>
                      </a:r>
                      <a:r>
                        <a:rPr lang="fr-FR" sz="1500" dirty="0" smtClean="0">
                          <a:effectLst/>
                        </a:rPr>
                        <a:t> </a:t>
                      </a:r>
                      <a:r>
                        <a:rPr lang="fr-FR" sz="1500" dirty="0">
                          <a:effectLst/>
                        </a:rPr>
                        <a:t>Changes</a:t>
                      </a:r>
                      <a:endParaRPr lang="fr-FR" sz="1500" dirty="0">
                        <a:effectLst/>
                        <a:latin typeface="Calibri"/>
                        <a:ea typeface="Calibri"/>
                        <a:cs typeface="Times New Roman"/>
                      </a:endParaRPr>
                    </a:p>
                  </a:txBody>
                  <a:tcPr marL="68580" marR="68580" marT="0" marB="0" anchor="ct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r>
              <a:tr h="465013">
                <a:tc>
                  <a:txBody>
                    <a:bodyPr/>
                    <a:lstStyle/>
                    <a:p>
                      <a:pPr algn="ctr">
                        <a:lnSpc>
                          <a:spcPct val="100000"/>
                        </a:lnSpc>
                        <a:spcAft>
                          <a:spcPts val="800"/>
                        </a:spcAft>
                      </a:pPr>
                      <a:r>
                        <a:rPr lang="fr-FR" sz="1500" dirty="0" err="1" smtClean="0">
                          <a:effectLst/>
                          <a:latin typeface="Arial" panose="020B0604020202020204" pitchFamily="34" charset="0"/>
                          <a:ea typeface="Calibri"/>
                          <a:cs typeface="Arial" panose="020B0604020202020204" pitchFamily="34" charset="0"/>
                        </a:rPr>
                        <a:t>Hired</a:t>
                      </a:r>
                      <a:r>
                        <a:rPr lang="fr-FR" sz="1500" dirty="0" smtClean="0">
                          <a:effectLst/>
                          <a:latin typeface="Arial" panose="020B0604020202020204" pitchFamily="34" charset="0"/>
                          <a:ea typeface="Calibri"/>
                          <a:cs typeface="Arial" panose="020B0604020202020204" pitchFamily="34" charset="0"/>
                        </a:rPr>
                        <a:t> in 2003</a:t>
                      </a:r>
                      <a:endParaRPr lang="fr-FR" sz="1500" dirty="0">
                        <a:effectLst/>
                        <a:latin typeface="Arial" panose="020B0604020202020204" pitchFamily="34" charset="0"/>
                        <a:ea typeface="Calibri"/>
                        <a:cs typeface="Arial" panose="020B0604020202020204" pitchFamily="34" charset="0"/>
                      </a:endParaRPr>
                    </a:p>
                  </a:txBody>
                  <a:tcPr marL="68580" marR="68580" marT="0" marB="0"/>
                </a:tc>
                <a:tc>
                  <a:txBody>
                    <a:bodyPr/>
                    <a:lstStyle/>
                    <a:p>
                      <a:pPr algn="ctr">
                        <a:lnSpc>
                          <a:spcPct val="100000"/>
                        </a:lnSpc>
                        <a:spcBef>
                          <a:spcPts val="600"/>
                        </a:spcBef>
                        <a:spcAft>
                          <a:spcPts val="0"/>
                        </a:spcAft>
                      </a:pPr>
                      <a:endParaRPr lang="fr-FR" sz="1500" dirty="0">
                        <a:effectLst/>
                        <a:latin typeface="Arial" panose="020B0604020202020204" pitchFamily="34" charset="0"/>
                        <a:ea typeface="Calibri"/>
                        <a:cs typeface="Arial" panose="020B0604020202020204" pitchFamily="34" charset="0"/>
                      </a:endParaRPr>
                    </a:p>
                  </a:txBody>
                  <a:tcPr marL="68580" marR="68580" marT="0" marB="0" anchor="ctr"/>
                </a:tc>
                <a:tc>
                  <a:txBody>
                    <a:bodyPr/>
                    <a:lstStyle/>
                    <a:p>
                      <a:pPr algn="ctr">
                        <a:lnSpc>
                          <a:spcPct val="100000"/>
                        </a:lnSpc>
                        <a:spcBef>
                          <a:spcPts val="600"/>
                        </a:spcBef>
                        <a:spcAft>
                          <a:spcPts val="0"/>
                        </a:spcAft>
                      </a:pPr>
                      <a:endParaRPr lang="fr-FR" sz="1500" dirty="0">
                        <a:effectLst/>
                        <a:latin typeface="Arial" panose="020B0604020202020204" pitchFamily="34" charset="0"/>
                        <a:ea typeface="Calibri"/>
                        <a:cs typeface="Arial" panose="020B0604020202020204" pitchFamily="34" charset="0"/>
                      </a:endParaRPr>
                    </a:p>
                  </a:txBody>
                  <a:tcPr marL="68580" marR="68580" marT="0" marB="0" anchor="ctr"/>
                </a:tc>
                <a:tc>
                  <a:txBody>
                    <a:bodyPr/>
                    <a:lstStyle/>
                    <a:p>
                      <a:pPr algn="ctr">
                        <a:lnSpc>
                          <a:spcPct val="100000"/>
                        </a:lnSpc>
                        <a:spcAft>
                          <a:spcPts val="600"/>
                        </a:spcAft>
                      </a:pPr>
                      <a:endParaRPr lang="fr-FR" sz="1500" dirty="0">
                        <a:effectLst/>
                        <a:latin typeface="Arial" panose="020B0604020202020204" pitchFamily="34" charset="0"/>
                        <a:ea typeface="Calibri"/>
                        <a:cs typeface="Arial" panose="020B0604020202020204" pitchFamily="34" charset="0"/>
                      </a:endParaRPr>
                    </a:p>
                  </a:txBody>
                  <a:tcPr marL="68580" marR="68580" marT="0" marB="0" anchor="ctr"/>
                </a:tc>
                <a:tc>
                  <a:txBody>
                    <a:bodyPr/>
                    <a:lstStyle/>
                    <a:p>
                      <a:pPr algn="ctr">
                        <a:lnSpc>
                          <a:spcPct val="100000"/>
                        </a:lnSpc>
                        <a:spcBef>
                          <a:spcPts val="600"/>
                        </a:spcBef>
                        <a:spcAft>
                          <a:spcPts val="0"/>
                        </a:spcAft>
                      </a:pPr>
                      <a:endParaRPr lang="fr-FR" sz="1500" dirty="0">
                        <a:effectLst/>
                        <a:latin typeface="Arial" panose="020B0604020202020204" pitchFamily="34" charset="0"/>
                        <a:ea typeface="Calibri"/>
                        <a:cs typeface="Arial" panose="020B0604020202020204" pitchFamily="34" charset="0"/>
                      </a:endParaRPr>
                    </a:p>
                  </a:txBody>
                  <a:tcPr marL="68580" marR="68580" marT="0" marB="0" anchor="ctr"/>
                </a:tc>
                <a:tc>
                  <a:txBody>
                    <a:bodyPr/>
                    <a:lstStyle/>
                    <a:p>
                      <a:pPr algn="ctr">
                        <a:lnSpc>
                          <a:spcPct val="100000"/>
                        </a:lnSpc>
                        <a:spcBef>
                          <a:spcPts val="600"/>
                        </a:spcBef>
                        <a:spcAft>
                          <a:spcPts val="600"/>
                        </a:spcAft>
                      </a:pPr>
                      <a:endParaRPr lang="fr-FR" sz="1500" dirty="0">
                        <a:effectLst/>
                        <a:latin typeface="Arial" panose="020B0604020202020204" pitchFamily="34" charset="0"/>
                        <a:ea typeface="Calibri"/>
                        <a:cs typeface="Arial" panose="020B0604020202020204" pitchFamily="34" charset="0"/>
                      </a:endParaRPr>
                    </a:p>
                  </a:txBody>
                  <a:tcPr marL="68580" marR="68580" marT="0" marB="0" anchor="ctr"/>
                </a:tc>
              </a:tr>
              <a:tr h="325563">
                <a:tc>
                  <a:txBody>
                    <a:bodyPr/>
                    <a:lstStyle/>
                    <a:p>
                      <a:pPr algn="ctr">
                        <a:lnSpc>
                          <a:spcPct val="100000"/>
                        </a:lnSpc>
                        <a:spcAft>
                          <a:spcPts val="800"/>
                        </a:spcAft>
                      </a:pPr>
                      <a:r>
                        <a:rPr lang="fr-FR" sz="1500" dirty="0" err="1">
                          <a:effectLst/>
                        </a:rPr>
                        <a:t>Hired</a:t>
                      </a:r>
                      <a:r>
                        <a:rPr lang="fr-FR" sz="1500" dirty="0">
                          <a:effectLst/>
                        </a:rPr>
                        <a:t> </a:t>
                      </a:r>
                      <a:r>
                        <a:rPr lang="fr-FR" sz="1500" dirty="0" err="1">
                          <a:effectLst/>
                        </a:rPr>
                        <a:t>during</a:t>
                      </a:r>
                      <a:r>
                        <a:rPr lang="fr-FR" sz="1500" dirty="0">
                          <a:effectLst/>
                        </a:rPr>
                        <a:t> </a:t>
                      </a:r>
                      <a:r>
                        <a:rPr lang="fr-FR" sz="1500" dirty="0" smtClean="0">
                          <a:effectLst/>
                        </a:rPr>
                        <a:t>ICT </a:t>
                      </a:r>
                      <a:r>
                        <a:rPr lang="fr-FR" sz="1500" dirty="0">
                          <a:effectLst/>
                        </a:rPr>
                        <a:t>Changes</a:t>
                      </a:r>
                      <a:endParaRPr lang="fr-FR" sz="1500" dirty="0">
                        <a:effectLst/>
                        <a:latin typeface="Calibri"/>
                        <a:ea typeface="Calibri"/>
                        <a:cs typeface="Times New Roman"/>
                      </a:endParaRPr>
                    </a:p>
                  </a:txBody>
                  <a:tcPr marL="68580" marR="68580" marT="0" marB="0"/>
                </a:tc>
                <a:tc>
                  <a:txBody>
                    <a:bodyPr/>
                    <a:lstStyle/>
                    <a:p>
                      <a:pPr algn="ctr">
                        <a:lnSpc>
                          <a:spcPct val="100000"/>
                        </a:lnSpc>
                        <a:spcBef>
                          <a:spcPts val="600"/>
                        </a:spcBef>
                        <a:spcAft>
                          <a:spcPts val="0"/>
                        </a:spcAft>
                      </a:pPr>
                      <a:r>
                        <a:rPr lang="fr-FR" sz="1500">
                          <a:effectLst/>
                        </a:rPr>
                        <a:t> </a:t>
                      </a:r>
                      <a:endParaRPr lang="fr-FR" sz="1500">
                        <a:effectLst/>
                        <a:latin typeface="Calibri"/>
                        <a:ea typeface="Calibri"/>
                        <a:cs typeface="Times New Roman"/>
                      </a:endParaRPr>
                    </a:p>
                  </a:txBody>
                  <a:tcPr marL="68580" marR="68580" marT="0" marB="0" anchor="ctr"/>
                </a:tc>
                <a:tc>
                  <a:txBody>
                    <a:bodyPr/>
                    <a:lstStyle/>
                    <a:p>
                      <a:pPr algn="ctr">
                        <a:lnSpc>
                          <a:spcPct val="100000"/>
                        </a:lnSpc>
                        <a:spcBef>
                          <a:spcPts val="600"/>
                        </a:spcBef>
                        <a:spcAft>
                          <a:spcPts val="0"/>
                        </a:spcAft>
                      </a:pPr>
                      <a:r>
                        <a:rPr lang="fr-FR" sz="1500">
                          <a:effectLst/>
                        </a:rPr>
                        <a:t> </a:t>
                      </a:r>
                      <a:endParaRPr lang="fr-FR" sz="1500">
                        <a:effectLst/>
                        <a:latin typeface="Calibri"/>
                        <a:ea typeface="Calibri"/>
                        <a:cs typeface="Times New Roman"/>
                      </a:endParaRPr>
                    </a:p>
                  </a:txBody>
                  <a:tcPr marL="68580" marR="68580" marT="0" marB="0" anchor="ctr"/>
                </a:tc>
                <a:tc>
                  <a:txBody>
                    <a:bodyPr/>
                    <a:lstStyle/>
                    <a:p>
                      <a:pPr algn="ctr">
                        <a:lnSpc>
                          <a:spcPct val="100000"/>
                        </a:lnSpc>
                        <a:spcAft>
                          <a:spcPts val="600"/>
                        </a:spcAft>
                      </a:pPr>
                      <a:r>
                        <a:rPr lang="fr-FR" sz="1500">
                          <a:effectLst/>
                        </a:rPr>
                        <a:t> </a:t>
                      </a:r>
                      <a:endParaRPr lang="fr-FR" sz="1500">
                        <a:effectLst/>
                        <a:latin typeface="Calibri"/>
                        <a:ea typeface="Calibri"/>
                        <a:cs typeface="Times New Roman"/>
                      </a:endParaRPr>
                    </a:p>
                  </a:txBody>
                  <a:tcPr marL="68580" marR="68580" marT="0" marB="0" anchor="ctr"/>
                </a:tc>
                <a:tc>
                  <a:txBody>
                    <a:bodyPr/>
                    <a:lstStyle/>
                    <a:p>
                      <a:pPr algn="ctr">
                        <a:lnSpc>
                          <a:spcPct val="100000"/>
                        </a:lnSpc>
                        <a:spcBef>
                          <a:spcPts val="600"/>
                        </a:spcBef>
                        <a:spcAft>
                          <a:spcPts val="0"/>
                        </a:spcAft>
                      </a:pPr>
                      <a:r>
                        <a:rPr lang="fr-FR" sz="1500">
                          <a:effectLst/>
                        </a:rPr>
                        <a:t> </a:t>
                      </a:r>
                      <a:endParaRPr lang="fr-FR" sz="1500">
                        <a:effectLst/>
                        <a:latin typeface="Calibri"/>
                        <a:ea typeface="Calibri"/>
                        <a:cs typeface="Times New Roman"/>
                      </a:endParaRPr>
                    </a:p>
                  </a:txBody>
                  <a:tcPr marL="68580" marR="68580" marT="0" marB="0" anchor="ctr"/>
                </a:tc>
                <a:tc>
                  <a:txBody>
                    <a:bodyPr/>
                    <a:lstStyle/>
                    <a:p>
                      <a:pPr algn="ctr">
                        <a:lnSpc>
                          <a:spcPct val="100000"/>
                        </a:lnSpc>
                        <a:spcBef>
                          <a:spcPts val="600"/>
                        </a:spcBef>
                        <a:spcAft>
                          <a:spcPts val="0"/>
                        </a:spcAft>
                      </a:pPr>
                      <a:r>
                        <a:rPr lang="fr-FR" sz="1500" dirty="0">
                          <a:effectLst/>
                        </a:rPr>
                        <a:t>-0,007</a:t>
                      </a:r>
                    </a:p>
                    <a:p>
                      <a:pPr algn="ctr">
                        <a:lnSpc>
                          <a:spcPct val="100000"/>
                        </a:lnSpc>
                        <a:spcBef>
                          <a:spcPts val="600"/>
                        </a:spcBef>
                        <a:spcAft>
                          <a:spcPts val="600"/>
                        </a:spcAft>
                      </a:pPr>
                      <a:r>
                        <a:rPr lang="fr-FR" sz="1500" dirty="0">
                          <a:effectLst/>
                        </a:rPr>
                        <a:t>(0,006)</a:t>
                      </a:r>
                      <a:endParaRPr lang="fr-FR" sz="1500" dirty="0">
                        <a:effectLst/>
                        <a:latin typeface="Calibri"/>
                        <a:ea typeface="Calibri"/>
                        <a:cs typeface="Times New Roman"/>
                      </a:endParaRPr>
                    </a:p>
                  </a:txBody>
                  <a:tcPr marL="68580" marR="68580" marT="0" marB="0" anchor="ctr"/>
                </a:tc>
              </a:tr>
              <a:tr h="428393">
                <a:tc>
                  <a:txBody>
                    <a:bodyPr/>
                    <a:lstStyle/>
                    <a:p>
                      <a:pPr algn="ctr">
                        <a:lnSpc>
                          <a:spcPct val="100000"/>
                        </a:lnSpc>
                        <a:spcAft>
                          <a:spcPts val="800"/>
                        </a:spcAft>
                      </a:pPr>
                      <a:r>
                        <a:rPr lang="fr-FR" sz="1500" dirty="0" err="1">
                          <a:effectLst/>
                        </a:rPr>
                        <a:t>Hired</a:t>
                      </a:r>
                      <a:r>
                        <a:rPr lang="fr-FR" sz="1500" dirty="0">
                          <a:effectLst/>
                        </a:rPr>
                        <a:t> </a:t>
                      </a:r>
                      <a:r>
                        <a:rPr lang="fr-FR" sz="1500" dirty="0" err="1">
                          <a:effectLst/>
                        </a:rPr>
                        <a:t>during</a:t>
                      </a:r>
                      <a:r>
                        <a:rPr lang="fr-FR" sz="1500" dirty="0">
                          <a:effectLst/>
                        </a:rPr>
                        <a:t> </a:t>
                      </a:r>
                      <a:r>
                        <a:rPr lang="fr-FR" sz="1500" dirty="0" err="1">
                          <a:effectLst/>
                        </a:rPr>
                        <a:t>Managerial</a:t>
                      </a:r>
                      <a:r>
                        <a:rPr lang="fr-FR" sz="1500" dirty="0">
                          <a:effectLst/>
                        </a:rPr>
                        <a:t> Changes</a:t>
                      </a:r>
                      <a:endParaRPr lang="fr-FR" sz="1500" dirty="0">
                        <a:effectLst/>
                        <a:latin typeface="Calibri"/>
                        <a:ea typeface="Calibri"/>
                        <a:cs typeface="Times New Roman"/>
                      </a:endParaRPr>
                    </a:p>
                  </a:txBody>
                  <a:tcPr marL="68580" marR="68580" marT="0" marB="0"/>
                </a:tc>
                <a:tc>
                  <a:txBody>
                    <a:bodyPr/>
                    <a:lstStyle/>
                    <a:p>
                      <a:pPr algn="ctr">
                        <a:lnSpc>
                          <a:spcPct val="100000"/>
                        </a:lnSpc>
                        <a:spcBef>
                          <a:spcPts val="600"/>
                        </a:spcBef>
                        <a:spcAft>
                          <a:spcPts val="0"/>
                        </a:spcAft>
                      </a:pPr>
                      <a:r>
                        <a:rPr lang="fr-FR" sz="1500">
                          <a:effectLst/>
                        </a:rPr>
                        <a:t> </a:t>
                      </a:r>
                      <a:endParaRPr lang="fr-FR" sz="1500">
                        <a:effectLst/>
                        <a:latin typeface="Calibri"/>
                        <a:ea typeface="Calibri"/>
                        <a:cs typeface="Times New Roman"/>
                      </a:endParaRPr>
                    </a:p>
                  </a:txBody>
                  <a:tcPr marL="68580" marR="68580" marT="0" marB="0" anchor="ctr"/>
                </a:tc>
                <a:tc>
                  <a:txBody>
                    <a:bodyPr/>
                    <a:lstStyle/>
                    <a:p>
                      <a:pPr algn="ctr">
                        <a:lnSpc>
                          <a:spcPct val="100000"/>
                        </a:lnSpc>
                        <a:spcBef>
                          <a:spcPts val="600"/>
                        </a:spcBef>
                        <a:spcAft>
                          <a:spcPts val="0"/>
                        </a:spcAft>
                      </a:pPr>
                      <a:r>
                        <a:rPr lang="fr-FR" sz="1500">
                          <a:effectLst/>
                        </a:rPr>
                        <a:t> </a:t>
                      </a:r>
                      <a:endParaRPr lang="fr-FR" sz="1500">
                        <a:effectLst/>
                        <a:latin typeface="Calibri"/>
                        <a:ea typeface="Calibri"/>
                        <a:cs typeface="Times New Roman"/>
                      </a:endParaRPr>
                    </a:p>
                  </a:txBody>
                  <a:tcPr marL="68580" marR="68580" marT="0" marB="0" anchor="ctr"/>
                </a:tc>
                <a:tc>
                  <a:txBody>
                    <a:bodyPr/>
                    <a:lstStyle/>
                    <a:p>
                      <a:pPr algn="ctr">
                        <a:lnSpc>
                          <a:spcPct val="100000"/>
                        </a:lnSpc>
                        <a:spcBef>
                          <a:spcPts val="600"/>
                        </a:spcBef>
                        <a:spcAft>
                          <a:spcPts val="0"/>
                        </a:spcAft>
                      </a:pPr>
                      <a:r>
                        <a:rPr lang="fr-FR" sz="1500">
                          <a:effectLst/>
                        </a:rPr>
                        <a:t> </a:t>
                      </a:r>
                      <a:endParaRPr lang="fr-FR" sz="1500">
                        <a:effectLst/>
                        <a:latin typeface="Calibri"/>
                        <a:ea typeface="Calibri"/>
                        <a:cs typeface="Times New Roman"/>
                      </a:endParaRPr>
                    </a:p>
                  </a:txBody>
                  <a:tcPr marL="68580" marR="68580" marT="0" marB="0" anchor="ctr"/>
                </a:tc>
                <a:tc>
                  <a:txBody>
                    <a:bodyPr/>
                    <a:lstStyle/>
                    <a:p>
                      <a:pPr algn="ctr">
                        <a:lnSpc>
                          <a:spcPct val="100000"/>
                        </a:lnSpc>
                        <a:spcBef>
                          <a:spcPts val="600"/>
                        </a:spcBef>
                        <a:spcAft>
                          <a:spcPts val="0"/>
                        </a:spcAft>
                      </a:pPr>
                      <a:r>
                        <a:rPr lang="fr-FR" sz="1500">
                          <a:effectLst/>
                        </a:rPr>
                        <a:t> </a:t>
                      </a:r>
                      <a:endParaRPr lang="fr-FR" sz="1500">
                        <a:effectLst/>
                        <a:latin typeface="Calibri"/>
                        <a:ea typeface="Calibri"/>
                        <a:cs typeface="Times New Roman"/>
                      </a:endParaRPr>
                    </a:p>
                  </a:txBody>
                  <a:tcPr marL="68580" marR="68580" marT="0" marB="0" anchor="ctr"/>
                </a:tc>
                <a:tc>
                  <a:txBody>
                    <a:bodyPr/>
                    <a:lstStyle/>
                    <a:p>
                      <a:pPr algn="ctr">
                        <a:lnSpc>
                          <a:spcPct val="100000"/>
                        </a:lnSpc>
                        <a:spcBef>
                          <a:spcPts val="600"/>
                        </a:spcBef>
                        <a:spcAft>
                          <a:spcPts val="0"/>
                        </a:spcAft>
                      </a:pPr>
                      <a:r>
                        <a:rPr lang="fr-FR" sz="1500" dirty="0">
                          <a:effectLst/>
                        </a:rPr>
                        <a:t>0,003</a:t>
                      </a:r>
                    </a:p>
                    <a:p>
                      <a:pPr algn="ctr">
                        <a:lnSpc>
                          <a:spcPct val="100000"/>
                        </a:lnSpc>
                        <a:spcBef>
                          <a:spcPts val="600"/>
                        </a:spcBef>
                        <a:spcAft>
                          <a:spcPts val="0"/>
                        </a:spcAft>
                      </a:pPr>
                      <a:r>
                        <a:rPr lang="fr-FR" sz="1500" dirty="0">
                          <a:effectLst/>
                        </a:rPr>
                        <a:t>(0,008)</a:t>
                      </a:r>
                      <a:endParaRPr lang="fr-FR" sz="1500" dirty="0">
                        <a:effectLst/>
                        <a:latin typeface="Calibri"/>
                        <a:ea typeface="Calibri"/>
                        <a:cs typeface="Times New Roman"/>
                      </a:endParaRPr>
                    </a:p>
                  </a:txBody>
                  <a:tcPr marL="68580" marR="68580" marT="0" marB="0" anchor="ctr"/>
                </a:tc>
              </a:tr>
              <a:tr h="325563">
                <a:tc>
                  <a:txBody>
                    <a:bodyPr/>
                    <a:lstStyle/>
                    <a:p>
                      <a:pPr algn="ctr">
                        <a:lnSpc>
                          <a:spcPct val="100000"/>
                        </a:lnSpc>
                        <a:spcAft>
                          <a:spcPts val="800"/>
                        </a:spcAft>
                      </a:pPr>
                      <a:r>
                        <a:rPr lang="fr-FR" sz="1500" dirty="0" err="1">
                          <a:effectLst/>
                        </a:rPr>
                        <a:t>Hired</a:t>
                      </a:r>
                      <a:r>
                        <a:rPr lang="fr-FR" sz="1500" dirty="0">
                          <a:effectLst/>
                        </a:rPr>
                        <a:t> </a:t>
                      </a:r>
                      <a:r>
                        <a:rPr lang="fr-FR" sz="1500" dirty="0" err="1">
                          <a:effectLst/>
                        </a:rPr>
                        <a:t>during</a:t>
                      </a:r>
                      <a:r>
                        <a:rPr lang="fr-FR" sz="1500" dirty="0">
                          <a:effectLst/>
                        </a:rPr>
                        <a:t> </a:t>
                      </a:r>
                      <a:r>
                        <a:rPr lang="fr-FR" sz="1500" dirty="0" err="1">
                          <a:effectLst/>
                        </a:rPr>
                        <a:t>both</a:t>
                      </a:r>
                      <a:r>
                        <a:rPr lang="fr-FR" sz="1500" dirty="0">
                          <a:effectLst/>
                        </a:rPr>
                        <a:t> Changes</a:t>
                      </a:r>
                      <a:endParaRPr lang="fr-FR" sz="1500" dirty="0">
                        <a:effectLst/>
                        <a:latin typeface="Calibri"/>
                        <a:ea typeface="Calibri"/>
                        <a:cs typeface="Times New Roman"/>
                      </a:endParaRPr>
                    </a:p>
                  </a:txBody>
                  <a:tcPr marL="68580" marR="68580" marT="0" marB="0"/>
                </a:tc>
                <a:tc>
                  <a:txBody>
                    <a:bodyPr/>
                    <a:lstStyle/>
                    <a:p>
                      <a:pPr algn="ctr">
                        <a:lnSpc>
                          <a:spcPct val="100000"/>
                        </a:lnSpc>
                        <a:spcBef>
                          <a:spcPts val="600"/>
                        </a:spcBef>
                        <a:spcAft>
                          <a:spcPts val="0"/>
                        </a:spcAft>
                      </a:pPr>
                      <a:r>
                        <a:rPr lang="fr-FR" sz="1500">
                          <a:effectLst/>
                        </a:rPr>
                        <a:t> </a:t>
                      </a:r>
                      <a:endParaRPr lang="fr-FR" sz="1500">
                        <a:effectLst/>
                        <a:latin typeface="Calibri"/>
                        <a:ea typeface="Calibri"/>
                        <a:cs typeface="Times New Roman"/>
                      </a:endParaRPr>
                    </a:p>
                  </a:txBody>
                  <a:tcPr marL="68580" marR="68580" marT="0" marB="0" anchor="ctr"/>
                </a:tc>
                <a:tc>
                  <a:txBody>
                    <a:bodyPr/>
                    <a:lstStyle/>
                    <a:p>
                      <a:pPr algn="ctr">
                        <a:lnSpc>
                          <a:spcPct val="100000"/>
                        </a:lnSpc>
                        <a:spcBef>
                          <a:spcPts val="600"/>
                        </a:spcBef>
                        <a:spcAft>
                          <a:spcPts val="0"/>
                        </a:spcAft>
                      </a:pPr>
                      <a:r>
                        <a:rPr lang="fr-FR" sz="1500">
                          <a:effectLst/>
                        </a:rPr>
                        <a:t> </a:t>
                      </a:r>
                      <a:endParaRPr lang="fr-FR" sz="1500">
                        <a:effectLst/>
                        <a:latin typeface="Calibri"/>
                        <a:ea typeface="Calibri"/>
                        <a:cs typeface="Times New Roman"/>
                      </a:endParaRPr>
                    </a:p>
                  </a:txBody>
                  <a:tcPr marL="68580" marR="68580" marT="0" marB="0" anchor="ctr"/>
                </a:tc>
                <a:tc>
                  <a:txBody>
                    <a:bodyPr/>
                    <a:lstStyle/>
                    <a:p>
                      <a:pPr algn="ctr">
                        <a:lnSpc>
                          <a:spcPct val="100000"/>
                        </a:lnSpc>
                        <a:spcBef>
                          <a:spcPts val="600"/>
                        </a:spcBef>
                        <a:spcAft>
                          <a:spcPts val="0"/>
                        </a:spcAft>
                      </a:pPr>
                      <a:r>
                        <a:rPr lang="fr-FR" sz="1500">
                          <a:effectLst/>
                        </a:rPr>
                        <a:t> </a:t>
                      </a:r>
                      <a:endParaRPr lang="fr-FR" sz="1500">
                        <a:effectLst/>
                        <a:latin typeface="Calibri"/>
                        <a:ea typeface="Calibri"/>
                        <a:cs typeface="Times New Roman"/>
                      </a:endParaRPr>
                    </a:p>
                  </a:txBody>
                  <a:tcPr marL="68580" marR="68580" marT="0" marB="0" anchor="ctr"/>
                </a:tc>
                <a:tc>
                  <a:txBody>
                    <a:bodyPr/>
                    <a:lstStyle/>
                    <a:p>
                      <a:pPr algn="ctr">
                        <a:lnSpc>
                          <a:spcPct val="100000"/>
                        </a:lnSpc>
                        <a:spcBef>
                          <a:spcPts val="600"/>
                        </a:spcBef>
                        <a:spcAft>
                          <a:spcPts val="0"/>
                        </a:spcAft>
                      </a:pPr>
                      <a:r>
                        <a:rPr lang="fr-FR" sz="1500">
                          <a:effectLst/>
                        </a:rPr>
                        <a:t> </a:t>
                      </a:r>
                      <a:endParaRPr lang="fr-FR" sz="1500">
                        <a:effectLst/>
                        <a:latin typeface="Calibri"/>
                        <a:ea typeface="Calibri"/>
                        <a:cs typeface="Times New Roman"/>
                      </a:endParaRPr>
                    </a:p>
                  </a:txBody>
                  <a:tcPr marL="68580" marR="68580" marT="0" marB="0" anchor="ctr"/>
                </a:tc>
                <a:tc>
                  <a:txBody>
                    <a:bodyPr/>
                    <a:lstStyle/>
                    <a:p>
                      <a:pPr algn="ctr">
                        <a:lnSpc>
                          <a:spcPct val="100000"/>
                        </a:lnSpc>
                        <a:spcBef>
                          <a:spcPts val="600"/>
                        </a:spcBef>
                        <a:spcAft>
                          <a:spcPts val="0"/>
                        </a:spcAft>
                      </a:pPr>
                      <a:r>
                        <a:rPr lang="fr-FR" sz="1500" dirty="0">
                          <a:effectLst/>
                        </a:rPr>
                        <a:t>-0,004</a:t>
                      </a:r>
                    </a:p>
                    <a:p>
                      <a:pPr algn="ctr">
                        <a:lnSpc>
                          <a:spcPct val="100000"/>
                        </a:lnSpc>
                        <a:spcBef>
                          <a:spcPts val="600"/>
                        </a:spcBef>
                        <a:spcAft>
                          <a:spcPts val="600"/>
                        </a:spcAft>
                      </a:pPr>
                      <a:r>
                        <a:rPr lang="fr-FR" sz="1500" dirty="0">
                          <a:effectLst/>
                        </a:rPr>
                        <a:t>(0,013)</a:t>
                      </a:r>
                      <a:endParaRPr lang="fr-FR" sz="1500" dirty="0">
                        <a:effectLst/>
                        <a:latin typeface="Calibri"/>
                        <a:ea typeface="Calibri"/>
                        <a:cs typeface="Times New Roman"/>
                      </a:endParaRPr>
                    </a:p>
                  </a:txBody>
                  <a:tcPr marL="68580" marR="68580" marT="0" marB="0" anchor="ctr"/>
                </a:tc>
              </a:tr>
              <a:tr h="283144">
                <a:tc>
                  <a:txBody>
                    <a:bodyPr/>
                    <a:lstStyle/>
                    <a:p>
                      <a:pPr algn="ctr">
                        <a:lnSpc>
                          <a:spcPct val="100000"/>
                        </a:lnSpc>
                        <a:spcAft>
                          <a:spcPts val="800"/>
                        </a:spcAft>
                      </a:pPr>
                      <a:r>
                        <a:rPr lang="fr-FR" sz="1500" dirty="0" smtClean="0">
                          <a:effectLst/>
                        </a:rPr>
                        <a:t>N</a:t>
                      </a:r>
                      <a:r>
                        <a:rPr lang="fr-FR" sz="1500" baseline="0" dirty="0" smtClean="0">
                          <a:effectLst/>
                        </a:rPr>
                        <a:t> / R²</a:t>
                      </a:r>
                      <a:endParaRPr lang="fr-FR" sz="1500" dirty="0">
                        <a:effectLst/>
                        <a:latin typeface="Calibri"/>
                        <a:ea typeface="Calibri"/>
                        <a:cs typeface="Times New Roman"/>
                      </a:endParaRPr>
                    </a:p>
                  </a:txBody>
                  <a:tcPr marL="68580" marR="68580" marT="0" marB="0" anchor="ctr"/>
                </a:tc>
                <a:tc>
                  <a:txBody>
                    <a:bodyPr/>
                    <a:lstStyle/>
                    <a:p>
                      <a:pPr algn="ctr">
                        <a:lnSpc>
                          <a:spcPct val="100000"/>
                        </a:lnSpc>
                        <a:spcAft>
                          <a:spcPts val="800"/>
                        </a:spcAft>
                      </a:pPr>
                      <a:r>
                        <a:rPr lang="fr-FR" sz="1500" dirty="0">
                          <a:effectLst/>
                        </a:rPr>
                        <a:t>86 </a:t>
                      </a:r>
                      <a:r>
                        <a:rPr lang="fr-FR" sz="1500" dirty="0" smtClean="0">
                          <a:effectLst/>
                        </a:rPr>
                        <a:t>918 / 0,001</a:t>
                      </a:r>
                      <a:endParaRPr lang="fr-FR" sz="1500" dirty="0">
                        <a:effectLst/>
                        <a:latin typeface="Calibri"/>
                        <a:ea typeface="Calibri"/>
                        <a:cs typeface="Times New Roman"/>
                      </a:endParaRPr>
                    </a:p>
                  </a:txBody>
                  <a:tcPr marL="68580" marR="68580" marT="0" marB="0" anchor="ctr"/>
                </a:tc>
                <a:tc>
                  <a:txBody>
                    <a:bodyPr/>
                    <a:lstStyle/>
                    <a:p>
                      <a:pPr algn="ctr">
                        <a:lnSpc>
                          <a:spcPct val="100000"/>
                        </a:lnSpc>
                        <a:spcAft>
                          <a:spcPts val="800"/>
                        </a:spcAft>
                      </a:pPr>
                      <a:r>
                        <a:rPr lang="fr-FR" sz="1500" dirty="0">
                          <a:effectLst/>
                        </a:rPr>
                        <a:t>86 </a:t>
                      </a:r>
                      <a:r>
                        <a:rPr lang="fr-FR" sz="1500" dirty="0" smtClean="0">
                          <a:effectLst/>
                        </a:rPr>
                        <a:t>918 / 0,037</a:t>
                      </a:r>
                      <a:endParaRPr lang="fr-FR" sz="1500" dirty="0">
                        <a:effectLst/>
                        <a:latin typeface="Calibri"/>
                        <a:ea typeface="Calibri"/>
                        <a:cs typeface="Times New Roman"/>
                      </a:endParaRPr>
                    </a:p>
                  </a:txBody>
                  <a:tcPr marL="68580" marR="68580" marT="0" marB="0" anchor="ctr"/>
                </a:tc>
                <a:tc>
                  <a:txBody>
                    <a:bodyPr/>
                    <a:lstStyle/>
                    <a:p>
                      <a:pPr algn="ctr">
                        <a:lnSpc>
                          <a:spcPct val="100000"/>
                        </a:lnSpc>
                        <a:spcAft>
                          <a:spcPts val="800"/>
                        </a:spcAft>
                      </a:pPr>
                      <a:r>
                        <a:rPr lang="fr-FR" sz="1500" dirty="0">
                          <a:effectLst/>
                        </a:rPr>
                        <a:t>86 </a:t>
                      </a:r>
                      <a:r>
                        <a:rPr lang="fr-FR" sz="1500" dirty="0" smtClean="0">
                          <a:effectLst/>
                        </a:rPr>
                        <a:t>918 / 0,038</a:t>
                      </a:r>
                      <a:endParaRPr lang="fr-FR" sz="1500" dirty="0">
                        <a:effectLst/>
                        <a:latin typeface="Calibri"/>
                        <a:ea typeface="Calibri"/>
                        <a:cs typeface="Times New Roman"/>
                      </a:endParaRPr>
                    </a:p>
                  </a:txBody>
                  <a:tcPr marL="68580" marR="68580" marT="0" marB="0" anchor="ctr"/>
                </a:tc>
                <a:tc>
                  <a:txBody>
                    <a:bodyPr/>
                    <a:lstStyle/>
                    <a:p>
                      <a:pPr algn="ctr">
                        <a:lnSpc>
                          <a:spcPct val="100000"/>
                        </a:lnSpc>
                        <a:spcBef>
                          <a:spcPts val="1200"/>
                        </a:spcBef>
                        <a:spcAft>
                          <a:spcPts val="0"/>
                        </a:spcAft>
                      </a:pPr>
                      <a:r>
                        <a:rPr lang="fr-FR" sz="1500" dirty="0" smtClean="0">
                          <a:effectLst/>
                        </a:rPr>
                        <a:t>83 914 / 0,036</a:t>
                      </a:r>
                      <a:endParaRPr lang="fr-FR" sz="1500" dirty="0">
                        <a:effectLst/>
                        <a:latin typeface="Calibri"/>
                        <a:ea typeface="Calibri"/>
                        <a:cs typeface="Times New Roman"/>
                      </a:endParaRPr>
                    </a:p>
                  </a:txBody>
                  <a:tcPr marL="68580" marR="68580" marT="0" marB="0" anchor="ctr"/>
                </a:tc>
                <a:tc>
                  <a:txBody>
                    <a:bodyPr/>
                    <a:lstStyle/>
                    <a:p>
                      <a:pPr algn="ctr">
                        <a:lnSpc>
                          <a:spcPct val="100000"/>
                        </a:lnSpc>
                        <a:spcBef>
                          <a:spcPts val="1200"/>
                        </a:spcBef>
                        <a:spcAft>
                          <a:spcPts val="0"/>
                        </a:spcAft>
                      </a:pPr>
                      <a:r>
                        <a:rPr lang="fr-FR" sz="1500" dirty="0" smtClean="0">
                          <a:effectLst/>
                        </a:rPr>
                        <a:t>83 914 / 0,036</a:t>
                      </a:r>
                      <a:endParaRPr lang="fr-FR" sz="1500" dirty="0">
                        <a:effectLst/>
                        <a:latin typeface="Calibri"/>
                        <a:ea typeface="Calibri"/>
                        <a:cs typeface="Times New Roman"/>
                      </a:endParaRPr>
                    </a:p>
                  </a:txBody>
                  <a:tcPr marL="68580" marR="68580" marT="0" marB="0" anchor="ctr"/>
                </a:tc>
              </a:tr>
            </a:tbl>
          </a:graphicData>
        </a:graphic>
      </p:graphicFrame>
      <p:sp>
        <p:nvSpPr>
          <p:cNvPr id="3" name="Rectangle 1"/>
          <p:cNvSpPr>
            <a:spLocks noChangeArrowheads="1"/>
          </p:cNvSpPr>
          <p:nvPr/>
        </p:nvSpPr>
        <p:spPr bwMode="auto">
          <a:xfrm>
            <a:off x="0" y="0"/>
            <a:ext cx="9143143" cy="707886"/>
          </a:xfrm>
          <a:prstGeom prst="rect">
            <a:avLst/>
          </a:prstGeom>
          <a:solidFill>
            <a:schemeClr val="bg1"/>
          </a:solidFill>
          <a:ln>
            <a:noFill/>
          </a:ln>
          <a:effectLst/>
        </p:spPr>
        <p:txBody>
          <a:bodyPr vert="horz" wrap="square" lIns="91440" tIns="45720" rIns="91440" bIns="45720" numCol="1" anchor="ctr" anchorCtr="0" compatLnSpc="1">
            <a:prstTxWarp prst="textNoShape">
              <a:avLst/>
            </a:prstTxWarp>
            <a:spAutoFit/>
          </a:bodyPr>
          <a:lstStyle>
            <a:lvl1pPr fontAlgn="base">
              <a:spcBef>
                <a:spcPct val="0"/>
              </a:spcBef>
              <a:spcAft>
                <a:spcPct val="0"/>
              </a:spcAft>
              <a:tabLst>
                <a:tab pos="515938" algn="ctr"/>
                <a:tab pos="1019175" algn="l"/>
              </a:tabLst>
              <a:defRPr>
                <a:solidFill>
                  <a:schemeClr val="tx1"/>
                </a:solidFill>
                <a:latin typeface="Arial" pitchFamily="34" charset="0"/>
                <a:cs typeface="Arial" pitchFamily="34" charset="0"/>
              </a:defRPr>
            </a:lvl1pPr>
            <a:lvl2pPr fontAlgn="base">
              <a:spcBef>
                <a:spcPct val="0"/>
              </a:spcBef>
              <a:spcAft>
                <a:spcPct val="0"/>
              </a:spcAft>
              <a:tabLst>
                <a:tab pos="515938" algn="ctr"/>
                <a:tab pos="1019175" algn="l"/>
              </a:tabLst>
              <a:defRPr>
                <a:solidFill>
                  <a:schemeClr val="tx1"/>
                </a:solidFill>
                <a:latin typeface="Arial" pitchFamily="34" charset="0"/>
                <a:cs typeface="Arial" pitchFamily="34" charset="0"/>
              </a:defRPr>
            </a:lvl2pPr>
            <a:lvl3pPr fontAlgn="base">
              <a:spcBef>
                <a:spcPct val="0"/>
              </a:spcBef>
              <a:spcAft>
                <a:spcPct val="0"/>
              </a:spcAft>
              <a:tabLst>
                <a:tab pos="515938" algn="ctr"/>
                <a:tab pos="1019175" algn="l"/>
              </a:tabLst>
              <a:defRPr>
                <a:solidFill>
                  <a:schemeClr val="tx1"/>
                </a:solidFill>
                <a:latin typeface="Arial" pitchFamily="34" charset="0"/>
                <a:cs typeface="Arial" pitchFamily="34" charset="0"/>
              </a:defRPr>
            </a:lvl3pPr>
            <a:lvl4pPr fontAlgn="base">
              <a:spcBef>
                <a:spcPct val="0"/>
              </a:spcBef>
              <a:spcAft>
                <a:spcPct val="0"/>
              </a:spcAft>
              <a:tabLst>
                <a:tab pos="515938" algn="ctr"/>
                <a:tab pos="1019175" algn="l"/>
              </a:tabLst>
              <a:defRPr>
                <a:solidFill>
                  <a:schemeClr val="tx1"/>
                </a:solidFill>
                <a:latin typeface="Arial" pitchFamily="34" charset="0"/>
                <a:cs typeface="Arial" pitchFamily="34" charset="0"/>
              </a:defRPr>
            </a:lvl4pPr>
            <a:lvl5pPr fontAlgn="base">
              <a:spcBef>
                <a:spcPct val="0"/>
              </a:spcBef>
              <a:spcAft>
                <a:spcPct val="0"/>
              </a:spcAft>
              <a:tabLst>
                <a:tab pos="515938" algn="ctr"/>
                <a:tab pos="1019175" algn="l"/>
              </a:tabLst>
              <a:defRPr>
                <a:solidFill>
                  <a:schemeClr val="tx1"/>
                </a:solidFill>
                <a:latin typeface="Arial" pitchFamily="34" charset="0"/>
                <a:cs typeface="Arial" pitchFamily="34" charset="0"/>
              </a:defRPr>
            </a:lvl5pPr>
            <a:lvl6pPr fontAlgn="base">
              <a:spcBef>
                <a:spcPct val="0"/>
              </a:spcBef>
              <a:spcAft>
                <a:spcPct val="0"/>
              </a:spcAft>
              <a:tabLst>
                <a:tab pos="515938" algn="ctr"/>
                <a:tab pos="1019175" algn="l"/>
              </a:tabLst>
              <a:defRPr>
                <a:solidFill>
                  <a:schemeClr val="tx1"/>
                </a:solidFill>
                <a:latin typeface="Arial" pitchFamily="34" charset="0"/>
                <a:cs typeface="Arial" pitchFamily="34" charset="0"/>
              </a:defRPr>
            </a:lvl6pPr>
            <a:lvl7pPr fontAlgn="base">
              <a:spcBef>
                <a:spcPct val="0"/>
              </a:spcBef>
              <a:spcAft>
                <a:spcPct val="0"/>
              </a:spcAft>
              <a:tabLst>
                <a:tab pos="515938" algn="ctr"/>
                <a:tab pos="1019175" algn="l"/>
              </a:tabLst>
              <a:defRPr>
                <a:solidFill>
                  <a:schemeClr val="tx1"/>
                </a:solidFill>
                <a:latin typeface="Arial" pitchFamily="34" charset="0"/>
                <a:cs typeface="Arial" pitchFamily="34" charset="0"/>
              </a:defRPr>
            </a:lvl7pPr>
            <a:lvl8pPr fontAlgn="base">
              <a:spcBef>
                <a:spcPct val="0"/>
              </a:spcBef>
              <a:spcAft>
                <a:spcPct val="0"/>
              </a:spcAft>
              <a:tabLst>
                <a:tab pos="515938" algn="ctr"/>
                <a:tab pos="1019175" algn="l"/>
              </a:tabLst>
              <a:defRPr>
                <a:solidFill>
                  <a:schemeClr val="tx1"/>
                </a:solidFill>
                <a:latin typeface="Arial" pitchFamily="34" charset="0"/>
                <a:cs typeface="Arial" pitchFamily="34" charset="0"/>
              </a:defRPr>
            </a:lvl8pPr>
            <a:lvl9pPr fontAlgn="base">
              <a:spcBef>
                <a:spcPct val="0"/>
              </a:spcBef>
              <a:spcAft>
                <a:spcPct val="0"/>
              </a:spcAft>
              <a:tabLst>
                <a:tab pos="515938" algn="ctr"/>
                <a:tab pos="1019175" algn="l"/>
              </a:tabLst>
              <a:defRPr>
                <a:solidFill>
                  <a:schemeClr val="tx1"/>
                </a:solidFill>
                <a:latin typeface="Arial" pitchFamily="34" charset="0"/>
                <a:cs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tab pos="515938" algn="ctr"/>
                <a:tab pos="1019175" algn="l"/>
              </a:tabLst>
            </a:pPr>
            <a:r>
              <a:rPr kumimoji="0" lang="en-US" altLang="fr-FR" sz="20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Sample average effects of </a:t>
            </a:r>
            <a:r>
              <a:rPr kumimoji="0" lang="en-US" altLang="fr-FR" sz="2000" b="0" i="0" u="none" strike="noStrike" cap="none" normalizeH="0" baseline="0" dirty="0" err="1" smtClean="0">
                <a:ln>
                  <a:noFill/>
                </a:ln>
                <a:solidFill>
                  <a:schemeClr val="tx1"/>
                </a:solidFill>
                <a:effectLst/>
                <a:latin typeface="Calibri" pitchFamily="34" charset="0"/>
                <a:ea typeface="Calibri" pitchFamily="34" charset="0"/>
                <a:cs typeface="Times New Roman" pitchFamily="18" charset="0"/>
              </a:rPr>
              <a:t>organisational</a:t>
            </a:r>
            <a:r>
              <a:rPr kumimoji="0" lang="en-US" altLang="fr-FR" sz="20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changes on long-term sickness absences</a:t>
            </a:r>
          </a:p>
          <a:p>
            <a:pPr marL="0" marR="0" lvl="0" indent="0" algn="ctr" defTabSz="914400" rtl="0" eaLnBrk="1" fontAlgn="base" latinLnBrk="0" hangingPunct="1">
              <a:lnSpc>
                <a:spcPct val="100000"/>
              </a:lnSpc>
              <a:spcBef>
                <a:spcPct val="0"/>
              </a:spcBef>
              <a:spcAft>
                <a:spcPct val="0"/>
              </a:spcAft>
              <a:buClrTx/>
              <a:buSzTx/>
              <a:buFontTx/>
              <a:buNone/>
              <a:tabLst>
                <a:tab pos="515938" algn="ctr"/>
                <a:tab pos="1019175" algn="l"/>
              </a:tabLst>
            </a:pPr>
            <a:r>
              <a:rPr kumimoji="0" lang="en-US" altLang="fr-FR" sz="20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of treated employees </a:t>
            </a:r>
            <a:r>
              <a:rPr kumimoji="0" lang="en-US" altLang="fr-FR" sz="20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during</a:t>
            </a:r>
            <a:r>
              <a:rPr kumimoji="0" lang="en-US" altLang="fr-FR" sz="20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the period of changes (</a:t>
            </a:r>
            <a:r>
              <a:rPr kumimoji="0" lang="en-US" altLang="fr-FR" sz="2000" b="0" i="0" u="none" strike="noStrike" cap="none" normalizeH="0" baseline="0" dirty="0" err="1" smtClean="0">
                <a:ln>
                  <a:noFill/>
                </a:ln>
                <a:solidFill>
                  <a:schemeClr val="tx1"/>
                </a:solidFill>
                <a:effectLst/>
                <a:latin typeface="Calibri" pitchFamily="34" charset="0"/>
                <a:ea typeface="Calibri" pitchFamily="34" charset="0"/>
                <a:cs typeface="Times New Roman" pitchFamily="18" charset="0"/>
              </a:rPr>
              <a:t>Coi</a:t>
            </a:r>
            <a:r>
              <a:rPr kumimoji="0" lang="en-US" altLang="fr-FR" sz="20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-Hygie)</a:t>
            </a:r>
            <a:endParaRPr kumimoji="0" lang="fr-FR" altLang="fr-FR" b="0" i="0" u="none" strike="noStrike" cap="none" normalizeH="0" baseline="0" dirty="0" smtClean="0">
              <a:ln>
                <a:noFill/>
              </a:ln>
              <a:solidFill>
                <a:schemeClr val="tx1"/>
              </a:solidFill>
              <a:effectLst/>
            </a:endParaRPr>
          </a:p>
        </p:txBody>
      </p:sp>
    </p:spTree>
    <p:extLst>
      <p:ext uri="{BB962C8B-B14F-4D97-AF65-F5344CB8AC3E}">
        <p14:creationId xmlns:p14="http://schemas.microsoft.com/office/powerpoint/2010/main" val="30660168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1"/>
          <p:cNvSpPr>
            <a:spLocks noChangeArrowheads="1"/>
          </p:cNvSpPr>
          <p:nvPr/>
        </p:nvSpPr>
        <p:spPr bwMode="auto">
          <a:xfrm>
            <a:off x="0" y="0"/>
            <a:ext cx="9143143" cy="707886"/>
          </a:xfrm>
          <a:prstGeom prst="rect">
            <a:avLst/>
          </a:prstGeom>
          <a:solidFill>
            <a:schemeClr val="bg1"/>
          </a:solidFill>
          <a:ln>
            <a:noFill/>
          </a:ln>
          <a:effectLst/>
        </p:spPr>
        <p:txBody>
          <a:bodyPr vert="horz" wrap="square" lIns="91440" tIns="45720" rIns="91440" bIns="45720" numCol="1" anchor="ctr" anchorCtr="0" compatLnSpc="1">
            <a:prstTxWarp prst="textNoShape">
              <a:avLst/>
            </a:prstTxWarp>
            <a:spAutoFit/>
          </a:bodyPr>
          <a:lstStyle>
            <a:lvl1pPr fontAlgn="base">
              <a:spcBef>
                <a:spcPct val="0"/>
              </a:spcBef>
              <a:spcAft>
                <a:spcPct val="0"/>
              </a:spcAft>
              <a:tabLst>
                <a:tab pos="515938" algn="ctr"/>
                <a:tab pos="1019175" algn="l"/>
              </a:tabLst>
              <a:defRPr>
                <a:solidFill>
                  <a:schemeClr val="tx1"/>
                </a:solidFill>
                <a:latin typeface="Arial" pitchFamily="34" charset="0"/>
                <a:cs typeface="Arial" pitchFamily="34" charset="0"/>
              </a:defRPr>
            </a:lvl1pPr>
            <a:lvl2pPr fontAlgn="base">
              <a:spcBef>
                <a:spcPct val="0"/>
              </a:spcBef>
              <a:spcAft>
                <a:spcPct val="0"/>
              </a:spcAft>
              <a:tabLst>
                <a:tab pos="515938" algn="ctr"/>
                <a:tab pos="1019175" algn="l"/>
              </a:tabLst>
              <a:defRPr>
                <a:solidFill>
                  <a:schemeClr val="tx1"/>
                </a:solidFill>
                <a:latin typeface="Arial" pitchFamily="34" charset="0"/>
                <a:cs typeface="Arial" pitchFamily="34" charset="0"/>
              </a:defRPr>
            </a:lvl2pPr>
            <a:lvl3pPr fontAlgn="base">
              <a:spcBef>
                <a:spcPct val="0"/>
              </a:spcBef>
              <a:spcAft>
                <a:spcPct val="0"/>
              </a:spcAft>
              <a:tabLst>
                <a:tab pos="515938" algn="ctr"/>
                <a:tab pos="1019175" algn="l"/>
              </a:tabLst>
              <a:defRPr>
                <a:solidFill>
                  <a:schemeClr val="tx1"/>
                </a:solidFill>
                <a:latin typeface="Arial" pitchFamily="34" charset="0"/>
                <a:cs typeface="Arial" pitchFamily="34" charset="0"/>
              </a:defRPr>
            </a:lvl3pPr>
            <a:lvl4pPr fontAlgn="base">
              <a:spcBef>
                <a:spcPct val="0"/>
              </a:spcBef>
              <a:spcAft>
                <a:spcPct val="0"/>
              </a:spcAft>
              <a:tabLst>
                <a:tab pos="515938" algn="ctr"/>
                <a:tab pos="1019175" algn="l"/>
              </a:tabLst>
              <a:defRPr>
                <a:solidFill>
                  <a:schemeClr val="tx1"/>
                </a:solidFill>
                <a:latin typeface="Arial" pitchFamily="34" charset="0"/>
                <a:cs typeface="Arial" pitchFamily="34" charset="0"/>
              </a:defRPr>
            </a:lvl4pPr>
            <a:lvl5pPr fontAlgn="base">
              <a:spcBef>
                <a:spcPct val="0"/>
              </a:spcBef>
              <a:spcAft>
                <a:spcPct val="0"/>
              </a:spcAft>
              <a:tabLst>
                <a:tab pos="515938" algn="ctr"/>
                <a:tab pos="1019175" algn="l"/>
              </a:tabLst>
              <a:defRPr>
                <a:solidFill>
                  <a:schemeClr val="tx1"/>
                </a:solidFill>
                <a:latin typeface="Arial" pitchFamily="34" charset="0"/>
                <a:cs typeface="Arial" pitchFamily="34" charset="0"/>
              </a:defRPr>
            </a:lvl5pPr>
            <a:lvl6pPr fontAlgn="base">
              <a:spcBef>
                <a:spcPct val="0"/>
              </a:spcBef>
              <a:spcAft>
                <a:spcPct val="0"/>
              </a:spcAft>
              <a:tabLst>
                <a:tab pos="515938" algn="ctr"/>
                <a:tab pos="1019175" algn="l"/>
              </a:tabLst>
              <a:defRPr>
                <a:solidFill>
                  <a:schemeClr val="tx1"/>
                </a:solidFill>
                <a:latin typeface="Arial" pitchFamily="34" charset="0"/>
                <a:cs typeface="Arial" pitchFamily="34" charset="0"/>
              </a:defRPr>
            </a:lvl6pPr>
            <a:lvl7pPr fontAlgn="base">
              <a:spcBef>
                <a:spcPct val="0"/>
              </a:spcBef>
              <a:spcAft>
                <a:spcPct val="0"/>
              </a:spcAft>
              <a:tabLst>
                <a:tab pos="515938" algn="ctr"/>
                <a:tab pos="1019175" algn="l"/>
              </a:tabLst>
              <a:defRPr>
                <a:solidFill>
                  <a:schemeClr val="tx1"/>
                </a:solidFill>
                <a:latin typeface="Arial" pitchFamily="34" charset="0"/>
                <a:cs typeface="Arial" pitchFamily="34" charset="0"/>
              </a:defRPr>
            </a:lvl7pPr>
            <a:lvl8pPr fontAlgn="base">
              <a:spcBef>
                <a:spcPct val="0"/>
              </a:spcBef>
              <a:spcAft>
                <a:spcPct val="0"/>
              </a:spcAft>
              <a:tabLst>
                <a:tab pos="515938" algn="ctr"/>
                <a:tab pos="1019175" algn="l"/>
              </a:tabLst>
              <a:defRPr>
                <a:solidFill>
                  <a:schemeClr val="tx1"/>
                </a:solidFill>
                <a:latin typeface="Arial" pitchFamily="34" charset="0"/>
                <a:cs typeface="Arial" pitchFamily="34" charset="0"/>
              </a:defRPr>
            </a:lvl8pPr>
            <a:lvl9pPr fontAlgn="base">
              <a:spcBef>
                <a:spcPct val="0"/>
              </a:spcBef>
              <a:spcAft>
                <a:spcPct val="0"/>
              </a:spcAft>
              <a:tabLst>
                <a:tab pos="515938" algn="ctr"/>
                <a:tab pos="1019175" algn="l"/>
              </a:tabLst>
              <a:defRPr>
                <a:solidFill>
                  <a:schemeClr val="tx1"/>
                </a:solidFill>
                <a:latin typeface="Arial" pitchFamily="34" charset="0"/>
                <a:cs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tab pos="515938" algn="ctr"/>
                <a:tab pos="1019175" algn="l"/>
              </a:tabLst>
            </a:pPr>
            <a:r>
              <a:rPr kumimoji="0" lang="en-US" altLang="fr-FR" sz="20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Sample average effects of organizational changes on long-term sickness absences</a:t>
            </a:r>
          </a:p>
          <a:p>
            <a:pPr marL="0" marR="0" lvl="0" indent="0" algn="ctr" defTabSz="914400" rtl="0" eaLnBrk="1" fontAlgn="base" latinLnBrk="0" hangingPunct="1">
              <a:lnSpc>
                <a:spcPct val="100000"/>
              </a:lnSpc>
              <a:spcBef>
                <a:spcPct val="0"/>
              </a:spcBef>
              <a:spcAft>
                <a:spcPct val="0"/>
              </a:spcAft>
              <a:buClrTx/>
              <a:buSzTx/>
              <a:buFontTx/>
              <a:buNone/>
              <a:tabLst>
                <a:tab pos="515938" algn="ctr"/>
                <a:tab pos="1019175" algn="l"/>
              </a:tabLst>
            </a:pPr>
            <a:r>
              <a:rPr kumimoji="0" lang="en-US" altLang="fr-FR" sz="20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of treated employees </a:t>
            </a:r>
            <a:r>
              <a:rPr kumimoji="0" lang="en-US" altLang="fr-FR" sz="20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after</a:t>
            </a:r>
            <a:r>
              <a:rPr kumimoji="0" lang="en-US" altLang="fr-FR" sz="20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the period of changes (</a:t>
            </a:r>
            <a:r>
              <a:rPr kumimoji="0" lang="en-US" altLang="fr-FR" sz="2000" b="0" i="0" u="none" strike="noStrike" cap="none" normalizeH="0" baseline="0" dirty="0" err="1" smtClean="0">
                <a:ln>
                  <a:noFill/>
                </a:ln>
                <a:solidFill>
                  <a:schemeClr val="tx1"/>
                </a:solidFill>
                <a:effectLst/>
                <a:latin typeface="Calibri" pitchFamily="34" charset="0"/>
                <a:ea typeface="Calibri" pitchFamily="34" charset="0"/>
                <a:cs typeface="Times New Roman" pitchFamily="18" charset="0"/>
              </a:rPr>
              <a:t>Coi</a:t>
            </a:r>
            <a:r>
              <a:rPr kumimoji="0" lang="en-US" altLang="fr-FR" sz="20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-Hygie)</a:t>
            </a:r>
            <a:endParaRPr kumimoji="0" lang="fr-FR" altLang="fr-FR" b="0" i="0" u="none" strike="noStrike" cap="none" normalizeH="0" baseline="0" dirty="0" smtClean="0">
              <a:ln>
                <a:noFill/>
              </a:ln>
              <a:solidFill>
                <a:schemeClr val="tx1"/>
              </a:solidFill>
              <a:effectLst/>
            </a:endParaRPr>
          </a:p>
        </p:txBody>
      </p:sp>
      <p:graphicFrame>
        <p:nvGraphicFramePr>
          <p:cNvPr id="4" name="Tableau 3"/>
          <p:cNvGraphicFramePr>
            <a:graphicFrameLocks noGrp="1"/>
          </p:cNvGraphicFramePr>
          <p:nvPr>
            <p:extLst>
              <p:ext uri="{D42A27DB-BD31-4B8C-83A1-F6EECF244321}">
                <p14:modId xmlns:p14="http://schemas.microsoft.com/office/powerpoint/2010/main" val="3583357380"/>
              </p:ext>
            </p:extLst>
          </p:nvPr>
        </p:nvGraphicFramePr>
        <p:xfrm>
          <a:off x="856" y="620687"/>
          <a:ext cx="9143144" cy="6192223"/>
        </p:xfrm>
        <a:graphic>
          <a:graphicData uri="http://schemas.openxmlformats.org/drawingml/2006/table">
            <a:tbl>
              <a:tblPr firstRow="1" firstCol="1" bandRow="1">
                <a:tableStyleId>{5C22544A-7EE6-4342-B048-85BDC9FD1C3A}</a:tableStyleId>
              </a:tblPr>
              <a:tblGrid>
                <a:gridCol w="1665286"/>
                <a:gridCol w="1421279"/>
                <a:gridCol w="1412571"/>
                <a:gridCol w="1440160"/>
                <a:gridCol w="1513025"/>
                <a:gridCol w="1690823"/>
              </a:tblGrid>
              <a:tr h="211090">
                <a:tc gridSpan="6">
                  <a:txBody>
                    <a:bodyPr/>
                    <a:lstStyle/>
                    <a:p>
                      <a:pPr algn="ctr">
                        <a:lnSpc>
                          <a:spcPct val="107000"/>
                        </a:lnSpc>
                        <a:spcAft>
                          <a:spcPts val="800"/>
                        </a:spcAft>
                      </a:pPr>
                      <a:r>
                        <a:rPr lang="en-US" sz="1800" dirty="0">
                          <a:effectLst/>
                        </a:rPr>
                        <a:t>DD before (2000-2002) vs after (2006-2008) the </a:t>
                      </a:r>
                      <a:r>
                        <a:rPr lang="en-US" sz="1800" dirty="0" err="1" smtClean="0">
                          <a:effectLst/>
                        </a:rPr>
                        <a:t>organisational</a:t>
                      </a:r>
                      <a:r>
                        <a:rPr lang="en-US" sz="1800" dirty="0" smtClean="0">
                          <a:effectLst/>
                        </a:rPr>
                        <a:t> </a:t>
                      </a:r>
                      <a:r>
                        <a:rPr lang="en-US" sz="1800" dirty="0">
                          <a:effectLst/>
                        </a:rPr>
                        <a:t>changes </a:t>
                      </a:r>
                      <a:endParaRPr lang="fr-FR" sz="1800" dirty="0">
                        <a:effectLst/>
                        <a:latin typeface="Calibri"/>
                        <a:ea typeface="Calibri"/>
                        <a:cs typeface="Times New Roman"/>
                      </a:endParaRPr>
                    </a:p>
                  </a:txBody>
                  <a:tcPr marL="65505" marR="65505" marT="0" marB="0" anchor="ct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r>
              <a:tr h="1218672">
                <a:tc>
                  <a:txBody>
                    <a:bodyPr/>
                    <a:lstStyle/>
                    <a:p>
                      <a:pPr algn="ctr">
                        <a:lnSpc>
                          <a:spcPct val="100000"/>
                        </a:lnSpc>
                        <a:spcAft>
                          <a:spcPts val="800"/>
                        </a:spcAft>
                      </a:pPr>
                      <a:r>
                        <a:rPr lang="fr-FR" sz="1500" dirty="0">
                          <a:effectLst/>
                        </a:rPr>
                        <a:t>Model </a:t>
                      </a:r>
                      <a:r>
                        <a:rPr lang="fr-FR" sz="1500" dirty="0" err="1">
                          <a:effectLst/>
                        </a:rPr>
                        <a:t>specification</a:t>
                      </a:r>
                      <a:endParaRPr lang="fr-FR" sz="1500" dirty="0">
                        <a:effectLst/>
                        <a:latin typeface="Calibri"/>
                        <a:ea typeface="Calibri"/>
                        <a:cs typeface="Times New Roman"/>
                      </a:endParaRPr>
                    </a:p>
                  </a:txBody>
                  <a:tcPr marL="65505" marR="65505" marT="0" marB="0" anchor="ctr"/>
                </a:tc>
                <a:tc>
                  <a:txBody>
                    <a:bodyPr/>
                    <a:lstStyle/>
                    <a:p>
                      <a:pPr algn="ctr">
                        <a:lnSpc>
                          <a:spcPct val="100000"/>
                        </a:lnSpc>
                        <a:spcAft>
                          <a:spcPts val="600"/>
                        </a:spcAft>
                      </a:pPr>
                      <a:r>
                        <a:rPr lang="fr-FR" sz="1500" dirty="0">
                          <a:effectLst/>
                        </a:rPr>
                        <a:t>Time and </a:t>
                      </a:r>
                      <a:r>
                        <a:rPr lang="fr-FR" sz="1500" dirty="0" err="1">
                          <a:effectLst/>
                        </a:rPr>
                        <a:t>treatment</a:t>
                      </a:r>
                      <a:r>
                        <a:rPr lang="fr-FR" sz="1500" dirty="0">
                          <a:effectLst/>
                        </a:rPr>
                        <a:t> </a:t>
                      </a:r>
                      <a:r>
                        <a:rPr lang="fr-FR" sz="1500" dirty="0" err="1">
                          <a:effectLst/>
                        </a:rPr>
                        <a:t>dummies</a:t>
                      </a:r>
                      <a:endParaRPr lang="fr-FR" sz="1500" dirty="0">
                        <a:effectLst/>
                      </a:endParaRPr>
                    </a:p>
                    <a:p>
                      <a:pPr algn="ctr">
                        <a:lnSpc>
                          <a:spcPct val="100000"/>
                        </a:lnSpc>
                        <a:spcAft>
                          <a:spcPts val="600"/>
                        </a:spcAft>
                      </a:pPr>
                      <a:r>
                        <a:rPr lang="fr-FR" sz="1500" dirty="0" smtClean="0">
                          <a:effectLst/>
                        </a:rPr>
                        <a:t>Model (1</a:t>
                      </a:r>
                      <a:r>
                        <a:rPr lang="fr-FR" sz="1500" dirty="0">
                          <a:effectLst/>
                        </a:rPr>
                        <a:t>)</a:t>
                      </a:r>
                      <a:endParaRPr lang="fr-FR" sz="1500" dirty="0">
                        <a:effectLst/>
                        <a:latin typeface="Calibri"/>
                        <a:ea typeface="Calibri"/>
                        <a:cs typeface="Times New Roman"/>
                      </a:endParaRPr>
                    </a:p>
                  </a:txBody>
                  <a:tcPr marL="65505" marR="65505" marT="0" marB="0" anchor="ctr"/>
                </a:tc>
                <a:tc>
                  <a:txBody>
                    <a:bodyPr/>
                    <a:lstStyle/>
                    <a:p>
                      <a:pPr algn="ctr">
                        <a:lnSpc>
                          <a:spcPct val="100000"/>
                        </a:lnSpc>
                        <a:spcAft>
                          <a:spcPts val="800"/>
                        </a:spcAft>
                      </a:pPr>
                      <a:r>
                        <a:rPr lang="fr-FR" sz="1500" dirty="0">
                          <a:effectLst/>
                        </a:rPr>
                        <a:t>+ </a:t>
                      </a:r>
                      <a:r>
                        <a:rPr lang="fr-FR" sz="1500" dirty="0" err="1">
                          <a:effectLst/>
                        </a:rPr>
                        <a:t>individual</a:t>
                      </a:r>
                      <a:r>
                        <a:rPr lang="fr-FR" sz="1500" dirty="0">
                          <a:effectLst/>
                        </a:rPr>
                        <a:t> </a:t>
                      </a:r>
                      <a:r>
                        <a:rPr lang="fr-FR" sz="1500" dirty="0" err="1">
                          <a:effectLst/>
                        </a:rPr>
                        <a:t>characteristics</a:t>
                      </a:r>
                      <a:endParaRPr lang="fr-FR" sz="1500" dirty="0">
                        <a:effectLst/>
                      </a:endParaRPr>
                    </a:p>
                    <a:p>
                      <a:pPr algn="ctr">
                        <a:lnSpc>
                          <a:spcPct val="100000"/>
                        </a:lnSpc>
                        <a:spcAft>
                          <a:spcPts val="800"/>
                        </a:spcAft>
                      </a:pPr>
                      <a:r>
                        <a:rPr lang="fr-FR" sz="1500" dirty="0" smtClean="0">
                          <a:effectLst/>
                        </a:rPr>
                        <a:t>Model (2</a:t>
                      </a:r>
                      <a:r>
                        <a:rPr lang="fr-FR" sz="1500" dirty="0">
                          <a:effectLst/>
                        </a:rPr>
                        <a:t>)</a:t>
                      </a:r>
                      <a:endParaRPr lang="fr-FR" sz="1500" dirty="0">
                        <a:effectLst/>
                        <a:latin typeface="Calibri"/>
                        <a:ea typeface="Calibri"/>
                        <a:cs typeface="Times New Roman"/>
                      </a:endParaRPr>
                    </a:p>
                  </a:txBody>
                  <a:tcPr marL="65505" marR="65505" marT="0" marB="0" anchor="ctr"/>
                </a:tc>
                <a:tc>
                  <a:txBody>
                    <a:bodyPr/>
                    <a:lstStyle/>
                    <a:p>
                      <a:pPr algn="ctr">
                        <a:lnSpc>
                          <a:spcPct val="100000"/>
                        </a:lnSpc>
                        <a:spcAft>
                          <a:spcPts val="800"/>
                        </a:spcAft>
                      </a:pPr>
                      <a:r>
                        <a:rPr lang="fr-FR" sz="1500" dirty="0">
                          <a:effectLst/>
                        </a:rPr>
                        <a:t>+ </a:t>
                      </a:r>
                      <a:r>
                        <a:rPr lang="fr-FR" sz="1500" dirty="0" err="1">
                          <a:effectLst/>
                        </a:rPr>
                        <a:t>firm</a:t>
                      </a:r>
                      <a:r>
                        <a:rPr lang="fr-FR" sz="1500" dirty="0">
                          <a:effectLst/>
                        </a:rPr>
                        <a:t> variables </a:t>
                      </a:r>
                    </a:p>
                    <a:p>
                      <a:pPr algn="ctr">
                        <a:lnSpc>
                          <a:spcPct val="100000"/>
                        </a:lnSpc>
                        <a:spcAft>
                          <a:spcPts val="800"/>
                        </a:spcAft>
                      </a:pPr>
                      <a:r>
                        <a:rPr lang="fr-FR" sz="1500" dirty="0" smtClean="0">
                          <a:effectLst/>
                        </a:rPr>
                        <a:t>Model (3</a:t>
                      </a:r>
                      <a:r>
                        <a:rPr lang="fr-FR" sz="1500" dirty="0">
                          <a:effectLst/>
                        </a:rPr>
                        <a:t>)</a:t>
                      </a:r>
                      <a:endParaRPr lang="fr-FR" sz="1500" dirty="0">
                        <a:effectLst/>
                        <a:latin typeface="Calibri"/>
                        <a:ea typeface="Calibri"/>
                        <a:cs typeface="Times New Roman"/>
                      </a:endParaRPr>
                    </a:p>
                  </a:txBody>
                  <a:tcPr marL="65505" marR="65505" marT="0" marB="0" anchor="ctr"/>
                </a:tc>
                <a:tc>
                  <a:txBody>
                    <a:bodyPr/>
                    <a:lstStyle/>
                    <a:p>
                      <a:pPr algn="ctr">
                        <a:lnSpc>
                          <a:spcPct val="100000"/>
                        </a:lnSpc>
                        <a:spcAft>
                          <a:spcPts val="800"/>
                        </a:spcAft>
                      </a:pPr>
                      <a:r>
                        <a:rPr lang="en-US" sz="1500" dirty="0">
                          <a:effectLst/>
                        </a:rPr>
                        <a:t>Model 3 with coarsened exact matching</a:t>
                      </a:r>
                      <a:endParaRPr lang="fr-FR" sz="1500" dirty="0">
                        <a:effectLst/>
                      </a:endParaRPr>
                    </a:p>
                    <a:p>
                      <a:pPr algn="ctr">
                        <a:lnSpc>
                          <a:spcPct val="100000"/>
                        </a:lnSpc>
                        <a:spcAft>
                          <a:spcPts val="800"/>
                        </a:spcAft>
                      </a:pPr>
                      <a:r>
                        <a:rPr lang="en-US" sz="1500" dirty="0" smtClean="0">
                          <a:effectLst/>
                        </a:rPr>
                        <a:t>Model (4</a:t>
                      </a:r>
                      <a:r>
                        <a:rPr lang="en-US" sz="1500" dirty="0">
                          <a:effectLst/>
                        </a:rPr>
                        <a:t>)</a:t>
                      </a:r>
                      <a:endParaRPr lang="fr-FR" sz="1500" dirty="0">
                        <a:effectLst/>
                        <a:latin typeface="Calibri"/>
                        <a:ea typeface="Calibri"/>
                        <a:cs typeface="Times New Roman"/>
                      </a:endParaRPr>
                    </a:p>
                  </a:txBody>
                  <a:tcPr marL="65505" marR="65505" marT="0" marB="0"/>
                </a:tc>
                <a:tc>
                  <a:txBody>
                    <a:bodyPr/>
                    <a:lstStyle/>
                    <a:p>
                      <a:pPr algn="ctr">
                        <a:lnSpc>
                          <a:spcPct val="100000"/>
                        </a:lnSpc>
                        <a:spcAft>
                          <a:spcPts val="800"/>
                        </a:spcAft>
                      </a:pPr>
                      <a:r>
                        <a:rPr lang="en-US" sz="1500" dirty="0" smtClean="0">
                          <a:effectLst/>
                        </a:rPr>
                        <a:t>Model 4 with differences between newly hired and tenured employees </a:t>
                      </a:r>
                    </a:p>
                  </a:txBody>
                  <a:tcPr marL="65505" marR="65505" marT="0" marB="0"/>
                </a:tc>
              </a:tr>
              <a:tr h="243505">
                <a:tc gridSpan="6">
                  <a:txBody>
                    <a:bodyPr/>
                    <a:lstStyle/>
                    <a:p>
                      <a:pPr algn="ctr">
                        <a:lnSpc>
                          <a:spcPct val="100000"/>
                        </a:lnSpc>
                        <a:spcAft>
                          <a:spcPts val="800"/>
                        </a:spcAft>
                      </a:pPr>
                      <a:r>
                        <a:rPr lang="en-US" sz="1500" dirty="0">
                          <a:effectLst/>
                        </a:rPr>
                        <a:t>Working for firms implementing </a:t>
                      </a:r>
                      <a:r>
                        <a:rPr lang="en-US" sz="1500" dirty="0" err="1" smtClean="0">
                          <a:effectLst/>
                        </a:rPr>
                        <a:t>Organisational</a:t>
                      </a:r>
                      <a:r>
                        <a:rPr lang="en-US" sz="1500" dirty="0" smtClean="0">
                          <a:effectLst/>
                        </a:rPr>
                        <a:t> </a:t>
                      </a:r>
                      <a:r>
                        <a:rPr lang="en-US" sz="1500" dirty="0">
                          <a:effectLst/>
                        </a:rPr>
                        <a:t>Changes</a:t>
                      </a:r>
                      <a:endParaRPr lang="fr-FR" sz="1500" dirty="0">
                        <a:effectLst/>
                        <a:latin typeface="Calibri"/>
                        <a:ea typeface="Calibri"/>
                        <a:cs typeface="Times New Roman"/>
                      </a:endParaRPr>
                    </a:p>
                  </a:txBody>
                  <a:tcPr marL="65505" marR="65505" marT="0" marB="0" anchor="ct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r>
              <a:tr h="562867">
                <a:tc>
                  <a:txBody>
                    <a:bodyPr/>
                    <a:lstStyle/>
                    <a:p>
                      <a:pPr algn="ctr">
                        <a:lnSpc>
                          <a:spcPct val="100000"/>
                        </a:lnSpc>
                        <a:spcBef>
                          <a:spcPts val="600"/>
                        </a:spcBef>
                        <a:spcAft>
                          <a:spcPts val="0"/>
                        </a:spcAft>
                      </a:pPr>
                      <a:r>
                        <a:rPr lang="fr-FR" sz="1500" dirty="0" smtClean="0">
                          <a:effectLst/>
                        </a:rPr>
                        <a:t>ICT </a:t>
                      </a:r>
                      <a:r>
                        <a:rPr lang="fr-FR" sz="1500" dirty="0">
                          <a:effectLst/>
                        </a:rPr>
                        <a:t>Changes</a:t>
                      </a:r>
                      <a:endParaRPr lang="fr-FR" sz="1500" dirty="0">
                        <a:effectLst/>
                        <a:latin typeface="Calibri"/>
                        <a:ea typeface="Calibri"/>
                        <a:cs typeface="Times New Roman"/>
                      </a:endParaRPr>
                    </a:p>
                  </a:txBody>
                  <a:tcPr marL="65505" marR="65505" marT="0" marB="0" anchor="ctr"/>
                </a:tc>
                <a:tc>
                  <a:txBody>
                    <a:bodyPr/>
                    <a:lstStyle/>
                    <a:p>
                      <a:pPr algn="ctr">
                        <a:lnSpc>
                          <a:spcPct val="100000"/>
                        </a:lnSpc>
                        <a:spcBef>
                          <a:spcPts val="200"/>
                        </a:spcBef>
                        <a:spcAft>
                          <a:spcPts val="0"/>
                        </a:spcAft>
                      </a:pPr>
                      <a:r>
                        <a:rPr lang="fr-FR" sz="1500" dirty="0">
                          <a:effectLst/>
                        </a:rPr>
                        <a:t>-0,009*</a:t>
                      </a:r>
                    </a:p>
                    <a:p>
                      <a:pPr algn="ctr">
                        <a:lnSpc>
                          <a:spcPct val="100000"/>
                        </a:lnSpc>
                        <a:spcBef>
                          <a:spcPts val="200"/>
                        </a:spcBef>
                        <a:spcAft>
                          <a:spcPts val="600"/>
                        </a:spcAft>
                      </a:pPr>
                      <a:r>
                        <a:rPr lang="fr-FR" sz="1500" dirty="0">
                          <a:effectLst/>
                        </a:rPr>
                        <a:t>(0,005)</a:t>
                      </a:r>
                      <a:endParaRPr lang="fr-FR" sz="1500" dirty="0">
                        <a:effectLst/>
                        <a:latin typeface="Calibri"/>
                        <a:ea typeface="Calibri"/>
                        <a:cs typeface="Times New Roman"/>
                      </a:endParaRPr>
                    </a:p>
                  </a:txBody>
                  <a:tcPr marL="65505" marR="65505" marT="0" marB="0" anchor="ctr"/>
                </a:tc>
                <a:tc>
                  <a:txBody>
                    <a:bodyPr/>
                    <a:lstStyle/>
                    <a:p>
                      <a:pPr algn="ctr">
                        <a:lnSpc>
                          <a:spcPct val="100000"/>
                        </a:lnSpc>
                        <a:spcBef>
                          <a:spcPts val="200"/>
                        </a:spcBef>
                        <a:spcAft>
                          <a:spcPts val="0"/>
                        </a:spcAft>
                      </a:pPr>
                      <a:r>
                        <a:rPr lang="fr-FR" sz="1500" dirty="0">
                          <a:effectLst/>
                        </a:rPr>
                        <a:t>-0,008</a:t>
                      </a:r>
                    </a:p>
                    <a:p>
                      <a:pPr algn="ctr">
                        <a:lnSpc>
                          <a:spcPct val="100000"/>
                        </a:lnSpc>
                        <a:spcBef>
                          <a:spcPts val="200"/>
                        </a:spcBef>
                        <a:spcAft>
                          <a:spcPts val="600"/>
                        </a:spcAft>
                      </a:pPr>
                      <a:r>
                        <a:rPr lang="fr-FR" sz="1500" dirty="0">
                          <a:effectLst/>
                        </a:rPr>
                        <a:t>(0,005)</a:t>
                      </a:r>
                      <a:endParaRPr lang="fr-FR" sz="1500" dirty="0">
                        <a:effectLst/>
                        <a:latin typeface="Calibri"/>
                        <a:ea typeface="Calibri"/>
                        <a:cs typeface="Times New Roman"/>
                      </a:endParaRPr>
                    </a:p>
                  </a:txBody>
                  <a:tcPr marL="65505" marR="65505" marT="0" marB="0" anchor="ctr"/>
                </a:tc>
                <a:tc>
                  <a:txBody>
                    <a:bodyPr/>
                    <a:lstStyle/>
                    <a:p>
                      <a:pPr algn="ctr">
                        <a:lnSpc>
                          <a:spcPct val="100000"/>
                        </a:lnSpc>
                        <a:spcBef>
                          <a:spcPts val="200"/>
                        </a:spcBef>
                        <a:spcAft>
                          <a:spcPts val="0"/>
                        </a:spcAft>
                      </a:pPr>
                      <a:r>
                        <a:rPr lang="fr-FR" sz="1500" dirty="0">
                          <a:effectLst/>
                        </a:rPr>
                        <a:t>-0,009*</a:t>
                      </a:r>
                    </a:p>
                    <a:p>
                      <a:pPr algn="ctr">
                        <a:lnSpc>
                          <a:spcPct val="100000"/>
                        </a:lnSpc>
                        <a:spcBef>
                          <a:spcPts val="200"/>
                        </a:spcBef>
                        <a:spcAft>
                          <a:spcPts val="600"/>
                        </a:spcAft>
                      </a:pPr>
                      <a:r>
                        <a:rPr lang="fr-FR" sz="1500" dirty="0">
                          <a:effectLst/>
                        </a:rPr>
                        <a:t>(0,005)</a:t>
                      </a:r>
                      <a:endParaRPr lang="fr-FR" sz="1500" dirty="0">
                        <a:effectLst/>
                        <a:latin typeface="Calibri"/>
                        <a:ea typeface="Calibri"/>
                        <a:cs typeface="Times New Roman"/>
                      </a:endParaRPr>
                    </a:p>
                  </a:txBody>
                  <a:tcPr marL="65505" marR="65505" marT="0" marB="0" anchor="ctr"/>
                </a:tc>
                <a:tc>
                  <a:txBody>
                    <a:bodyPr/>
                    <a:lstStyle/>
                    <a:p>
                      <a:pPr algn="ctr">
                        <a:lnSpc>
                          <a:spcPct val="100000"/>
                        </a:lnSpc>
                        <a:spcBef>
                          <a:spcPts val="200"/>
                        </a:spcBef>
                        <a:spcAft>
                          <a:spcPts val="0"/>
                        </a:spcAft>
                      </a:pPr>
                      <a:r>
                        <a:rPr lang="fr-FR" sz="1500" dirty="0">
                          <a:effectLst/>
                        </a:rPr>
                        <a:t>-0,008</a:t>
                      </a:r>
                    </a:p>
                    <a:p>
                      <a:pPr algn="ctr">
                        <a:lnSpc>
                          <a:spcPct val="100000"/>
                        </a:lnSpc>
                        <a:spcBef>
                          <a:spcPts val="200"/>
                        </a:spcBef>
                        <a:spcAft>
                          <a:spcPts val="600"/>
                        </a:spcAft>
                      </a:pPr>
                      <a:r>
                        <a:rPr lang="fr-FR" sz="1500" dirty="0">
                          <a:effectLst/>
                        </a:rPr>
                        <a:t>(0,005)</a:t>
                      </a:r>
                      <a:endParaRPr lang="fr-FR" sz="1500" dirty="0">
                        <a:effectLst/>
                        <a:latin typeface="Calibri"/>
                        <a:ea typeface="Calibri"/>
                        <a:cs typeface="Times New Roman"/>
                      </a:endParaRPr>
                    </a:p>
                  </a:txBody>
                  <a:tcPr marL="65505" marR="65505" marT="0" marB="0" anchor="ctr"/>
                </a:tc>
                <a:tc>
                  <a:txBody>
                    <a:bodyPr/>
                    <a:lstStyle/>
                    <a:p>
                      <a:pPr algn="ctr">
                        <a:lnSpc>
                          <a:spcPct val="100000"/>
                        </a:lnSpc>
                        <a:spcBef>
                          <a:spcPts val="200"/>
                        </a:spcBef>
                        <a:spcAft>
                          <a:spcPts val="0"/>
                        </a:spcAft>
                      </a:pPr>
                      <a:r>
                        <a:rPr lang="fr-FR" sz="1500" dirty="0">
                          <a:effectLst/>
                        </a:rPr>
                        <a:t>-0,009*</a:t>
                      </a:r>
                    </a:p>
                    <a:p>
                      <a:pPr algn="ctr">
                        <a:lnSpc>
                          <a:spcPct val="100000"/>
                        </a:lnSpc>
                        <a:spcBef>
                          <a:spcPts val="200"/>
                        </a:spcBef>
                        <a:spcAft>
                          <a:spcPts val="0"/>
                        </a:spcAft>
                      </a:pPr>
                      <a:r>
                        <a:rPr lang="fr-FR" sz="1500" dirty="0">
                          <a:effectLst/>
                        </a:rPr>
                        <a:t>(0,005)</a:t>
                      </a:r>
                      <a:endParaRPr lang="fr-FR" sz="1500" dirty="0">
                        <a:effectLst/>
                        <a:latin typeface="Calibri"/>
                        <a:ea typeface="Calibri"/>
                        <a:cs typeface="Times New Roman"/>
                      </a:endParaRPr>
                    </a:p>
                  </a:txBody>
                  <a:tcPr marL="65505" marR="65505" marT="0" marB="0"/>
                </a:tc>
              </a:tr>
              <a:tr h="562867">
                <a:tc>
                  <a:txBody>
                    <a:bodyPr/>
                    <a:lstStyle/>
                    <a:p>
                      <a:pPr algn="ctr">
                        <a:lnSpc>
                          <a:spcPct val="100000"/>
                        </a:lnSpc>
                        <a:spcAft>
                          <a:spcPts val="800"/>
                        </a:spcAft>
                      </a:pPr>
                      <a:r>
                        <a:rPr lang="fr-FR" sz="1500" dirty="0" err="1">
                          <a:effectLst/>
                        </a:rPr>
                        <a:t>Managerial</a:t>
                      </a:r>
                      <a:r>
                        <a:rPr lang="fr-FR" sz="1500" dirty="0">
                          <a:effectLst/>
                        </a:rPr>
                        <a:t> Changes</a:t>
                      </a:r>
                      <a:endParaRPr lang="fr-FR" sz="1500" dirty="0">
                        <a:effectLst/>
                        <a:latin typeface="Calibri"/>
                        <a:ea typeface="Calibri"/>
                        <a:cs typeface="Times New Roman"/>
                      </a:endParaRPr>
                    </a:p>
                  </a:txBody>
                  <a:tcPr marL="65505" marR="65505" marT="0" marB="0" anchor="ctr"/>
                </a:tc>
                <a:tc>
                  <a:txBody>
                    <a:bodyPr/>
                    <a:lstStyle/>
                    <a:p>
                      <a:pPr algn="ctr">
                        <a:lnSpc>
                          <a:spcPct val="100000"/>
                        </a:lnSpc>
                        <a:spcBef>
                          <a:spcPts val="200"/>
                        </a:spcBef>
                        <a:spcAft>
                          <a:spcPts val="0"/>
                        </a:spcAft>
                      </a:pPr>
                      <a:r>
                        <a:rPr lang="fr-FR" sz="1500">
                          <a:effectLst/>
                        </a:rPr>
                        <a:t>-0,005</a:t>
                      </a:r>
                    </a:p>
                    <a:p>
                      <a:pPr algn="ctr">
                        <a:lnSpc>
                          <a:spcPct val="100000"/>
                        </a:lnSpc>
                        <a:spcBef>
                          <a:spcPts val="200"/>
                        </a:spcBef>
                        <a:spcAft>
                          <a:spcPts val="600"/>
                        </a:spcAft>
                      </a:pPr>
                      <a:r>
                        <a:rPr lang="fr-FR" sz="1500">
                          <a:effectLst/>
                        </a:rPr>
                        <a:t>(0,007)</a:t>
                      </a:r>
                      <a:endParaRPr lang="fr-FR" sz="1500">
                        <a:effectLst/>
                        <a:latin typeface="Calibri"/>
                        <a:ea typeface="Calibri"/>
                        <a:cs typeface="Times New Roman"/>
                      </a:endParaRPr>
                    </a:p>
                  </a:txBody>
                  <a:tcPr marL="65505" marR="65505" marT="0" marB="0" anchor="ctr"/>
                </a:tc>
                <a:tc>
                  <a:txBody>
                    <a:bodyPr/>
                    <a:lstStyle/>
                    <a:p>
                      <a:pPr algn="ctr">
                        <a:lnSpc>
                          <a:spcPct val="100000"/>
                        </a:lnSpc>
                        <a:spcBef>
                          <a:spcPts val="200"/>
                        </a:spcBef>
                        <a:spcAft>
                          <a:spcPts val="0"/>
                        </a:spcAft>
                      </a:pPr>
                      <a:r>
                        <a:rPr lang="fr-FR" sz="1500">
                          <a:effectLst/>
                        </a:rPr>
                        <a:t>-0,005</a:t>
                      </a:r>
                    </a:p>
                    <a:p>
                      <a:pPr algn="ctr">
                        <a:lnSpc>
                          <a:spcPct val="100000"/>
                        </a:lnSpc>
                        <a:spcBef>
                          <a:spcPts val="200"/>
                        </a:spcBef>
                        <a:spcAft>
                          <a:spcPts val="0"/>
                        </a:spcAft>
                      </a:pPr>
                      <a:r>
                        <a:rPr lang="fr-FR" sz="1500">
                          <a:effectLst/>
                        </a:rPr>
                        <a:t>(0,007)</a:t>
                      </a:r>
                      <a:endParaRPr lang="fr-FR" sz="1500">
                        <a:effectLst/>
                        <a:latin typeface="Calibri"/>
                        <a:ea typeface="Calibri"/>
                        <a:cs typeface="Times New Roman"/>
                      </a:endParaRPr>
                    </a:p>
                  </a:txBody>
                  <a:tcPr marL="65505" marR="65505" marT="0" marB="0" anchor="ctr"/>
                </a:tc>
                <a:tc>
                  <a:txBody>
                    <a:bodyPr/>
                    <a:lstStyle/>
                    <a:p>
                      <a:pPr algn="ctr">
                        <a:lnSpc>
                          <a:spcPct val="100000"/>
                        </a:lnSpc>
                        <a:spcBef>
                          <a:spcPts val="200"/>
                        </a:spcBef>
                        <a:spcAft>
                          <a:spcPts val="0"/>
                        </a:spcAft>
                      </a:pPr>
                      <a:r>
                        <a:rPr lang="fr-FR" sz="1500">
                          <a:effectLst/>
                        </a:rPr>
                        <a:t>-0,005</a:t>
                      </a:r>
                    </a:p>
                    <a:p>
                      <a:pPr algn="ctr">
                        <a:lnSpc>
                          <a:spcPct val="100000"/>
                        </a:lnSpc>
                        <a:spcBef>
                          <a:spcPts val="200"/>
                        </a:spcBef>
                        <a:spcAft>
                          <a:spcPts val="0"/>
                        </a:spcAft>
                      </a:pPr>
                      <a:r>
                        <a:rPr lang="fr-FR" sz="1500">
                          <a:effectLst/>
                        </a:rPr>
                        <a:t>(0,007)</a:t>
                      </a:r>
                      <a:endParaRPr lang="fr-FR" sz="1500">
                        <a:effectLst/>
                        <a:latin typeface="Calibri"/>
                        <a:ea typeface="Calibri"/>
                        <a:cs typeface="Times New Roman"/>
                      </a:endParaRPr>
                    </a:p>
                  </a:txBody>
                  <a:tcPr marL="65505" marR="65505" marT="0" marB="0" anchor="ctr"/>
                </a:tc>
                <a:tc>
                  <a:txBody>
                    <a:bodyPr/>
                    <a:lstStyle/>
                    <a:p>
                      <a:pPr algn="ctr">
                        <a:lnSpc>
                          <a:spcPct val="100000"/>
                        </a:lnSpc>
                        <a:spcBef>
                          <a:spcPts val="200"/>
                        </a:spcBef>
                        <a:spcAft>
                          <a:spcPts val="0"/>
                        </a:spcAft>
                      </a:pPr>
                      <a:r>
                        <a:rPr lang="fr-FR" sz="1500" dirty="0">
                          <a:effectLst/>
                        </a:rPr>
                        <a:t>-0,017**</a:t>
                      </a:r>
                    </a:p>
                    <a:p>
                      <a:pPr algn="ctr">
                        <a:lnSpc>
                          <a:spcPct val="100000"/>
                        </a:lnSpc>
                        <a:spcBef>
                          <a:spcPts val="200"/>
                        </a:spcBef>
                        <a:spcAft>
                          <a:spcPts val="0"/>
                        </a:spcAft>
                      </a:pPr>
                      <a:r>
                        <a:rPr lang="fr-FR" sz="1500" dirty="0">
                          <a:effectLst/>
                        </a:rPr>
                        <a:t>(0,006)</a:t>
                      </a:r>
                      <a:endParaRPr lang="fr-FR" sz="1500" dirty="0">
                        <a:effectLst/>
                        <a:latin typeface="Calibri"/>
                        <a:ea typeface="Calibri"/>
                        <a:cs typeface="Times New Roman"/>
                      </a:endParaRPr>
                    </a:p>
                  </a:txBody>
                  <a:tcPr marL="65505" marR="65505" marT="0" marB="0" anchor="ctr"/>
                </a:tc>
                <a:tc>
                  <a:txBody>
                    <a:bodyPr/>
                    <a:lstStyle/>
                    <a:p>
                      <a:pPr algn="ctr">
                        <a:lnSpc>
                          <a:spcPct val="100000"/>
                        </a:lnSpc>
                        <a:spcBef>
                          <a:spcPts val="200"/>
                        </a:spcBef>
                        <a:spcAft>
                          <a:spcPts val="0"/>
                        </a:spcAft>
                      </a:pPr>
                      <a:r>
                        <a:rPr lang="fr-FR" sz="1500" dirty="0">
                          <a:effectLst/>
                        </a:rPr>
                        <a:t>-0,016**</a:t>
                      </a:r>
                    </a:p>
                    <a:p>
                      <a:pPr algn="ctr">
                        <a:lnSpc>
                          <a:spcPct val="100000"/>
                        </a:lnSpc>
                        <a:spcBef>
                          <a:spcPts val="200"/>
                        </a:spcBef>
                        <a:spcAft>
                          <a:spcPts val="0"/>
                        </a:spcAft>
                      </a:pPr>
                      <a:r>
                        <a:rPr lang="fr-FR" sz="1500" dirty="0">
                          <a:effectLst/>
                        </a:rPr>
                        <a:t>(0,007)</a:t>
                      </a:r>
                      <a:endParaRPr lang="fr-FR" sz="1500" dirty="0">
                        <a:effectLst/>
                        <a:latin typeface="Calibri"/>
                        <a:ea typeface="Calibri"/>
                        <a:cs typeface="Times New Roman"/>
                      </a:endParaRPr>
                    </a:p>
                  </a:txBody>
                  <a:tcPr marL="65505" marR="65505" marT="0" marB="0"/>
                </a:tc>
              </a:tr>
              <a:tr h="562867">
                <a:tc>
                  <a:txBody>
                    <a:bodyPr/>
                    <a:lstStyle/>
                    <a:p>
                      <a:pPr algn="ctr">
                        <a:lnSpc>
                          <a:spcPct val="100000"/>
                        </a:lnSpc>
                        <a:spcAft>
                          <a:spcPts val="800"/>
                        </a:spcAft>
                      </a:pPr>
                      <a:r>
                        <a:rPr lang="fr-FR" sz="1500" dirty="0" err="1">
                          <a:effectLst/>
                        </a:rPr>
                        <a:t>Both</a:t>
                      </a:r>
                      <a:r>
                        <a:rPr lang="fr-FR" sz="1500" dirty="0">
                          <a:effectLst/>
                        </a:rPr>
                        <a:t> Changes</a:t>
                      </a:r>
                      <a:endParaRPr lang="fr-FR" sz="1500" dirty="0">
                        <a:effectLst/>
                        <a:latin typeface="Calibri"/>
                        <a:ea typeface="Calibri"/>
                        <a:cs typeface="Times New Roman"/>
                      </a:endParaRPr>
                    </a:p>
                  </a:txBody>
                  <a:tcPr marL="65505" marR="65505" marT="0" marB="0" anchor="ctr"/>
                </a:tc>
                <a:tc>
                  <a:txBody>
                    <a:bodyPr/>
                    <a:lstStyle/>
                    <a:p>
                      <a:pPr algn="ctr">
                        <a:lnSpc>
                          <a:spcPct val="100000"/>
                        </a:lnSpc>
                        <a:spcBef>
                          <a:spcPts val="200"/>
                        </a:spcBef>
                        <a:spcAft>
                          <a:spcPts val="0"/>
                        </a:spcAft>
                      </a:pPr>
                      <a:r>
                        <a:rPr lang="fr-FR" sz="1500">
                          <a:effectLst/>
                        </a:rPr>
                        <a:t>0,019*</a:t>
                      </a:r>
                    </a:p>
                    <a:p>
                      <a:pPr algn="ctr">
                        <a:lnSpc>
                          <a:spcPct val="100000"/>
                        </a:lnSpc>
                        <a:spcBef>
                          <a:spcPts val="200"/>
                        </a:spcBef>
                        <a:spcAft>
                          <a:spcPts val="600"/>
                        </a:spcAft>
                      </a:pPr>
                      <a:r>
                        <a:rPr lang="fr-FR" sz="1500">
                          <a:effectLst/>
                        </a:rPr>
                        <a:t>(0,011)</a:t>
                      </a:r>
                      <a:endParaRPr lang="fr-FR" sz="1500">
                        <a:effectLst/>
                        <a:latin typeface="Calibri"/>
                        <a:ea typeface="Calibri"/>
                        <a:cs typeface="Times New Roman"/>
                      </a:endParaRPr>
                    </a:p>
                  </a:txBody>
                  <a:tcPr marL="65505" marR="65505" marT="0" marB="0" anchor="ctr"/>
                </a:tc>
                <a:tc>
                  <a:txBody>
                    <a:bodyPr/>
                    <a:lstStyle/>
                    <a:p>
                      <a:pPr algn="ctr">
                        <a:lnSpc>
                          <a:spcPct val="100000"/>
                        </a:lnSpc>
                        <a:spcBef>
                          <a:spcPts val="200"/>
                        </a:spcBef>
                        <a:spcAft>
                          <a:spcPts val="0"/>
                        </a:spcAft>
                      </a:pPr>
                      <a:r>
                        <a:rPr lang="fr-FR" sz="1500">
                          <a:effectLst/>
                        </a:rPr>
                        <a:t>0,020*</a:t>
                      </a:r>
                    </a:p>
                    <a:p>
                      <a:pPr algn="ctr">
                        <a:lnSpc>
                          <a:spcPct val="100000"/>
                        </a:lnSpc>
                        <a:spcBef>
                          <a:spcPts val="200"/>
                        </a:spcBef>
                        <a:spcAft>
                          <a:spcPts val="600"/>
                        </a:spcAft>
                      </a:pPr>
                      <a:r>
                        <a:rPr lang="fr-FR" sz="1500">
                          <a:effectLst/>
                        </a:rPr>
                        <a:t>(0,011)</a:t>
                      </a:r>
                      <a:endParaRPr lang="fr-FR" sz="1500">
                        <a:effectLst/>
                        <a:latin typeface="Calibri"/>
                        <a:ea typeface="Calibri"/>
                        <a:cs typeface="Times New Roman"/>
                      </a:endParaRPr>
                    </a:p>
                  </a:txBody>
                  <a:tcPr marL="65505" marR="65505" marT="0" marB="0" anchor="ctr"/>
                </a:tc>
                <a:tc>
                  <a:txBody>
                    <a:bodyPr/>
                    <a:lstStyle/>
                    <a:p>
                      <a:pPr algn="ctr">
                        <a:lnSpc>
                          <a:spcPct val="100000"/>
                        </a:lnSpc>
                        <a:spcBef>
                          <a:spcPts val="200"/>
                        </a:spcBef>
                        <a:spcAft>
                          <a:spcPts val="0"/>
                        </a:spcAft>
                      </a:pPr>
                      <a:r>
                        <a:rPr lang="fr-FR" sz="1500" dirty="0">
                          <a:effectLst/>
                        </a:rPr>
                        <a:t>0,020**</a:t>
                      </a:r>
                    </a:p>
                    <a:p>
                      <a:pPr algn="ctr">
                        <a:lnSpc>
                          <a:spcPct val="100000"/>
                        </a:lnSpc>
                        <a:spcBef>
                          <a:spcPts val="200"/>
                        </a:spcBef>
                        <a:spcAft>
                          <a:spcPts val="600"/>
                        </a:spcAft>
                      </a:pPr>
                      <a:r>
                        <a:rPr lang="fr-FR" sz="1500" dirty="0">
                          <a:effectLst/>
                        </a:rPr>
                        <a:t>(0,011)</a:t>
                      </a:r>
                      <a:endParaRPr lang="fr-FR" sz="1500" dirty="0">
                        <a:effectLst/>
                        <a:latin typeface="Calibri"/>
                        <a:ea typeface="Calibri"/>
                        <a:cs typeface="Times New Roman"/>
                      </a:endParaRPr>
                    </a:p>
                  </a:txBody>
                  <a:tcPr marL="65505" marR="65505" marT="0" marB="0" anchor="ctr"/>
                </a:tc>
                <a:tc>
                  <a:txBody>
                    <a:bodyPr/>
                    <a:lstStyle/>
                    <a:p>
                      <a:pPr algn="ctr">
                        <a:lnSpc>
                          <a:spcPct val="100000"/>
                        </a:lnSpc>
                        <a:spcBef>
                          <a:spcPts val="200"/>
                        </a:spcBef>
                        <a:spcAft>
                          <a:spcPts val="0"/>
                        </a:spcAft>
                      </a:pPr>
                      <a:r>
                        <a:rPr lang="fr-FR" sz="1500" dirty="0">
                          <a:effectLst/>
                        </a:rPr>
                        <a:t>0,030***</a:t>
                      </a:r>
                    </a:p>
                    <a:p>
                      <a:pPr algn="ctr">
                        <a:lnSpc>
                          <a:spcPct val="100000"/>
                        </a:lnSpc>
                        <a:spcBef>
                          <a:spcPts val="200"/>
                        </a:spcBef>
                        <a:spcAft>
                          <a:spcPts val="600"/>
                        </a:spcAft>
                      </a:pPr>
                      <a:r>
                        <a:rPr lang="fr-FR" sz="1500" dirty="0">
                          <a:effectLst/>
                        </a:rPr>
                        <a:t>(0,010)</a:t>
                      </a:r>
                      <a:endParaRPr lang="fr-FR" sz="1500" dirty="0">
                        <a:effectLst/>
                        <a:latin typeface="Calibri"/>
                        <a:ea typeface="Calibri"/>
                        <a:cs typeface="Times New Roman"/>
                      </a:endParaRPr>
                    </a:p>
                  </a:txBody>
                  <a:tcPr marL="65505" marR="65505" marT="0" marB="0" anchor="ctr"/>
                </a:tc>
                <a:tc>
                  <a:txBody>
                    <a:bodyPr/>
                    <a:lstStyle/>
                    <a:p>
                      <a:pPr algn="ctr">
                        <a:lnSpc>
                          <a:spcPct val="100000"/>
                        </a:lnSpc>
                        <a:spcBef>
                          <a:spcPts val="200"/>
                        </a:spcBef>
                        <a:spcAft>
                          <a:spcPts val="0"/>
                        </a:spcAft>
                      </a:pPr>
                      <a:r>
                        <a:rPr lang="fr-FR" sz="1500" dirty="0">
                          <a:effectLst/>
                        </a:rPr>
                        <a:t>0,030***</a:t>
                      </a:r>
                    </a:p>
                    <a:p>
                      <a:pPr algn="ctr">
                        <a:lnSpc>
                          <a:spcPct val="100000"/>
                        </a:lnSpc>
                        <a:spcBef>
                          <a:spcPts val="200"/>
                        </a:spcBef>
                        <a:spcAft>
                          <a:spcPts val="0"/>
                        </a:spcAft>
                      </a:pPr>
                      <a:r>
                        <a:rPr lang="fr-FR" sz="1500" dirty="0">
                          <a:effectLst/>
                        </a:rPr>
                        <a:t>(0,010)</a:t>
                      </a:r>
                      <a:endParaRPr lang="fr-FR" sz="1500" dirty="0">
                        <a:effectLst/>
                        <a:latin typeface="Calibri"/>
                        <a:ea typeface="Calibri"/>
                        <a:cs typeface="Times New Roman"/>
                      </a:endParaRPr>
                    </a:p>
                  </a:txBody>
                  <a:tcPr marL="65505" marR="65505" marT="0" marB="0"/>
                </a:tc>
              </a:tr>
              <a:tr h="227574">
                <a:tc gridSpan="6">
                  <a:txBody>
                    <a:bodyPr/>
                    <a:lstStyle/>
                    <a:p>
                      <a:pPr algn="ctr">
                        <a:lnSpc>
                          <a:spcPct val="100000"/>
                        </a:lnSpc>
                        <a:spcAft>
                          <a:spcPts val="0"/>
                        </a:spcAft>
                      </a:pPr>
                      <a:r>
                        <a:rPr lang="fr-FR" sz="1500" dirty="0" err="1">
                          <a:effectLst/>
                        </a:rPr>
                        <a:t>Hired</a:t>
                      </a:r>
                      <a:r>
                        <a:rPr lang="fr-FR" sz="1500" dirty="0">
                          <a:effectLst/>
                        </a:rPr>
                        <a:t> </a:t>
                      </a:r>
                      <a:r>
                        <a:rPr lang="fr-FR" sz="1500" dirty="0" err="1">
                          <a:effectLst/>
                        </a:rPr>
                        <a:t>during</a:t>
                      </a:r>
                      <a:r>
                        <a:rPr lang="fr-FR" sz="1500" dirty="0">
                          <a:effectLst/>
                        </a:rPr>
                        <a:t> </a:t>
                      </a:r>
                      <a:r>
                        <a:rPr lang="fr-FR" sz="1500" dirty="0" err="1" smtClean="0">
                          <a:effectLst/>
                        </a:rPr>
                        <a:t>Organisational</a:t>
                      </a:r>
                      <a:r>
                        <a:rPr lang="fr-FR" sz="1500" dirty="0" smtClean="0">
                          <a:effectLst/>
                        </a:rPr>
                        <a:t> </a:t>
                      </a:r>
                      <a:r>
                        <a:rPr lang="fr-FR" sz="1500" dirty="0">
                          <a:effectLst/>
                        </a:rPr>
                        <a:t>Changes</a:t>
                      </a:r>
                      <a:endParaRPr lang="fr-FR" sz="1500" dirty="0">
                        <a:effectLst/>
                        <a:latin typeface="Calibri"/>
                        <a:ea typeface="Calibri"/>
                        <a:cs typeface="Times New Roman"/>
                      </a:endParaRPr>
                    </a:p>
                  </a:txBody>
                  <a:tcPr marL="65505" marR="65505" marT="0" marB="0" anchor="ct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r>
              <a:tr h="575598">
                <a:tc>
                  <a:txBody>
                    <a:bodyPr/>
                    <a:lstStyle/>
                    <a:p>
                      <a:pPr algn="ctr">
                        <a:lnSpc>
                          <a:spcPct val="100000"/>
                        </a:lnSpc>
                        <a:spcAft>
                          <a:spcPts val="800"/>
                        </a:spcAft>
                      </a:pPr>
                      <a:r>
                        <a:rPr lang="fr-FR" sz="1500" dirty="0" err="1" smtClean="0">
                          <a:effectLst/>
                          <a:latin typeface="Arial" panose="020B0604020202020204" pitchFamily="34" charset="0"/>
                          <a:ea typeface="Calibri"/>
                          <a:cs typeface="Arial" panose="020B0604020202020204" pitchFamily="34" charset="0"/>
                        </a:rPr>
                        <a:t>Hired</a:t>
                      </a:r>
                      <a:r>
                        <a:rPr lang="fr-FR" sz="1500" dirty="0" smtClean="0">
                          <a:effectLst/>
                          <a:latin typeface="Arial" panose="020B0604020202020204" pitchFamily="34" charset="0"/>
                          <a:ea typeface="Calibri"/>
                          <a:cs typeface="Arial" panose="020B0604020202020204" pitchFamily="34" charset="0"/>
                        </a:rPr>
                        <a:t> in 2003</a:t>
                      </a:r>
                      <a:endParaRPr lang="fr-FR" sz="1500" dirty="0">
                        <a:effectLst/>
                        <a:latin typeface="Arial" panose="020B0604020202020204" pitchFamily="34" charset="0"/>
                        <a:ea typeface="Calibri"/>
                        <a:cs typeface="Arial" panose="020B0604020202020204" pitchFamily="34" charset="0"/>
                      </a:endParaRPr>
                    </a:p>
                  </a:txBody>
                  <a:tcPr marL="65505" marR="65505" marT="0" marB="0" anchor="ctr"/>
                </a:tc>
                <a:tc>
                  <a:txBody>
                    <a:bodyPr/>
                    <a:lstStyle/>
                    <a:p>
                      <a:pPr algn="ctr">
                        <a:lnSpc>
                          <a:spcPct val="100000"/>
                        </a:lnSpc>
                        <a:spcBef>
                          <a:spcPts val="600"/>
                        </a:spcBef>
                        <a:spcAft>
                          <a:spcPts val="0"/>
                        </a:spcAft>
                      </a:pPr>
                      <a:endParaRPr lang="fr-FR" sz="1500" dirty="0">
                        <a:effectLst/>
                        <a:latin typeface="Calibri"/>
                        <a:ea typeface="Calibri"/>
                        <a:cs typeface="Times New Roman"/>
                      </a:endParaRPr>
                    </a:p>
                  </a:txBody>
                  <a:tcPr marL="65505" marR="65505" marT="0" marB="0" anchor="ctr"/>
                </a:tc>
                <a:tc>
                  <a:txBody>
                    <a:bodyPr/>
                    <a:lstStyle/>
                    <a:p>
                      <a:pPr algn="ctr">
                        <a:lnSpc>
                          <a:spcPct val="100000"/>
                        </a:lnSpc>
                        <a:spcBef>
                          <a:spcPts val="600"/>
                        </a:spcBef>
                        <a:spcAft>
                          <a:spcPts val="0"/>
                        </a:spcAft>
                      </a:pPr>
                      <a:endParaRPr lang="fr-FR" sz="1500" dirty="0">
                        <a:effectLst/>
                        <a:latin typeface="Calibri"/>
                        <a:ea typeface="Calibri"/>
                        <a:cs typeface="Times New Roman"/>
                      </a:endParaRPr>
                    </a:p>
                  </a:txBody>
                  <a:tcPr marL="65505" marR="65505" marT="0" marB="0" anchor="ctr"/>
                </a:tc>
                <a:tc>
                  <a:txBody>
                    <a:bodyPr/>
                    <a:lstStyle/>
                    <a:p>
                      <a:pPr algn="ctr">
                        <a:lnSpc>
                          <a:spcPct val="100000"/>
                        </a:lnSpc>
                        <a:spcBef>
                          <a:spcPts val="600"/>
                        </a:spcBef>
                        <a:spcAft>
                          <a:spcPts val="0"/>
                        </a:spcAft>
                      </a:pPr>
                      <a:endParaRPr lang="fr-FR" sz="1500" dirty="0">
                        <a:effectLst/>
                        <a:latin typeface="Calibri"/>
                        <a:ea typeface="Calibri"/>
                        <a:cs typeface="Times New Roman"/>
                      </a:endParaRPr>
                    </a:p>
                  </a:txBody>
                  <a:tcPr marL="65505" marR="65505" marT="0" marB="0" anchor="ctr"/>
                </a:tc>
                <a:tc>
                  <a:txBody>
                    <a:bodyPr/>
                    <a:lstStyle/>
                    <a:p>
                      <a:pPr algn="ctr">
                        <a:lnSpc>
                          <a:spcPct val="100000"/>
                        </a:lnSpc>
                        <a:spcBef>
                          <a:spcPts val="600"/>
                        </a:spcBef>
                        <a:spcAft>
                          <a:spcPts val="0"/>
                        </a:spcAft>
                      </a:pPr>
                      <a:endParaRPr lang="fr-FR" sz="1500" dirty="0">
                        <a:effectLst/>
                        <a:latin typeface="Calibri"/>
                        <a:ea typeface="Calibri"/>
                        <a:cs typeface="Times New Roman"/>
                      </a:endParaRPr>
                    </a:p>
                  </a:txBody>
                  <a:tcPr marL="65505" marR="65505" marT="0" marB="0" anchor="ctr"/>
                </a:tc>
                <a:tc>
                  <a:txBody>
                    <a:bodyPr/>
                    <a:lstStyle/>
                    <a:p>
                      <a:pPr algn="ctr">
                        <a:lnSpc>
                          <a:spcPct val="100000"/>
                        </a:lnSpc>
                        <a:spcBef>
                          <a:spcPts val="0"/>
                        </a:spcBef>
                        <a:spcAft>
                          <a:spcPts val="0"/>
                        </a:spcAft>
                      </a:pPr>
                      <a:endParaRPr lang="fr-FR" sz="1500" dirty="0">
                        <a:effectLst/>
                        <a:latin typeface="Calibri"/>
                        <a:ea typeface="Calibri"/>
                        <a:cs typeface="Times New Roman"/>
                      </a:endParaRPr>
                    </a:p>
                  </a:txBody>
                  <a:tcPr marL="65505" marR="65505" marT="0" marB="0" anchor="ctr"/>
                </a:tc>
              </a:tr>
              <a:tr h="503590">
                <a:tc>
                  <a:txBody>
                    <a:bodyPr/>
                    <a:lstStyle/>
                    <a:p>
                      <a:pPr algn="ctr">
                        <a:lnSpc>
                          <a:spcPct val="100000"/>
                        </a:lnSpc>
                        <a:spcAft>
                          <a:spcPts val="800"/>
                        </a:spcAft>
                      </a:pPr>
                      <a:r>
                        <a:rPr lang="fr-FR" sz="1500" dirty="0" err="1">
                          <a:effectLst/>
                        </a:rPr>
                        <a:t>Hired</a:t>
                      </a:r>
                      <a:r>
                        <a:rPr lang="fr-FR" sz="1500" dirty="0">
                          <a:effectLst/>
                        </a:rPr>
                        <a:t> </a:t>
                      </a:r>
                      <a:r>
                        <a:rPr lang="fr-FR" sz="1500" dirty="0" err="1" smtClean="0">
                          <a:effectLst/>
                        </a:rPr>
                        <a:t>during</a:t>
                      </a:r>
                      <a:r>
                        <a:rPr lang="fr-FR" sz="1500" dirty="0" smtClean="0">
                          <a:effectLst/>
                        </a:rPr>
                        <a:t> ICT </a:t>
                      </a:r>
                      <a:r>
                        <a:rPr lang="fr-FR" sz="1500" dirty="0">
                          <a:effectLst/>
                        </a:rPr>
                        <a:t>Changes</a:t>
                      </a:r>
                      <a:endParaRPr lang="fr-FR" sz="1500" dirty="0">
                        <a:effectLst/>
                        <a:latin typeface="Calibri"/>
                        <a:ea typeface="Calibri"/>
                        <a:cs typeface="Times New Roman"/>
                      </a:endParaRPr>
                    </a:p>
                  </a:txBody>
                  <a:tcPr marL="65505" marR="65505" marT="0" marB="0"/>
                </a:tc>
                <a:tc>
                  <a:txBody>
                    <a:bodyPr/>
                    <a:lstStyle/>
                    <a:p>
                      <a:pPr algn="ctr">
                        <a:lnSpc>
                          <a:spcPct val="100000"/>
                        </a:lnSpc>
                        <a:spcBef>
                          <a:spcPts val="600"/>
                        </a:spcBef>
                        <a:spcAft>
                          <a:spcPts val="0"/>
                        </a:spcAft>
                      </a:pPr>
                      <a:r>
                        <a:rPr lang="fr-FR" sz="1500">
                          <a:effectLst/>
                        </a:rPr>
                        <a:t> </a:t>
                      </a:r>
                      <a:endParaRPr lang="fr-FR" sz="1500">
                        <a:effectLst/>
                        <a:latin typeface="Calibri"/>
                        <a:ea typeface="Calibri"/>
                        <a:cs typeface="Times New Roman"/>
                      </a:endParaRPr>
                    </a:p>
                  </a:txBody>
                  <a:tcPr marL="65505" marR="65505" marT="0" marB="0" anchor="ctr"/>
                </a:tc>
                <a:tc>
                  <a:txBody>
                    <a:bodyPr/>
                    <a:lstStyle/>
                    <a:p>
                      <a:pPr algn="ctr">
                        <a:lnSpc>
                          <a:spcPct val="100000"/>
                        </a:lnSpc>
                        <a:spcBef>
                          <a:spcPts val="600"/>
                        </a:spcBef>
                        <a:spcAft>
                          <a:spcPts val="0"/>
                        </a:spcAft>
                      </a:pPr>
                      <a:r>
                        <a:rPr lang="fr-FR" sz="1500" dirty="0">
                          <a:effectLst/>
                        </a:rPr>
                        <a:t> </a:t>
                      </a:r>
                      <a:endParaRPr lang="fr-FR" sz="1500" dirty="0">
                        <a:effectLst/>
                        <a:latin typeface="Calibri"/>
                        <a:ea typeface="Calibri"/>
                        <a:cs typeface="Times New Roman"/>
                      </a:endParaRPr>
                    </a:p>
                  </a:txBody>
                  <a:tcPr marL="65505" marR="65505" marT="0" marB="0" anchor="ctr"/>
                </a:tc>
                <a:tc>
                  <a:txBody>
                    <a:bodyPr/>
                    <a:lstStyle/>
                    <a:p>
                      <a:pPr algn="ctr">
                        <a:lnSpc>
                          <a:spcPct val="100000"/>
                        </a:lnSpc>
                        <a:spcBef>
                          <a:spcPts val="600"/>
                        </a:spcBef>
                        <a:spcAft>
                          <a:spcPts val="0"/>
                        </a:spcAft>
                      </a:pPr>
                      <a:r>
                        <a:rPr lang="fr-FR" sz="1500">
                          <a:effectLst/>
                        </a:rPr>
                        <a:t> </a:t>
                      </a:r>
                      <a:endParaRPr lang="fr-FR" sz="1500">
                        <a:effectLst/>
                        <a:latin typeface="Calibri"/>
                        <a:ea typeface="Calibri"/>
                        <a:cs typeface="Times New Roman"/>
                      </a:endParaRPr>
                    </a:p>
                  </a:txBody>
                  <a:tcPr marL="65505" marR="65505" marT="0" marB="0" anchor="ctr"/>
                </a:tc>
                <a:tc>
                  <a:txBody>
                    <a:bodyPr/>
                    <a:lstStyle/>
                    <a:p>
                      <a:pPr algn="ctr">
                        <a:lnSpc>
                          <a:spcPct val="100000"/>
                        </a:lnSpc>
                        <a:spcBef>
                          <a:spcPts val="600"/>
                        </a:spcBef>
                        <a:spcAft>
                          <a:spcPts val="0"/>
                        </a:spcAft>
                      </a:pPr>
                      <a:r>
                        <a:rPr lang="fr-FR" sz="1500">
                          <a:effectLst/>
                        </a:rPr>
                        <a:t> </a:t>
                      </a:r>
                      <a:endParaRPr lang="fr-FR" sz="1500">
                        <a:effectLst/>
                        <a:latin typeface="Calibri"/>
                        <a:ea typeface="Calibri"/>
                        <a:cs typeface="Times New Roman"/>
                      </a:endParaRPr>
                    </a:p>
                  </a:txBody>
                  <a:tcPr marL="65505" marR="65505" marT="0" marB="0" anchor="ctr"/>
                </a:tc>
                <a:tc>
                  <a:txBody>
                    <a:bodyPr/>
                    <a:lstStyle/>
                    <a:p>
                      <a:pPr algn="ctr">
                        <a:lnSpc>
                          <a:spcPct val="100000"/>
                        </a:lnSpc>
                        <a:spcBef>
                          <a:spcPts val="0"/>
                        </a:spcBef>
                        <a:spcAft>
                          <a:spcPts val="0"/>
                        </a:spcAft>
                      </a:pPr>
                      <a:r>
                        <a:rPr lang="fr-FR" sz="1500" dirty="0">
                          <a:effectLst/>
                        </a:rPr>
                        <a:t>0,015</a:t>
                      </a:r>
                    </a:p>
                    <a:p>
                      <a:pPr algn="ctr">
                        <a:lnSpc>
                          <a:spcPct val="100000"/>
                        </a:lnSpc>
                        <a:spcBef>
                          <a:spcPts val="0"/>
                        </a:spcBef>
                        <a:spcAft>
                          <a:spcPts val="0"/>
                        </a:spcAft>
                      </a:pPr>
                      <a:r>
                        <a:rPr lang="fr-FR" sz="1500" dirty="0">
                          <a:effectLst/>
                        </a:rPr>
                        <a:t>(0,012)</a:t>
                      </a:r>
                      <a:endParaRPr lang="fr-FR" sz="1500" dirty="0">
                        <a:effectLst/>
                        <a:latin typeface="Calibri"/>
                        <a:ea typeface="Calibri"/>
                        <a:cs typeface="Times New Roman"/>
                      </a:endParaRPr>
                    </a:p>
                  </a:txBody>
                  <a:tcPr marL="65505" marR="65505" marT="0" marB="0"/>
                </a:tc>
              </a:tr>
              <a:tr h="576064">
                <a:tc>
                  <a:txBody>
                    <a:bodyPr/>
                    <a:lstStyle/>
                    <a:p>
                      <a:pPr algn="ctr">
                        <a:lnSpc>
                          <a:spcPct val="100000"/>
                        </a:lnSpc>
                        <a:spcAft>
                          <a:spcPts val="800"/>
                        </a:spcAft>
                      </a:pPr>
                      <a:r>
                        <a:rPr lang="fr-FR" sz="1500" dirty="0" err="1">
                          <a:effectLst/>
                        </a:rPr>
                        <a:t>Hired</a:t>
                      </a:r>
                      <a:r>
                        <a:rPr lang="fr-FR" sz="1500" dirty="0">
                          <a:effectLst/>
                        </a:rPr>
                        <a:t> </a:t>
                      </a:r>
                      <a:r>
                        <a:rPr lang="fr-FR" sz="1500" dirty="0" err="1" smtClean="0">
                          <a:effectLst/>
                        </a:rPr>
                        <a:t>during</a:t>
                      </a:r>
                      <a:r>
                        <a:rPr lang="fr-FR" sz="1500" dirty="0" smtClean="0">
                          <a:effectLst/>
                        </a:rPr>
                        <a:t> </a:t>
                      </a:r>
                      <a:r>
                        <a:rPr lang="fr-FR" sz="1500" dirty="0" err="1" smtClean="0">
                          <a:effectLst/>
                        </a:rPr>
                        <a:t>Managerial</a:t>
                      </a:r>
                      <a:r>
                        <a:rPr lang="fr-FR" sz="1500" dirty="0" smtClean="0">
                          <a:effectLst/>
                        </a:rPr>
                        <a:t> </a:t>
                      </a:r>
                      <a:r>
                        <a:rPr lang="fr-FR" sz="1500" dirty="0">
                          <a:effectLst/>
                        </a:rPr>
                        <a:t>Changes</a:t>
                      </a:r>
                      <a:endParaRPr lang="fr-FR" sz="1500" dirty="0">
                        <a:effectLst/>
                        <a:latin typeface="Calibri"/>
                        <a:ea typeface="Calibri"/>
                        <a:cs typeface="Times New Roman"/>
                      </a:endParaRPr>
                    </a:p>
                  </a:txBody>
                  <a:tcPr marL="65505" marR="65505" marT="0" marB="0"/>
                </a:tc>
                <a:tc>
                  <a:txBody>
                    <a:bodyPr/>
                    <a:lstStyle/>
                    <a:p>
                      <a:pPr algn="ctr">
                        <a:lnSpc>
                          <a:spcPct val="100000"/>
                        </a:lnSpc>
                        <a:spcBef>
                          <a:spcPts val="600"/>
                        </a:spcBef>
                        <a:spcAft>
                          <a:spcPts val="0"/>
                        </a:spcAft>
                      </a:pPr>
                      <a:r>
                        <a:rPr lang="fr-FR" sz="1500">
                          <a:effectLst/>
                        </a:rPr>
                        <a:t> </a:t>
                      </a:r>
                      <a:endParaRPr lang="fr-FR" sz="1500">
                        <a:effectLst/>
                        <a:latin typeface="Calibri"/>
                        <a:ea typeface="Calibri"/>
                        <a:cs typeface="Times New Roman"/>
                      </a:endParaRPr>
                    </a:p>
                  </a:txBody>
                  <a:tcPr marL="65505" marR="65505" marT="0" marB="0" anchor="ctr"/>
                </a:tc>
                <a:tc>
                  <a:txBody>
                    <a:bodyPr/>
                    <a:lstStyle/>
                    <a:p>
                      <a:pPr algn="ctr">
                        <a:lnSpc>
                          <a:spcPct val="100000"/>
                        </a:lnSpc>
                        <a:spcBef>
                          <a:spcPts val="600"/>
                        </a:spcBef>
                        <a:spcAft>
                          <a:spcPts val="0"/>
                        </a:spcAft>
                      </a:pPr>
                      <a:r>
                        <a:rPr lang="fr-FR" sz="1500">
                          <a:effectLst/>
                        </a:rPr>
                        <a:t> </a:t>
                      </a:r>
                      <a:endParaRPr lang="fr-FR" sz="1500">
                        <a:effectLst/>
                        <a:latin typeface="Calibri"/>
                        <a:ea typeface="Calibri"/>
                        <a:cs typeface="Times New Roman"/>
                      </a:endParaRPr>
                    </a:p>
                  </a:txBody>
                  <a:tcPr marL="65505" marR="65505" marT="0" marB="0" anchor="ctr"/>
                </a:tc>
                <a:tc>
                  <a:txBody>
                    <a:bodyPr/>
                    <a:lstStyle/>
                    <a:p>
                      <a:pPr algn="ctr">
                        <a:lnSpc>
                          <a:spcPct val="100000"/>
                        </a:lnSpc>
                        <a:spcBef>
                          <a:spcPts val="600"/>
                        </a:spcBef>
                        <a:spcAft>
                          <a:spcPts val="0"/>
                        </a:spcAft>
                      </a:pPr>
                      <a:r>
                        <a:rPr lang="fr-FR" sz="1500">
                          <a:effectLst/>
                        </a:rPr>
                        <a:t> </a:t>
                      </a:r>
                      <a:endParaRPr lang="fr-FR" sz="1500">
                        <a:effectLst/>
                        <a:latin typeface="Calibri"/>
                        <a:ea typeface="Calibri"/>
                        <a:cs typeface="Times New Roman"/>
                      </a:endParaRPr>
                    </a:p>
                  </a:txBody>
                  <a:tcPr marL="65505" marR="65505" marT="0" marB="0" anchor="ctr"/>
                </a:tc>
                <a:tc>
                  <a:txBody>
                    <a:bodyPr/>
                    <a:lstStyle/>
                    <a:p>
                      <a:pPr algn="ctr">
                        <a:lnSpc>
                          <a:spcPct val="100000"/>
                        </a:lnSpc>
                        <a:spcBef>
                          <a:spcPts val="600"/>
                        </a:spcBef>
                        <a:spcAft>
                          <a:spcPts val="0"/>
                        </a:spcAft>
                      </a:pPr>
                      <a:r>
                        <a:rPr lang="fr-FR" sz="1500">
                          <a:effectLst/>
                        </a:rPr>
                        <a:t> </a:t>
                      </a:r>
                      <a:endParaRPr lang="fr-FR" sz="1500">
                        <a:effectLst/>
                        <a:latin typeface="Calibri"/>
                        <a:ea typeface="Calibri"/>
                        <a:cs typeface="Times New Roman"/>
                      </a:endParaRPr>
                    </a:p>
                  </a:txBody>
                  <a:tcPr marL="65505" marR="65505" marT="0" marB="0" anchor="ctr"/>
                </a:tc>
                <a:tc>
                  <a:txBody>
                    <a:bodyPr/>
                    <a:lstStyle/>
                    <a:p>
                      <a:pPr algn="ctr">
                        <a:lnSpc>
                          <a:spcPct val="100000"/>
                        </a:lnSpc>
                        <a:spcBef>
                          <a:spcPts val="0"/>
                        </a:spcBef>
                        <a:spcAft>
                          <a:spcPts val="0"/>
                        </a:spcAft>
                      </a:pPr>
                      <a:r>
                        <a:rPr lang="fr-FR" sz="1500" dirty="0">
                          <a:effectLst/>
                        </a:rPr>
                        <a:t>0,000</a:t>
                      </a:r>
                    </a:p>
                    <a:p>
                      <a:pPr algn="ctr">
                        <a:lnSpc>
                          <a:spcPct val="100000"/>
                        </a:lnSpc>
                        <a:spcBef>
                          <a:spcPts val="0"/>
                        </a:spcBef>
                        <a:spcAft>
                          <a:spcPts val="0"/>
                        </a:spcAft>
                      </a:pPr>
                      <a:r>
                        <a:rPr lang="fr-FR" sz="1500" dirty="0">
                          <a:effectLst/>
                        </a:rPr>
                        <a:t>(0,015)</a:t>
                      </a:r>
                      <a:endParaRPr lang="fr-FR" sz="1500" dirty="0">
                        <a:effectLst/>
                        <a:latin typeface="Calibri"/>
                        <a:ea typeface="Calibri"/>
                        <a:cs typeface="Times New Roman"/>
                      </a:endParaRPr>
                    </a:p>
                  </a:txBody>
                  <a:tcPr marL="65505" marR="65505" marT="0" marB="0" anchor="ctr"/>
                </a:tc>
              </a:tr>
              <a:tr h="489310">
                <a:tc>
                  <a:txBody>
                    <a:bodyPr/>
                    <a:lstStyle/>
                    <a:p>
                      <a:pPr algn="ctr">
                        <a:lnSpc>
                          <a:spcPct val="100000"/>
                        </a:lnSpc>
                        <a:spcAft>
                          <a:spcPts val="800"/>
                        </a:spcAft>
                      </a:pPr>
                      <a:r>
                        <a:rPr lang="fr-FR" sz="1500" dirty="0" err="1">
                          <a:effectLst/>
                        </a:rPr>
                        <a:t>Hired</a:t>
                      </a:r>
                      <a:r>
                        <a:rPr lang="fr-FR" sz="1500" dirty="0">
                          <a:effectLst/>
                        </a:rPr>
                        <a:t> </a:t>
                      </a:r>
                      <a:r>
                        <a:rPr lang="fr-FR" sz="1500" dirty="0" err="1" smtClean="0">
                          <a:effectLst/>
                        </a:rPr>
                        <a:t>during</a:t>
                      </a:r>
                      <a:r>
                        <a:rPr lang="fr-FR" sz="1500" dirty="0" smtClean="0">
                          <a:effectLst/>
                        </a:rPr>
                        <a:t> </a:t>
                      </a:r>
                      <a:r>
                        <a:rPr lang="fr-FR" sz="1500" dirty="0" err="1">
                          <a:effectLst/>
                        </a:rPr>
                        <a:t>both</a:t>
                      </a:r>
                      <a:r>
                        <a:rPr lang="fr-FR" sz="1500" dirty="0">
                          <a:effectLst/>
                        </a:rPr>
                        <a:t> Changes</a:t>
                      </a:r>
                      <a:endParaRPr lang="fr-FR" sz="1500" dirty="0">
                        <a:effectLst/>
                        <a:latin typeface="Calibri"/>
                        <a:ea typeface="Calibri"/>
                        <a:cs typeface="Times New Roman"/>
                      </a:endParaRPr>
                    </a:p>
                  </a:txBody>
                  <a:tcPr marL="65505" marR="65505" marT="0" marB="0"/>
                </a:tc>
                <a:tc>
                  <a:txBody>
                    <a:bodyPr/>
                    <a:lstStyle/>
                    <a:p>
                      <a:pPr algn="ctr">
                        <a:lnSpc>
                          <a:spcPct val="100000"/>
                        </a:lnSpc>
                        <a:spcBef>
                          <a:spcPts val="600"/>
                        </a:spcBef>
                        <a:spcAft>
                          <a:spcPts val="0"/>
                        </a:spcAft>
                      </a:pPr>
                      <a:r>
                        <a:rPr lang="fr-FR" sz="1500" dirty="0">
                          <a:effectLst/>
                        </a:rPr>
                        <a:t> </a:t>
                      </a:r>
                      <a:endParaRPr lang="fr-FR" sz="1500" dirty="0">
                        <a:effectLst/>
                        <a:latin typeface="Calibri"/>
                        <a:ea typeface="Calibri"/>
                        <a:cs typeface="Times New Roman"/>
                      </a:endParaRPr>
                    </a:p>
                  </a:txBody>
                  <a:tcPr marL="65505" marR="65505" marT="0" marB="0"/>
                </a:tc>
                <a:tc>
                  <a:txBody>
                    <a:bodyPr/>
                    <a:lstStyle/>
                    <a:p>
                      <a:pPr algn="ctr">
                        <a:lnSpc>
                          <a:spcPct val="100000"/>
                        </a:lnSpc>
                        <a:spcBef>
                          <a:spcPts val="600"/>
                        </a:spcBef>
                        <a:spcAft>
                          <a:spcPts val="0"/>
                        </a:spcAft>
                      </a:pPr>
                      <a:r>
                        <a:rPr lang="fr-FR" sz="1500" dirty="0">
                          <a:effectLst/>
                        </a:rPr>
                        <a:t> </a:t>
                      </a:r>
                      <a:endParaRPr lang="fr-FR" sz="1500" dirty="0">
                        <a:effectLst/>
                        <a:latin typeface="Calibri"/>
                        <a:ea typeface="Calibri"/>
                        <a:cs typeface="Times New Roman"/>
                      </a:endParaRPr>
                    </a:p>
                  </a:txBody>
                  <a:tcPr marL="65505" marR="65505" marT="0" marB="0"/>
                </a:tc>
                <a:tc>
                  <a:txBody>
                    <a:bodyPr/>
                    <a:lstStyle/>
                    <a:p>
                      <a:pPr algn="ctr">
                        <a:lnSpc>
                          <a:spcPct val="100000"/>
                        </a:lnSpc>
                        <a:spcBef>
                          <a:spcPts val="600"/>
                        </a:spcBef>
                        <a:spcAft>
                          <a:spcPts val="0"/>
                        </a:spcAft>
                      </a:pPr>
                      <a:r>
                        <a:rPr lang="fr-FR" sz="1500" dirty="0">
                          <a:effectLst/>
                        </a:rPr>
                        <a:t> </a:t>
                      </a:r>
                      <a:endParaRPr lang="fr-FR" sz="1500" dirty="0">
                        <a:effectLst/>
                        <a:latin typeface="Calibri"/>
                        <a:ea typeface="Calibri"/>
                        <a:cs typeface="Times New Roman"/>
                      </a:endParaRPr>
                    </a:p>
                  </a:txBody>
                  <a:tcPr marL="65505" marR="65505" marT="0" marB="0"/>
                </a:tc>
                <a:tc>
                  <a:txBody>
                    <a:bodyPr/>
                    <a:lstStyle/>
                    <a:p>
                      <a:pPr algn="ctr">
                        <a:lnSpc>
                          <a:spcPct val="100000"/>
                        </a:lnSpc>
                        <a:spcBef>
                          <a:spcPts val="600"/>
                        </a:spcBef>
                        <a:spcAft>
                          <a:spcPts val="0"/>
                        </a:spcAft>
                      </a:pPr>
                      <a:r>
                        <a:rPr lang="fr-FR" sz="1500" dirty="0">
                          <a:effectLst/>
                        </a:rPr>
                        <a:t> </a:t>
                      </a:r>
                      <a:endParaRPr lang="fr-FR" sz="1500" dirty="0">
                        <a:effectLst/>
                        <a:latin typeface="Calibri"/>
                        <a:ea typeface="Calibri"/>
                        <a:cs typeface="Times New Roman"/>
                      </a:endParaRPr>
                    </a:p>
                  </a:txBody>
                  <a:tcPr marL="65505" marR="65505" marT="0" marB="0"/>
                </a:tc>
                <a:tc>
                  <a:txBody>
                    <a:bodyPr/>
                    <a:lstStyle/>
                    <a:p>
                      <a:pPr algn="ctr">
                        <a:lnSpc>
                          <a:spcPct val="100000"/>
                        </a:lnSpc>
                        <a:spcBef>
                          <a:spcPts val="0"/>
                        </a:spcBef>
                        <a:spcAft>
                          <a:spcPts val="0"/>
                        </a:spcAft>
                      </a:pPr>
                      <a:r>
                        <a:rPr lang="fr-FR" sz="1500" dirty="0">
                          <a:effectLst/>
                        </a:rPr>
                        <a:t>0,010</a:t>
                      </a:r>
                    </a:p>
                    <a:p>
                      <a:pPr algn="ctr">
                        <a:lnSpc>
                          <a:spcPct val="100000"/>
                        </a:lnSpc>
                        <a:spcBef>
                          <a:spcPts val="0"/>
                        </a:spcBef>
                        <a:spcAft>
                          <a:spcPts val="0"/>
                        </a:spcAft>
                      </a:pPr>
                      <a:r>
                        <a:rPr lang="fr-FR" sz="1500" dirty="0">
                          <a:effectLst/>
                        </a:rPr>
                        <a:t>(0,025)</a:t>
                      </a:r>
                      <a:endParaRPr lang="fr-FR" sz="1500" dirty="0">
                        <a:effectLst/>
                        <a:latin typeface="Calibri"/>
                        <a:ea typeface="Calibri"/>
                        <a:cs typeface="Times New Roman"/>
                      </a:endParaRPr>
                    </a:p>
                  </a:txBody>
                  <a:tcPr marL="65505" marR="65505" marT="0" marB="0"/>
                </a:tc>
              </a:tr>
              <a:tr h="265050">
                <a:tc>
                  <a:txBody>
                    <a:bodyPr/>
                    <a:lstStyle/>
                    <a:p>
                      <a:pPr algn="ctr">
                        <a:lnSpc>
                          <a:spcPct val="100000"/>
                        </a:lnSpc>
                        <a:spcAft>
                          <a:spcPts val="800"/>
                        </a:spcAft>
                      </a:pPr>
                      <a:r>
                        <a:rPr lang="fr-FR" sz="1500" dirty="0" smtClean="0">
                          <a:effectLst/>
                        </a:rPr>
                        <a:t>N / R²</a:t>
                      </a:r>
                      <a:endParaRPr lang="fr-FR" sz="1500" dirty="0">
                        <a:effectLst/>
                        <a:latin typeface="Calibri"/>
                        <a:ea typeface="Calibri"/>
                        <a:cs typeface="Times New Roman"/>
                      </a:endParaRPr>
                    </a:p>
                  </a:txBody>
                  <a:tcPr marL="65505" marR="65505" marT="0" marB="0" anchor="ctr"/>
                </a:tc>
                <a:tc>
                  <a:txBody>
                    <a:bodyPr/>
                    <a:lstStyle/>
                    <a:p>
                      <a:pPr algn="ctr">
                        <a:lnSpc>
                          <a:spcPct val="100000"/>
                        </a:lnSpc>
                        <a:spcAft>
                          <a:spcPts val="800"/>
                        </a:spcAft>
                      </a:pPr>
                      <a:r>
                        <a:rPr lang="fr-FR" sz="1500" dirty="0">
                          <a:effectLst/>
                        </a:rPr>
                        <a:t>51 </a:t>
                      </a:r>
                      <a:r>
                        <a:rPr lang="fr-FR" sz="1500" dirty="0" smtClean="0">
                          <a:effectLst/>
                        </a:rPr>
                        <a:t>195 / 0,001</a:t>
                      </a:r>
                      <a:endParaRPr lang="fr-FR" sz="1500" dirty="0">
                        <a:effectLst/>
                        <a:latin typeface="Calibri"/>
                        <a:ea typeface="Calibri"/>
                        <a:cs typeface="Times New Roman"/>
                      </a:endParaRPr>
                    </a:p>
                  </a:txBody>
                  <a:tcPr marL="65505" marR="65505" marT="0" marB="0" anchor="ctr"/>
                </a:tc>
                <a:tc>
                  <a:txBody>
                    <a:bodyPr/>
                    <a:lstStyle/>
                    <a:p>
                      <a:pPr algn="ctr">
                        <a:lnSpc>
                          <a:spcPct val="100000"/>
                        </a:lnSpc>
                        <a:spcAft>
                          <a:spcPts val="800"/>
                        </a:spcAft>
                      </a:pPr>
                      <a:r>
                        <a:rPr lang="fr-FR" sz="1500" dirty="0">
                          <a:effectLst/>
                        </a:rPr>
                        <a:t>51 </a:t>
                      </a:r>
                      <a:r>
                        <a:rPr lang="fr-FR" sz="1500" dirty="0" smtClean="0">
                          <a:effectLst/>
                        </a:rPr>
                        <a:t>195 / 0,029</a:t>
                      </a:r>
                      <a:endParaRPr lang="fr-FR" sz="1500" dirty="0">
                        <a:effectLst/>
                        <a:latin typeface="Calibri"/>
                        <a:ea typeface="Calibri"/>
                        <a:cs typeface="Times New Roman"/>
                      </a:endParaRPr>
                    </a:p>
                  </a:txBody>
                  <a:tcPr marL="65505" marR="65505" marT="0" marB="0" anchor="ctr"/>
                </a:tc>
                <a:tc>
                  <a:txBody>
                    <a:bodyPr/>
                    <a:lstStyle/>
                    <a:p>
                      <a:pPr algn="ctr">
                        <a:lnSpc>
                          <a:spcPct val="100000"/>
                        </a:lnSpc>
                        <a:spcAft>
                          <a:spcPts val="800"/>
                        </a:spcAft>
                      </a:pPr>
                      <a:r>
                        <a:rPr lang="fr-FR" sz="1500" dirty="0">
                          <a:effectLst/>
                        </a:rPr>
                        <a:t>51 </a:t>
                      </a:r>
                      <a:r>
                        <a:rPr lang="fr-FR" sz="1500" dirty="0" smtClean="0">
                          <a:effectLst/>
                        </a:rPr>
                        <a:t>195 / 0,029</a:t>
                      </a:r>
                      <a:endParaRPr lang="fr-FR" sz="1500" dirty="0">
                        <a:effectLst/>
                        <a:latin typeface="Calibri"/>
                        <a:ea typeface="Calibri"/>
                        <a:cs typeface="Times New Roman"/>
                      </a:endParaRPr>
                    </a:p>
                  </a:txBody>
                  <a:tcPr marL="65505" marR="65505" marT="0" marB="0" anchor="ctr"/>
                </a:tc>
                <a:tc>
                  <a:txBody>
                    <a:bodyPr/>
                    <a:lstStyle/>
                    <a:p>
                      <a:pPr algn="ctr">
                        <a:lnSpc>
                          <a:spcPct val="100000"/>
                        </a:lnSpc>
                        <a:spcAft>
                          <a:spcPts val="800"/>
                        </a:spcAft>
                      </a:pPr>
                      <a:r>
                        <a:rPr lang="fr-FR" sz="1500" dirty="0">
                          <a:effectLst/>
                        </a:rPr>
                        <a:t>48 </a:t>
                      </a:r>
                      <a:r>
                        <a:rPr lang="fr-FR" sz="1500" dirty="0" smtClean="0">
                          <a:effectLst/>
                        </a:rPr>
                        <a:t>690 / 0,028</a:t>
                      </a:r>
                      <a:endParaRPr lang="fr-FR" sz="1500" dirty="0">
                        <a:effectLst/>
                        <a:latin typeface="Calibri"/>
                        <a:ea typeface="Calibri"/>
                        <a:cs typeface="Times New Roman"/>
                      </a:endParaRPr>
                    </a:p>
                  </a:txBody>
                  <a:tcPr marL="65505" marR="65505" marT="0" marB="0" anchor="ctr"/>
                </a:tc>
                <a:tc>
                  <a:txBody>
                    <a:bodyPr/>
                    <a:lstStyle/>
                    <a:p>
                      <a:pPr algn="ctr">
                        <a:lnSpc>
                          <a:spcPct val="100000"/>
                        </a:lnSpc>
                        <a:spcBef>
                          <a:spcPts val="600"/>
                        </a:spcBef>
                        <a:spcAft>
                          <a:spcPts val="0"/>
                        </a:spcAft>
                      </a:pPr>
                      <a:r>
                        <a:rPr lang="fr-FR" sz="1500" dirty="0">
                          <a:effectLst/>
                        </a:rPr>
                        <a:t>48 </a:t>
                      </a:r>
                      <a:r>
                        <a:rPr lang="fr-FR" sz="1500" dirty="0" smtClean="0">
                          <a:effectLst/>
                        </a:rPr>
                        <a:t>690 / 0,028</a:t>
                      </a:r>
                      <a:endParaRPr lang="fr-FR" sz="1500" dirty="0">
                        <a:effectLst/>
                        <a:latin typeface="Calibri"/>
                        <a:ea typeface="Calibri"/>
                        <a:cs typeface="Times New Roman"/>
                      </a:endParaRPr>
                    </a:p>
                  </a:txBody>
                  <a:tcPr marL="65505" marR="65505" marT="0" marB="0" anchor="ctr"/>
                </a:tc>
              </a:tr>
            </a:tbl>
          </a:graphicData>
        </a:graphic>
      </p:graphicFrame>
    </p:spTree>
    <p:extLst>
      <p:ext uri="{BB962C8B-B14F-4D97-AF65-F5344CB8AC3E}">
        <p14:creationId xmlns:p14="http://schemas.microsoft.com/office/powerpoint/2010/main" val="300405942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95536" y="0"/>
            <a:ext cx="8229600" cy="634082"/>
          </a:xfrm>
        </p:spPr>
        <p:txBody>
          <a:bodyPr>
            <a:normAutofit/>
          </a:bodyPr>
          <a:lstStyle/>
          <a:p>
            <a:pPr algn="ctr"/>
            <a:r>
              <a:rPr lang="fr-FR" sz="2800" b="1" dirty="0" smtClean="0">
                <a:latin typeface="Verdana" panose="020B0604030504040204" pitchFamily="34" charset="0"/>
                <a:ea typeface="Verdana" panose="020B0604030504040204" pitchFamily="34" charset="0"/>
                <a:cs typeface="Verdana" panose="020B0604030504040204" pitchFamily="34" charset="0"/>
              </a:rPr>
              <a:t>Discussion of </a:t>
            </a:r>
            <a:r>
              <a:rPr lang="fr-FR" sz="2800" b="1" dirty="0" err="1" smtClean="0">
                <a:latin typeface="Verdana" panose="020B0604030504040204" pitchFamily="34" charset="0"/>
                <a:ea typeface="Verdana" panose="020B0604030504040204" pitchFamily="34" charset="0"/>
                <a:cs typeface="Verdana" panose="020B0604030504040204" pitchFamily="34" charset="0"/>
              </a:rPr>
              <a:t>results</a:t>
            </a:r>
            <a:r>
              <a:rPr lang="fr-FR" sz="2800" b="1" dirty="0" smtClean="0">
                <a:latin typeface="Verdana" panose="020B0604030504040204" pitchFamily="34" charset="0"/>
                <a:ea typeface="Verdana" panose="020B0604030504040204" pitchFamily="34" charset="0"/>
                <a:cs typeface="Verdana" panose="020B0604030504040204" pitchFamily="34" charset="0"/>
              </a:rPr>
              <a:t> (1)</a:t>
            </a:r>
            <a:endParaRPr lang="fr-FR" sz="2800" b="1" dirty="0">
              <a:latin typeface="Verdana" panose="020B0604030504040204" pitchFamily="34" charset="0"/>
              <a:ea typeface="Verdana" panose="020B0604030504040204" pitchFamily="34" charset="0"/>
              <a:cs typeface="Verdana" panose="020B0604030504040204" pitchFamily="34" charset="0"/>
            </a:endParaRPr>
          </a:p>
        </p:txBody>
      </p:sp>
      <p:sp>
        <p:nvSpPr>
          <p:cNvPr id="3" name="Espace réservé du contenu 2"/>
          <p:cNvSpPr>
            <a:spLocks noGrp="1"/>
          </p:cNvSpPr>
          <p:nvPr>
            <p:ph idx="1"/>
          </p:nvPr>
        </p:nvSpPr>
        <p:spPr>
          <a:xfrm>
            <a:off x="251520" y="764705"/>
            <a:ext cx="8712968" cy="5184576"/>
          </a:xfrm>
        </p:spPr>
        <p:txBody>
          <a:bodyPr>
            <a:normAutofit/>
          </a:bodyPr>
          <a:lstStyle/>
          <a:p>
            <a:r>
              <a:rPr lang="en-US" sz="2300" b="1" dirty="0" smtClean="0">
                <a:solidFill>
                  <a:schemeClr val="tx1"/>
                </a:solidFill>
                <a:latin typeface="Calibri" panose="020F0502020204030204" pitchFamily="34" charset="0"/>
              </a:rPr>
              <a:t>In </a:t>
            </a:r>
            <a:r>
              <a:rPr lang="en-US" sz="2300" b="1" dirty="0">
                <a:solidFill>
                  <a:schemeClr val="tx1"/>
                </a:solidFill>
                <a:latin typeface="Calibri" panose="020F0502020204030204" pitchFamily="34" charset="0"/>
              </a:rPr>
              <a:t>all regressions </a:t>
            </a:r>
            <a:r>
              <a:rPr lang="en-US" sz="2300" b="1" dirty="0" smtClean="0">
                <a:solidFill>
                  <a:schemeClr val="tx1"/>
                </a:solidFill>
                <a:latin typeface="Calibri" panose="020F0502020204030204" pitchFamily="34" charset="0"/>
              </a:rPr>
              <a:t>we observe the </a:t>
            </a:r>
            <a:r>
              <a:rPr lang="en-US" sz="2300" b="1" dirty="0">
                <a:solidFill>
                  <a:schemeClr val="tx1"/>
                </a:solidFill>
                <a:latin typeface="Calibri" panose="020F0502020204030204" pitchFamily="34" charset="0"/>
              </a:rPr>
              <a:t>same core result</a:t>
            </a:r>
            <a:r>
              <a:rPr lang="en-US" sz="2300" b="1" dirty="0" smtClean="0">
                <a:solidFill>
                  <a:schemeClr val="tx1"/>
                </a:solidFill>
                <a:latin typeface="Calibri" panose="020F0502020204030204" pitchFamily="34" charset="0"/>
              </a:rPr>
              <a:t>:</a:t>
            </a:r>
          </a:p>
          <a:p>
            <a:pPr lvl="1"/>
            <a:r>
              <a:rPr lang="en-US" sz="2000" dirty="0">
                <a:solidFill>
                  <a:schemeClr val="tx1"/>
                </a:solidFill>
                <a:latin typeface="Calibri" panose="020F0502020204030204" pitchFamily="34" charset="0"/>
              </a:rPr>
              <a:t>Negative impact of changes in one dimension only on long term </a:t>
            </a:r>
            <a:r>
              <a:rPr lang="en-US" sz="2000" dirty="0" smtClean="0">
                <a:solidFill>
                  <a:schemeClr val="tx1"/>
                </a:solidFill>
                <a:latin typeface="Calibri" panose="020F0502020204030204" pitchFamily="34" charset="0"/>
              </a:rPr>
              <a:t>absence</a:t>
            </a:r>
          </a:p>
          <a:p>
            <a:pPr lvl="1"/>
            <a:r>
              <a:rPr lang="en-US" sz="2000" dirty="0">
                <a:solidFill>
                  <a:schemeClr val="tx1"/>
                </a:solidFill>
                <a:latin typeface="Calibri" panose="020F0502020204030204" pitchFamily="34" charset="0"/>
              </a:rPr>
              <a:t>Positive impact of joint changes in ICT and management </a:t>
            </a:r>
            <a:r>
              <a:rPr lang="en-US" sz="2000" dirty="0" smtClean="0">
                <a:solidFill>
                  <a:schemeClr val="tx1"/>
                </a:solidFill>
                <a:latin typeface="Calibri" panose="020F0502020204030204" pitchFamily="34" charset="0"/>
              </a:rPr>
              <a:t>tools   </a:t>
            </a:r>
          </a:p>
          <a:p>
            <a:r>
              <a:rPr lang="en-US" sz="2300" dirty="0" smtClean="0">
                <a:solidFill>
                  <a:schemeClr val="tx1"/>
                </a:solidFill>
                <a:latin typeface="Calibri" panose="020F0502020204030204" pitchFamily="34" charset="0"/>
              </a:rPr>
              <a:t> </a:t>
            </a:r>
            <a:r>
              <a:rPr lang="en-GB" sz="2300" dirty="0" smtClean="0">
                <a:solidFill>
                  <a:schemeClr val="tx1"/>
                </a:solidFill>
              </a:rPr>
              <a:t>Possible explanation : </a:t>
            </a:r>
          </a:p>
          <a:p>
            <a:pPr lvl="1"/>
            <a:r>
              <a:rPr lang="en-GB" sz="2000" dirty="0">
                <a:latin typeface="Calibri" panose="020F0502020204030204" pitchFamily="34" charset="0"/>
              </a:rPr>
              <a:t>C</a:t>
            </a:r>
            <a:r>
              <a:rPr lang="en-GB" sz="2000" dirty="0" smtClean="0">
                <a:latin typeface="Calibri" panose="020F0502020204030204" pitchFamily="34" charset="0"/>
              </a:rPr>
              <a:t>umulative changes are a bigger shock on work organisation and create more disorder that prevents employees from using health preserving strategies because of the related increase in </a:t>
            </a:r>
            <a:r>
              <a:rPr lang="en-GB" sz="2000" dirty="0">
                <a:latin typeface="Calibri" panose="020F0502020204030204" pitchFamily="34" charset="0"/>
              </a:rPr>
              <a:t>work intensity , there are less hazards associated with a change in one dimension only which is more likely to be mastered by the organisation </a:t>
            </a:r>
            <a:endParaRPr lang="en-GB" sz="2000" dirty="0" smtClean="0">
              <a:latin typeface="Calibri" panose="020F0502020204030204" pitchFamily="34" charset="0"/>
            </a:endParaRPr>
          </a:p>
          <a:p>
            <a:pPr lvl="2"/>
            <a:r>
              <a:rPr lang="en-GB" sz="1600" dirty="0" smtClean="0">
                <a:latin typeface="Calibri" panose="020F0502020204030204" pitchFamily="34" charset="0"/>
              </a:rPr>
              <a:t>Note </a:t>
            </a:r>
            <a:r>
              <a:rPr lang="en-GB" sz="1600" dirty="0">
                <a:latin typeface="Calibri" panose="020F0502020204030204" pitchFamily="34" charset="0"/>
              </a:rPr>
              <a:t>1: the literature on the complementarities between the two families of change stress the fact the performance return is higher when both families of changes are implemented together</a:t>
            </a:r>
            <a:endParaRPr lang="fr-FR" sz="1600" dirty="0">
              <a:latin typeface="Calibri" panose="020F0502020204030204" pitchFamily="34" charset="0"/>
            </a:endParaRPr>
          </a:p>
          <a:p>
            <a:pPr lvl="2"/>
            <a:r>
              <a:rPr lang="en-GB" sz="1600" dirty="0">
                <a:latin typeface="Calibri" panose="020F0502020204030204" pitchFamily="34" charset="0"/>
              </a:rPr>
              <a:t>Note 2: during the observed period, the most frequent configuration of changes </a:t>
            </a:r>
            <a:r>
              <a:rPr lang="en-GB" sz="1600" dirty="0" smtClean="0">
                <a:latin typeface="Calibri" panose="020F0502020204030204" pitchFamily="34" charset="0"/>
              </a:rPr>
              <a:t>is </a:t>
            </a:r>
            <a:r>
              <a:rPr lang="en-GB" sz="1600" dirty="0">
                <a:latin typeface="Calibri" panose="020F0502020204030204" pitchFamily="34" charset="0"/>
              </a:rPr>
              <a:t>ICT changes </a:t>
            </a:r>
            <a:r>
              <a:rPr lang="en-GB" sz="1600" dirty="0" smtClean="0">
                <a:latin typeface="Calibri" panose="020F0502020204030204" pitchFamily="34" charset="0"/>
              </a:rPr>
              <a:t>only</a:t>
            </a:r>
          </a:p>
          <a:p>
            <a:pPr lvl="2"/>
            <a:r>
              <a:rPr lang="en-GB" sz="1600" dirty="0" smtClean="0">
                <a:latin typeface="Calibri" panose="020F0502020204030204" pitchFamily="34" charset="0"/>
              </a:rPr>
              <a:t>Link with the new stress-</a:t>
            </a:r>
            <a:r>
              <a:rPr lang="en-GB" sz="1600" dirty="0" err="1" smtClean="0">
                <a:latin typeface="Calibri" panose="020F0502020204030204" pitchFamily="34" charset="0"/>
              </a:rPr>
              <a:t>desequilibrium</a:t>
            </a:r>
            <a:r>
              <a:rPr lang="en-GB" sz="1600" dirty="0" smtClean="0">
                <a:latin typeface="Calibri" panose="020F0502020204030204" pitchFamily="34" charset="0"/>
              </a:rPr>
              <a:t> theory by Karasek (2008)</a:t>
            </a:r>
            <a:endParaRPr lang="fr-FR" sz="1600" dirty="0">
              <a:latin typeface="Calibri" panose="020F0502020204030204" pitchFamily="34" charset="0"/>
            </a:endParaRPr>
          </a:p>
          <a:p>
            <a:pPr marL="0" indent="0">
              <a:buNone/>
            </a:pPr>
            <a:r>
              <a:rPr lang="en-US" sz="2000" dirty="0" smtClean="0">
                <a:solidFill>
                  <a:schemeClr val="tx1"/>
                </a:solidFill>
                <a:latin typeface="Calibri" panose="020F0502020204030204" pitchFamily="34" charset="0"/>
              </a:rPr>
              <a:t>  </a:t>
            </a:r>
          </a:p>
          <a:p>
            <a:pPr algn="just"/>
            <a:endParaRPr lang="en-US" sz="2300" dirty="0" smtClean="0">
              <a:solidFill>
                <a:schemeClr val="tx1"/>
              </a:solidFill>
              <a:latin typeface="Calibri" panose="020F0502020204030204" pitchFamily="34" charset="0"/>
            </a:endParaRPr>
          </a:p>
        </p:txBody>
      </p:sp>
    </p:spTree>
    <p:extLst>
      <p:ext uri="{BB962C8B-B14F-4D97-AF65-F5344CB8AC3E}">
        <p14:creationId xmlns:p14="http://schemas.microsoft.com/office/powerpoint/2010/main" val="307348631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au 1"/>
          <p:cNvGraphicFramePr>
            <a:graphicFrameLocks noGrp="1"/>
          </p:cNvGraphicFramePr>
          <p:nvPr>
            <p:extLst>
              <p:ext uri="{D42A27DB-BD31-4B8C-83A1-F6EECF244321}">
                <p14:modId xmlns:p14="http://schemas.microsoft.com/office/powerpoint/2010/main" val="2963955208"/>
              </p:ext>
            </p:extLst>
          </p:nvPr>
        </p:nvGraphicFramePr>
        <p:xfrm>
          <a:off x="21" y="620686"/>
          <a:ext cx="9143999" cy="6209378"/>
        </p:xfrm>
        <a:graphic>
          <a:graphicData uri="http://schemas.openxmlformats.org/drawingml/2006/table">
            <a:tbl>
              <a:tblPr firstRow="1" firstCol="1" bandRow="1">
                <a:tableStyleId>{5C22544A-7EE6-4342-B048-85BDC9FD1C3A}</a:tableStyleId>
              </a:tblPr>
              <a:tblGrid>
                <a:gridCol w="1665442"/>
                <a:gridCol w="1421412"/>
                <a:gridCol w="1544685"/>
                <a:gridCol w="1421412"/>
                <a:gridCol w="1399348"/>
                <a:gridCol w="1691700"/>
              </a:tblGrid>
              <a:tr h="318787">
                <a:tc gridSpan="6">
                  <a:txBody>
                    <a:bodyPr/>
                    <a:lstStyle/>
                    <a:p>
                      <a:pPr algn="ctr">
                        <a:lnSpc>
                          <a:spcPct val="107000"/>
                        </a:lnSpc>
                        <a:spcAft>
                          <a:spcPts val="800"/>
                        </a:spcAft>
                      </a:pPr>
                      <a:r>
                        <a:rPr lang="en-US" sz="1800" dirty="0">
                          <a:effectLst/>
                        </a:rPr>
                        <a:t>DD before (2000-2002) vs during (2003-2005) the </a:t>
                      </a:r>
                      <a:r>
                        <a:rPr lang="en-US" sz="1800" dirty="0" err="1" smtClean="0">
                          <a:effectLst/>
                        </a:rPr>
                        <a:t>organisational</a:t>
                      </a:r>
                      <a:r>
                        <a:rPr lang="en-US" sz="1800" dirty="0" smtClean="0">
                          <a:effectLst/>
                        </a:rPr>
                        <a:t> </a:t>
                      </a:r>
                      <a:r>
                        <a:rPr lang="en-US" sz="1800" dirty="0">
                          <a:effectLst/>
                        </a:rPr>
                        <a:t>changes </a:t>
                      </a:r>
                      <a:endParaRPr lang="fr-FR" sz="1800" dirty="0">
                        <a:effectLst/>
                        <a:latin typeface="Calibri"/>
                        <a:ea typeface="Calibri"/>
                        <a:cs typeface="Times New Roman"/>
                      </a:endParaRPr>
                    </a:p>
                  </a:txBody>
                  <a:tcPr marL="68580" marR="68580" marT="0" marB="0" anchor="ct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r>
              <a:tr h="1248722">
                <a:tc>
                  <a:txBody>
                    <a:bodyPr/>
                    <a:lstStyle/>
                    <a:p>
                      <a:pPr algn="ctr">
                        <a:lnSpc>
                          <a:spcPct val="100000"/>
                        </a:lnSpc>
                        <a:spcAft>
                          <a:spcPts val="800"/>
                        </a:spcAft>
                      </a:pPr>
                      <a:r>
                        <a:rPr lang="fr-FR" sz="1500" dirty="0">
                          <a:effectLst/>
                        </a:rPr>
                        <a:t>Model </a:t>
                      </a:r>
                      <a:r>
                        <a:rPr lang="fr-FR" sz="1500" dirty="0" err="1">
                          <a:effectLst/>
                        </a:rPr>
                        <a:t>specification</a:t>
                      </a:r>
                      <a:endParaRPr lang="fr-FR" sz="1500" dirty="0">
                        <a:effectLst/>
                        <a:latin typeface="Calibri"/>
                        <a:ea typeface="Calibri"/>
                        <a:cs typeface="Times New Roman"/>
                      </a:endParaRPr>
                    </a:p>
                  </a:txBody>
                  <a:tcPr marL="68580" marR="68580" marT="0" marB="0" anchor="ctr"/>
                </a:tc>
                <a:tc>
                  <a:txBody>
                    <a:bodyPr/>
                    <a:lstStyle/>
                    <a:p>
                      <a:pPr algn="ctr">
                        <a:lnSpc>
                          <a:spcPct val="100000"/>
                        </a:lnSpc>
                        <a:spcAft>
                          <a:spcPts val="800"/>
                        </a:spcAft>
                      </a:pPr>
                      <a:r>
                        <a:rPr lang="fr-FR" sz="1500" dirty="0">
                          <a:effectLst/>
                        </a:rPr>
                        <a:t>Time and </a:t>
                      </a:r>
                      <a:r>
                        <a:rPr lang="fr-FR" sz="1500" dirty="0" err="1">
                          <a:effectLst/>
                        </a:rPr>
                        <a:t>treatment</a:t>
                      </a:r>
                      <a:r>
                        <a:rPr lang="fr-FR" sz="1500" dirty="0">
                          <a:effectLst/>
                        </a:rPr>
                        <a:t> </a:t>
                      </a:r>
                      <a:r>
                        <a:rPr lang="fr-FR" sz="1500" dirty="0" err="1">
                          <a:effectLst/>
                        </a:rPr>
                        <a:t>dummies</a:t>
                      </a:r>
                      <a:endParaRPr lang="fr-FR" sz="1500" dirty="0">
                        <a:effectLst/>
                      </a:endParaRPr>
                    </a:p>
                    <a:p>
                      <a:pPr algn="ctr">
                        <a:lnSpc>
                          <a:spcPct val="100000"/>
                        </a:lnSpc>
                        <a:spcAft>
                          <a:spcPts val="800"/>
                        </a:spcAft>
                      </a:pPr>
                      <a:r>
                        <a:rPr lang="fr-FR" sz="1500" dirty="0" smtClean="0">
                          <a:effectLst/>
                        </a:rPr>
                        <a:t>Model (1</a:t>
                      </a:r>
                      <a:r>
                        <a:rPr lang="fr-FR" sz="1500" dirty="0">
                          <a:effectLst/>
                        </a:rPr>
                        <a:t>)</a:t>
                      </a:r>
                      <a:endParaRPr lang="fr-FR" sz="1500" dirty="0">
                        <a:effectLst/>
                        <a:latin typeface="Calibri"/>
                        <a:ea typeface="Calibri"/>
                        <a:cs typeface="Times New Roman"/>
                      </a:endParaRPr>
                    </a:p>
                  </a:txBody>
                  <a:tcPr marL="68580" marR="68580" marT="0" marB="0" anchor="ctr"/>
                </a:tc>
                <a:tc>
                  <a:txBody>
                    <a:bodyPr/>
                    <a:lstStyle/>
                    <a:p>
                      <a:pPr algn="ctr">
                        <a:lnSpc>
                          <a:spcPct val="100000"/>
                        </a:lnSpc>
                        <a:spcAft>
                          <a:spcPts val="800"/>
                        </a:spcAft>
                      </a:pPr>
                      <a:r>
                        <a:rPr lang="fr-FR" sz="1500" dirty="0">
                          <a:effectLst/>
                        </a:rPr>
                        <a:t>+ </a:t>
                      </a:r>
                      <a:r>
                        <a:rPr lang="fr-FR" sz="1500" dirty="0" err="1">
                          <a:effectLst/>
                        </a:rPr>
                        <a:t>individual</a:t>
                      </a:r>
                      <a:r>
                        <a:rPr lang="fr-FR" sz="1500" dirty="0">
                          <a:effectLst/>
                        </a:rPr>
                        <a:t> </a:t>
                      </a:r>
                      <a:r>
                        <a:rPr lang="fr-FR" sz="1500" dirty="0" err="1">
                          <a:effectLst/>
                        </a:rPr>
                        <a:t>characteristics</a:t>
                      </a:r>
                      <a:endParaRPr lang="fr-FR" sz="1500" dirty="0">
                        <a:effectLst/>
                      </a:endParaRPr>
                    </a:p>
                    <a:p>
                      <a:pPr algn="ctr">
                        <a:lnSpc>
                          <a:spcPct val="100000"/>
                        </a:lnSpc>
                        <a:spcAft>
                          <a:spcPts val="800"/>
                        </a:spcAft>
                      </a:pPr>
                      <a:r>
                        <a:rPr lang="fr-FR" sz="1500" dirty="0" smtClean="0">
                          <a:effectLst/>
                        </a:rPr>
                        <a:t>Model (2</a:t>
                      </a:r>
                      <a:r>
                        <a:rPr lang="fr-FR" sz="1500" dirty="0">
                          <a:effectLst/>
                        </a:rPr>
                        <a:t>)</a:t>
                      </a:r>
                      <a:endParaRPr lang="fr-FR" sz="1500" dirty="0">
                        <a:effectLst/>
                        <a:latin typeface="Calibri"/>
                        <a:ea typeface="Calibri"/>
                        <a:cs typeface="Times New Roman"/>
                      </a:endParaRPr>
                    </a:p>
                  </a:txBody>
                  <a:tcPr marL="68580" marR="68580" marT="0" marB="0" anchor="ctr"/>
                </a:tc>
                <a:tc>
                  <a:txBody>
                    <a:bodyPr/>
                    <a:lstStyle/>
                    <a:p>
                      <a:pPr algn="ctr">
                        <a:lnSpc>
                          <a:spcPct val="100000"/>
                        </a:lnSpc>
                        <a:spcAft>
                          <a:spcPts val="800"/>
                        </a:spcAft>
                      </a:pPr>
                      <a:r>
                        <a:rPr lang="fr-FR" sz="1500" dirty="0">
                          <a:effectLst/>
                        </a:rPr>
                        <a:t>+ </a:t>
                      </a:r>
                      <a:r>
                        <a:rPr lang="fr-FR" sz="1500" dirty="0" err="1">
                          <a:effectLst/>
                        </a:rPr>
                        <a:t>firm</a:t>
                      </a:r>
                      <a:r>
                        <a:rPr lang="fr-FR" sz="1500" dirty="0">
                          <a:effectLst/>
                        </a:rPr>
                        <a:t> variables </a:t>
                      </a:r>
                    </a:p>
                    <a:p>
                      <a:pPr algn="ctr">
                        <a:lnSpc>
                          <a:spcPct val="100000"/>
                        </a:lnSpc>
                        <a:spcAft>
                          <a:spcPts val="800"/>
                        </a:spcAft>
                      </a:pPr>
                      <a:r>
                        <a:rPr lang="fr-FR" sz="1500" dirty="0" smtClean="0">
                          <a:effectLst/>
                        </a:rPr>
                        <a:t>Model (3</a:t>
                      </a:r>
                      <a:r>
                        <a:rPr lang="fr-FR" sz="1500" dirty="0">
                          <a:effectLst/>
                        </a:rPr>
                        <a:t>)</a:t>
                      </a:r>
                      <a:endParaRPr lang="fr-FR" sz="1500" dirty="0">
                        <a:effectLst/>
                        <a:latin typeface="Calibri"/>
                        <a:ea typeface="Calibri"/>
                        <a:cs typeface="Times New Roman"/>
                      </a:endParaRPr>
                    </a:p>
                  </a:txBody>
                  <a:tcPr marL="68580" marR="68580" marT="0" marB="0" anchor="ctr"/>
                </a:tc>
                <a:tc>
                  <a:txBody>
                    <a:bodyPr/>
                    <a:lstStyle/>
                    <a:p>
                      <a:pPr algn="ctr">
                        <a:lnSpc>
                          <a:spcPct val="100000"/>
                        </a:lnSpc>
                        <a:spcAft>
                          <a:spcPts val="800"/>
                        </a:spcAft>
                      </a:pPr>
                      <a:r>
                        <a:rPr lang="en-US" sz="1500" dirty="0">
                          <a:effectLst/>
                        </a:rPr>
                        <a:t>Model 3 with coarsened exact matching</a:t>
                      </a:r>
                      <a:endParaRPr lang="fr-FR" sz="1500" dirty="0">
                        <a:effectLst/>
                      </a:endParaRPr>
                    </a:p>
                    <a:p>
                      <a:pPr>
                        <a:lnSpc>
                          <a:spcPct val="100000"/>
                        </a:lnSpc>
                        <a:spcAft>
                          <a:spcPts val="800"/>
                        </a:spcAft>
                        <a:tabLst>
                          <a:tab pos="516255" algn="ctr"/>
                          <a:tab pos="1019175" algn="l"/>
                        </a:tabLst>
                      </a:pPr>
                      <a:r>
                        <a:rPr lang="en-US" sz="1500" dirty="0">
                          <a:effectLst/>
                        </a:rPr>
                        <a:t>	</a:t>
                      </a:r>
                      <a:r>
                        <a:rPr lang="en-US" sz="1500" dirty="0" smtClean="0">
                          <a:effectLst/>
                        </a:rPr>
                        <a:t>Model  (</a:t>
                      </a:r>
                      <a:r>
                        <a:rPr lang="en-US" sz="1500" dirty="0">
                          <a:effectLst/>
                        </a:rPr>
                        <a:t>4)	</a:t>
                      </a:r>
                      <a:endParaRPr lang="fr-FR" sz="1500" dirty="0">
                        <a:effectLst/>
                        <a:latin typeface="Calibri"/>
                        <a:ea typeface="Calibri"/>
                        <a:cs typeface="Times New Roman"/>
                      </a:endParaRPr>
                    </a:p>
                  </a:txBody>
                  <a:tcPr marL="68580" marR="68580" marT="0" marB="0"/>
                </a:tc>
                <a:tc>
                  <a:txBody>
                    <a:bodyPr/>
                    <a:lstStyle/>
                    <a:p>
                      <a:pPr algn="ctr">
                        <a:lnSpc>
                          <a:spcPct val="100000"/>
                        </a:lnSpc>
                        <a:spcAft>
                          <a:spcPts val="800"/>
                        </a:spcAft>
                      </a:pPr>
                      <a:r>
                        <a:rPr lang="en-US" sz="1500" dirty="0" smtClean="0">
                          <a:effectLst/>
                        </a:rPr>
                        <a:t>Model 4 with differences between newly hired and tenured employees</a:t>
                      </a:r>
                      <a:r>
                        <a:rPr lang="en-US" sz="1500" dirty="0">
                          <a:effectLst/>
                        </a:rPr>
                        <a:t> </a:t>
                      </a:r>
                      <a:endParaRPr lang="fr-FR" sz="1500" dirty="0">
                        <a:effectLst/>
                        <a:latin typeface="Calibri"/>
                        <a:ea typeface="Calibri"/>
                        <a:cs typeface="Times New Roman"/>
                      </a:endParaRPr>
                    </a:p>
                  </a:txBody>
                  <a:tcPr marL="68580" marR="68580" marT="0" marB="0"/>
                </a:tc>
              </a:tr>
              <a:tr h="229357">
                <a:tc gridSpan="6">
                  <a:txBody>
                    <a:bodyPr/>
                    <a:lstStyle/>
                    <a:p>
                      <a:pPr algn="ctr">
                        <a:lnSpc>
                          <a:spcPct val="100000"/>
                        </a:lnSpc>
                        <a:spcAft>
                          <a:spcPts val="800"/>
                        </a:spcAft>
                      </a:pPr>
                      <a:r>
                        <a:rPr lang="en-US" sz="1500" dirty="0">
                          <a:effectLst/>
                        </a:rPr>
                        <a:t>Working for firms implementing </a:t>
                      </a:r>
                      <a:r>
                        <a:rPr lang="en-US" sz="1500" dirty="0" err="1" smtClean="0">
                          <a:effectLst/>
                        </a:rPr>
                        <a:t>Organisational</a:t>
                      </a:r>
                      <a:r>
                        <a:rPr lang="en-US" sz="1500" dirty="0" smtClean="0">
                          <a:effectLst/>
                        </a:rPr>
                        <a:t> </a:t>
                      </a:r>
                      <a:r>
                        <a:rPr lang="en-US" sz="1500" dirty="0">
                          <a:effectLst/>
                        </a:rPr>
                        <a:t>Changes</a:t>
                      </a:r>
                      <a:endParaRPr lang="fr-FR" sz="1500" dirty="0">
                        <a:effectLst/>
                        <a:latin typeface="Calibri"/>
                        <a:ea typeface="Calibri"/>
                        <a:cs typeface="Times New Roman"/>
                      </a:endParaRPr>
                    </a:p>
                  </a:txBody>
                  <a:tcPr marL="68580" marR="68580" marT="0" marB="0" anchor="ct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r>
              <a:tr h="535167">
                <a:tc>
                  <a:txBody>
                    <a:bodyPr/>
                    <a:lstStyle/>
                    <a:p>
                      <a:pPr algn="ctr">
                        <a:lnSpc>
                          <a:spcPct val="100000"/>
                        </a:lnSpc>
                        <a:spcBef>
                          <a:spcPts val="600"/>
                        </a:spcBef>
                        <a:spcAft>
                          <a:spcPts val="0"/>
                        </a:spcAft>
                      </a:pPr>
                      <a:r>
                        <a:rPr lang="fr-FR" sz="1500" dirty="0" smtClean="0">
                          <a:effectLst/>
                        </a:rPr>
                        <a:t>ICT </a:t>
                      </a:r>
                      <a:r>
                        <a:rPr lang="fr-FR" sz="1500" dirty="0">
                          <a:effectLst/>
                        </a:rPr>
                        <a:t>Changes</a:t>
                      </a:r>
                      <a:endParaRPr lang="fr-FR" sz="1500" dirty="0">
                        <a:effectLst/>
                        <a:latin typeface="Calibri"/>
                        <a:ea typeface="Calibri"/>
                        <a:cs typeface="Times New Roman"/>
                      </a:endParaRPr>
                    </a:p>
                  </a:txBody>
                  <a:tcPr marL="68580" marR="68580" marT="0" marB="0"/>
                </a:tc>
                <a:tc>
                  <a:txBody>
                    <a:bodyPr/>
                    <a:lstStyle/>
                    <a:p>
                      <a:pPr algn="ctr">
                        <a:lnSpc>
                          <a:spcPct val="100000"/>
                        </a:lnSpc>
                        <a:spcBef>
                          <a:spcPts val="600"/>
                        </a:spcBef>
                        <a:spcAft>
                          <a:spcPts val="0"/>
                        </a:spcAft>
                      </a:pPr>
                      <a:r>
                        <a:rPr lang="fr-FR" sz="1500" dirty="0">
                          <a:effectLst/>
                        </a:rPr>
                        <a:t>-0,006</a:t>
                      </a:r>
                    </a:p>
                    <a:p>
                      <a:pPr algn="ctr">
                        <a:lnSpc>
                          <a:spcPct val="100000"/>
                        </a:lnSpc>
                        <a:spcBef>
                          <a:spcPts val="600"/>
                        </a:spcBef>
                        <a:spcAft>
                          <a:spcPts val="600"/>
                        </a:spcAft>
                      </a:pPr>
                      <a:r>
                        <a:rPr lang="fr-FR" sz="1500" dirty="0">
                          <a:effectLst/>
                        </a:rPr>
                        <a:t>(0,004)</a:t>
                      </a:r>
                      <a:endParaRPr lang="fr-FR" sz="1500" dirty="0">
                        <a:effectLst/>
                        <a:latin typeface="Calibri"/>
                        <a:ea typeface="Calibri"/>
                        <a:cs typeface="Times New Roman"/>
                      </a:endParaRPr>
                    </a:p>
                  </a:txBody>
                  <a:tcPr marL="68580" marR="68580" marT="0" marB="0" anchor="ctr"/>
                </a:tc>
                <a:tc>
                  <a:txBody>
                    <a:bodyPr/>
                    <a:lstStyle/>
                    <a:p>
                      <a:pPr algn="ctr">
                        <a:lnSpc>
                          <a:spcPct val="100000"/>
                        </a:lnSpc>
                        <a:spcBef>
                          <a:spcPts val="600"/>
                        </a:spcBef>
                        <a:spcAft>
                          <a:spcPts val="0"/>
                        </a:spcAft>
                      </a:pPr>
                      <a:r>
                        <a:rPr lang="fr-FR" sz="1500" dirty="0">
                          <a:effectLst/>
                        </a:rPr>
                        <a:t>-0,006</a:t>
                      </a:r>
                    </a:p>
                    <a:p>
                      <a:pPr algn="ctr">
                        <a:lnSpc>
                          <a:spcPct val="100000"/>
                        </a:lnSpc>
                        <a:spcBef>
                          <a:spcPts val="600"/>
                        </a:spcBef>
                        <a:spcAft>
                          <a:spcPts val="600"/>
                        </a:spcAft>
                      </a:pPr>
                      <a:r>
                        <a:rPr lang="fr-FR" sz="1500" dirty="0">
                          <a:effectLst/>
                        </a:rPr>
                        <a:t>(0,004)</a:t>
                      </a:r>
                      <a:endParaRPr lang="fr-FR" sz="1500" dirty="0">
                        <a:effectLst/>
                        <a:latin typeface="Calibri"/>
                        <a:ea typeface="Calibri"/>
                        <a:cs typeface="Times New Roman"/>
                      </a:endParaRPr>
                    </a:p>
                  </a:txBody>
                  <a:tcPr marL="68580" marR="68580" marT="0" marB="0" anchor="ctr"/>
                </a:tc>
                <a:tc>
                  <a:txBody>
                    <a:bodyPr/>
                    <a:lstStyle/>
                    <a:p>
                      <a:pPr algn="ctr">
                        <a:lnSpc>
                          <a:spcPct val="100000"/>
                        </a:lnSpc>
                        <a:spcBef>
                          <a:spcPts val="600"/>
                        </a:spcBef>
                        <a:spcAft>
                          <a:spcPts val="0"/>
                        </a:spcAft>
                      </a:pPr>
                      <a:r>
                        <a:rPr lang="fr-FR" sz="1500" dirty="0">
                          <a:effectLst/>
                        </a:rPr>
                        <a:t>-0,006</a:t>
                      </a:r>
                    </a:p>
                    <a:p>
                      <a:pPr algn="ctr">
                        <a:lnSpc>
                          <a:spcPct val="100000"/>
                        </a:lnSpc>
                        <a:spcBef>
                          <a:spcPts val="600"/>
                        </a:spcBef>
                        <a:spcAft>
                          <a:spcPts val="600"/>
                        </a:spcAft>
                      </a:pPr>
                      <a:r>
                        <a:rPr lang="fr-FR" sz="1500" dirty="0">
                          <a:effectLst/>
                        </a:rPr>
                        <a:t>(0,004)</a:t>
                      </a:r>
                      <a:endParaRPr lang="fr-FR" sz="1500" dirty="0">
                        <a:effectLst/>
                        <a:latin typeface="Calibri"/>
                        <a:ea typeface="Calibri"/>
                        <a:cs typeface="Times New Roman"/>
                      </a:endParaRPr>
                    </a:p>
                  </a:txBody>
                  <a:tcPr marL="68580" marR="68580" marT="0" marB="0" anchor="ctr"/>
                </a:tc>
                <a:tc>
                  <a:txBody>
                    <a:bodyPr/>
                    <a:lstStyle/>
                    <a:p>
                      <a:pPr algn="ctr">
                        <a:lnSpc>
                          <a:spcPct val="100000"/>
                        </a:lnSpc>
                        <a:spcBef>
                          <a:spcPts val="600"/>
                        </a:spcBef>
                        <a:spcAft>
                          <a:spcPts val="0"/>
                        </a:spcAft>
                      </a:pPr>
                      <a:r>
                        <a:rPr lang="fr-FR" sz="1500" dirty="0">
                          <a:effectLst/>
                        </a:rPr>
                        <a:t>-</a:t>
                      </a:r>
                      <a:r>
                        <a:rPr lang="fr-FR" sz="1500" dirty="0" smtClean="0">
                          <a:effectLst/>
                        </a:rPr>
                        <a:t>0,009**</a:t>
                      </a:r>
                      <a:endParaRPr lang="fr-FR" sz="1500" dirty="0">
                        <a:effectLst/>
                      </a:endParaRPr>
                    </a:p>
                    <a:p>
                      <a:pPr algn="ctr">
                        <a:lnSpc>
                          <a:spcPct val="100000"/>
                        </a:lnSpc>
                        <a:spcBef>
                          <a:spcPts val="600"/>
                        </a:spcBef>
                        <a:spcAft>
                          <a:spcPts val="600"/>
                        </a:spcAft>
                      </a:pPr>
                      <a:r>
                        <a:rPr lang="fr-FR" sz="1500" dirty="0">
                          <a:effectLst/>
                        </a:rPr>
                        <a:t>(0,004)</a:t>
                      </a:r>
                      <a:endParaRPr lang="fr-FR" sz="1500" dirty="0">
                        <a:effectLst/>
                        <a:latin typeface="Calibri"/>
                        <a:ea typeface="Calibri"/>
                        <a:cs typeface="Times New Roman"/>
                      </a:endParaRPr>
                    </a:p>
                  </a:txBody>
                  <a:tcPr marL="68580" marR="68580" marT="0" marB="0" anchor="ctr"/>
                </a:tc>
                <a:tc>
                  <a:txBody>
                    <a:bodyPr/>
                    <a:lstStyle/>
                    <a:p>
                      <a:pPr algn="ctr">
                        <a:lnSpc>
                          <a:spcPct val="100000"/>
                        </a:lnSpc>
                        <a:spcBef>
                          <a:spcPts val="600"/>
                        </a:spcBef>
                        <a:spcAft>
                          <a:spcPts val="0"/>
                        </a:spcAft>
                      </a:pPr>
                      <a:r>
                        <a:rPr lang="fr-FR" sz="1500" dirty="0">
                          <a:effectLst/>
                        </a:rPr>
                        <a:t>-</a:t>
                      </a:r>
                      <a:r>
                        <a:rPr lang="fr-FR" sz="1500" dirty="0" smtClean="0">
                          <a:effectLst/>
                        </a:rPr>
                        <a:t>0,009**</a:t>
                      </a:r>
                      <a:endParaRPr lang="fr-FR" sz="1500" dirty="0">
                        <a:effectLst/>
                      </a:endParaRPr>
                    </a:p>
                    <a:p>
                      <a:pPr algn="ctr">
                        <a:lnSpc>
                          <a:spcPct val="100000"/>
                        </a:lnSpc>
                        <a:spcBef>
                          <a:spcPts val="600"/>
                        </a:spcBef>
                        <a:spcAft>
                          <a:spcPts val="0"/>
                        </a:spcAft>
                      </a:pPr>
                      <a:r>
                        <a:rPr lang="fr-FR" sz="1500" dirty="0">
                          <a:effectLst/>
                        </a:rPr>
                        <a:t>(0,004)</a:t>
                      </a:r>
                      <a:endParaRPr lang="fr-FR" sz="1500" dirty="0">
                        <a:effectLst/>
                        <a:latin typeface="Calibri"/>
                        <a:ea typeface="Calibri"/>
                        <a:cs typeface="Times New Roman"/>
                      </a:endParaRPr>
                    </a:p>
                  </a:txBody>
                  <a:tcPr marL="68580" marR="68580" marT="0" marB="0"/>
                </a:tc>
              </a:tr>
              <a:tr h="535167">
                <a:tc>
                  <a:txBody>
                    <a:bodyPr/>
                    <a:lstStyle/>
                    <a:p>
                      <a:pPr algn="ctr">
                        <a:lnSpc>
                          <a:spcPct val="100000"/>
                        </a:lnSpc>
                        <a:spcAft>
                          <a:spcPts val="800"/>
                        </a:spcAft>
                      </a:pPr>
                      <a:r>
                        <a:rPr lang="fr-FR" sz="1500" dirty="0" err="1">
                          <a:effectLst/>
                        </a:rPr>
                        <a:t>Managerial</a:t>
                      </a:r>
                      <a:r>
                        <a:rPr lang="fr-FR" sz="1500" dirty="0">
                          <a:effectLst/>
                        </a:rPr>
                        <a:t> Changes</a:t>
                      </a:r>
                      <a:endParaRPr lang="fr-FR" sz="1500" dirty="0">
                        <a:effectLst/>
                        <a:latin typeface="Calibri"/>
                        <a:ea typeface="Calibri"/>
                        <a:cs typeface="Times New Roman"/>
                      </a:endParaRPr>
                    </a:p>
                  </a:txBody>
                  <a:tcPr marL="68580" marR="68580" marT="0" marB="0" anchor="ctr"/>
                </a:tc>
                <a:tc>
                  <a:txBody>
                    <a:bodyPr/>
                    <a:lstStyle/>
                    <a:p>
                      <a:pPr algn="ctr">
                        <a:lnSpc>
                          <a:spcPct val="100000"/>
                        </a:lnSpc>
                        <a:spcBef>
                          <a:spcPts val="600"/>
                        </a:spcBef>
                        <a:spcAft>
                          <a:spcPts val="0"/>
                        </a:spcAft>
                      </a:pPr>
                      <a:r>
                        <a:rPr lang="fr-FR" sz="1500" dirty="0">
                          <a:effectLst/>
                        </a:rPr>
                        <a:t>-</a:t>
                      </a:r>
                      <a:r>
                        <a:rPr lang="fr-FR" sz="1500" dirty="0" smtClean="0">
                          <a:effectLst/>
                        </a:rPr>
                        <a:t>0,002</a:t>
                      </a:r>
                      <a:endParaRPr lang="fr-FR" sz="1500" dirty="0">
                        <a:effectLst/>
                      </a:endParaRPr>
                    </a:p>
                    <a:p>
                      <a:pPr algn="ctr">
                        <a:lnSpc>
                          <a:spcPct val="100000"/>
                        </a:lnSpc>
                        <a:spcBef>
                          <a:spcPts val="600"/>
                        </a:spcBef>
                        <a:spcAft>
                          <a:spcPts val="600"/>
                        </a:spcAft>
                      </a:pPr>
                      <a:r>
                        <a:rPr lang="fr-FR" sz="1500" dirty="0">
                          <a:effectLst/>
                        </a:rPr>
                        <a:t>(0,005)</a:t>
                      </a:r>
                      <a:endParaRPr lang="fr-FR" sz="1500" dirty="0">
                        <a:effectLst/>
                        <a:latin typeface="Calibri"/>
                        <a:ea typeface="Calibri"/>
                        <a:cs typeface="Times New Roman"/>
                      </a:endParaRPr>
                    </a:p>
                  </a:txBody>
                  <a:tcPr marL="68580" marR="68580" marT="0" marB="0" anchor="ctr"/>
                </a:tc>
                <a:tc>
                  <a:txBody>
                    <a:bodyPr/>
                    <a:lstStyle/>
                    <a:p>
                      <a:pPr algn="ctr">
                        <a:lnSpc>
                          <a:spcPct val="100000"/>
                        </a:lnSpc>
                        <a:spcBef>
                          <a:spcPts val="600"/>
                        </a:spcBef>
                        <a:spcAft>
                          <a:spcPts val="0"/>
                        </a:spcAft>
                      </a:pPr>
                      <a:r>
                        <a:rPr lang="fr-FR" sz="1500" dirty="0">
                          <a:effectLst/>
                        </a:rPr>
                        <a:t>-</a:t>
                      </a:r>
                      <a:r>
                        <a:rPr lang="fr-FR" sz="1500" dirty="0" smtClean="0">
                          <a:effectLst/>
                        </a:rPr>
                        <a:t>0,002</a:t>
                      </a:r>
                      <a:endParaRPr lang="fr-FR" sz="1500" dirty="0">
                        <a:effectLst/>
                      </a:endParaRPr>
                    </a:p>
                    <a:p>
                      <a:pPr algn="ctr">
                        <a:lnSpc>
                          <a:spcPct val="100000"/>
                        </a:lnSpc>
                        <a:spcBef>
                          <a:spcPts val="600"/>
                        </a:spcBef>
                        <a:spcAft>
                          <a:spcPts val="0"/>
                        </a:spcAft>
                      </a:pPr>
                      <a:r>
                        <a:rPr lang="fr-FR" sz="1500" dirty="0">
                          <a:effectLst/>
                        </a:rPr>
                        <a:t>(0,005)</a:t>
                      </a:r>
                      <a:endParaRPr lang="fr-FR" sz="1500" dirty="0">
                        <a:effectLst/>
                        <a:latin typeface="Calibri"/>
                        <a:ea typeface="Calibri"/>
                        <a:cs typeface="Times New Roman"/>
                      </a:endParaRPr>
                    </a:p>
                  </a:txBody>
                  <a:tcPr marL="68580" marR="68580" marT="0" marB="0" anchor="ctr"/>
                </a:tc>
                <a:tc>
                  <a:txBody>
                    <a:bodyPr/>
                    <a:lstStyle/>
                    <a:p>
                      <a:pPr algn="ctr">
                        <a:lnSpc>
                          <a:spcPct val="100000"/>
                        </a:lnSpc>
                        <a:spcBef>
                          <a:spcPts val="600"/>
                        </a:spcBef>
                        <a:spcAft>
                          <a:spcPts val="0"/>
                        </a:spcAft>
                      </a:pPr>
                      <a:r>
                        <a:rPr lang="fr-FR" sz="1500" dirty="0">
                          <a:effectLst/>
                        </a:rPr>
                        <a:t>-</a:t>
                      </a:r>
                      <a:r>
                        <a:rPr lang="fr-FR" sz="1500" dirty="0" smtClean="0">
                          <a:effectLst/>
                        </a:rPr>
                        <a:t>0,001</a:t>
                      </a:r>
                      <a:endParaRPr lang="fr-FR" sz="1500" dirty="0">
                        <a:effectLst/>
                      </a:endParaRPr>
                    </a:p>
                    <a:p>
                      <a:pPr algn="ctr">
                        <a:lnSpc>
                          <a:spcPct val="100000"/>
                        </a:lnSpc>
                        <a:spcBef>
                          <a:spcPts val="600"/>
                        </a:spcBef>
                        <a:spcAft>
                          <a:spcPts val="0"/>
                        </a:spcAft>
                      </a:pPr>
                      <a:r>
                        <a:rPr lang="fr-FR" sz="1500" dirty="0">
                          <a:effectLst/>
                        </a:rPr>
                        <a:t>(0,005)</a:t>
                      </a:r>
                      <a:endParaRPr lang="fr-FR" sz="1500" dirty="0">
                        <a:effectLst/>
                        <a:latin typeface="Calibri"/>
                        <a:ea typeface="Calibri"/>
                        <a:cs typeface="Times New Roman"/>
                      </a:endParaRPr>
                    </a:p>
                  </a:txBody>
                  <a:tcPr marL="68580" marR="68580" marT="0" marB="0" anchor="ctr"/>
                </a:tc>
                <a:tc>
                  <a:txBody>
                    <a:bodyPr/>
                    <a:lstStyle/>
                    <a:p>
                      <a:pPr algn="ctr">
                        <a:lnSpc>
                          <a:spcPct val="100000"/>
                        </a:lnSpc>
                        <a:spcBef>
                          <a:spcPts val="600"/>
                        </a:spcBef>
                        <a:spcAft>
                          <a:spcPts val="0"/>
                        </a:spcAft>
                      </a:pPr>
                      <a:r>
                        <a:rPr lang="fr-FR" sz="1500" dirty="0">
                          <a:effectLst/>
                        </a:rPr>
                        <a:t>-</a:t>
                      </a:r>
                      <a:r>
                        <a:rPr lang="fr-FR" sz="1500" dirty="0" smtClean="0">
                          <a:effectLst/>
                        </a:rPr>
                        <a:t>0,002</a:t>
                      </a:r>
                      <a:endParaRPr lang="fr-FR" sz="1500" dirty="0">
                        <a:effectLst/>
                      </a:endParaRPr>
                    </a:p>
                    <a:p>
                      <a:pPr algn="ctr">
                        <a:lnSpc>
                          <a:spcPct val="100000"/>
                        </a:lnSpc>
                        <a:spcBef>
                          <a:spcPts val="600"/>
                        </a:spcBef>
                        <a:spcAft>
                          <a:spcPts val="0"/>
                        </a:spcAft>
                      </a:pPr>
                      <a:r>
                        <a:rPr lang="fr-FR" sz="1500" dirty="0">
                          <a:effectLst/>
                        </a:rPr>
                        <a:t>(0,005)</a:t>
                      </a:r>
                      <a:endParaRPr lang="fr-FR" sz="1500" dirty="0">
                        <a:effectLst/>
                        <a:latin typeface="Calibri"/>
                        <a:ea typeface="Calibri"/>
                        <a:cs typeface="Times New Roman"/>
                      </a:endParaRPr>
                    </a:p>
                  </a:txBody>
                  <a:tcPr marL="68580" marR="68580" marT="0" marB="0" anchor="ctr"/>
                </a:tc>
                <a:tc>
                  <a:txBody>
                    <a:bodyPr/>
                    <a:lstStyle/>
                    <a:p>
                      <a:pPr algn="ctr">
                        <a:lnSpc>
                          <a:spcPct val="100000"/>
                        </a:lnSpc>
                        <a:spcBef>
                          <a:spcPts val="600"/>
                        </a:spcBef>
                        <a:spcAft>
                          <a:spcPts val="0"/>
                        </a:spcAft>
                      </a:pPr>
                      <a:r>
                        <a:rPr lang="fr-FR" sz="1500" dirty="0">
                          <a:effectLst/>
                        </a:rPr>
                        <a:t>-</a:t>
                      </a:r>
                      <a:r>
                        <a:rPr lang="fr-FR" sz="1500" dirty="0" smtClean="0">
                          <a:effectLst/>
                        </a:rPr>
                        <a:t>0,002</a:t>
                      </a:r>
                      <a:endParaRPr lang="fr-FR" sz="1500" dirty="0">
                        <a:effectLst/>
                      </a:endParaRPr>
                    </a:p>
                    <a:p>
                      <a:pPr algn="ctr">
                        <a:lnSpc>
                          <a:spcPct val="100000"/>
                        </a:lnSpc>
                        <a:spcBef>
                          <a:spcPts val="600"/>
                        </a:spcBef>
                        <a:spcAft>
                          <a:spcPts val="0"/>
                        </a:spcAft>
                      </a:pPr>
                      <a:r>
                        <a:rPr lang="fr-FR" sz="1500" dirty="0">
                          <a:effectLst/>
                        </a:rPr>
                        <a:t>(0,005)</a:t>
                      </a:r>
                      <a:endParaRPr lang="fr-FR" sz="1500" dirty="0">
                        <a:effectLst/>
                        <a:latin typeface="Calibri"/>
                        <a:ea typeface="Calibri"/>
                        <a:cs typeface="Times New Roman"/>
                      </a:endParaRPr>
                    </a:p>
                  </a:txBody>
                  <a:tcPr marL="68580" marR="68580" marT="0" marB="0"/>
                </a:tc>
              </a:tr>
              <a:tr h="535167">
                <a:tc>
                  <a:txBody>
                    <a:bodyPr/>
                    <a:lstStyle/>
                    <a:p>
                      <a:pPr algn="ctr">
                        <a:lnSpc>
                          <a:spcPct val="100000"/>
                        </a:lnSpc>
                        <a:spcAft>
                          <a:spcPts val="800"/>
                        </a:spcAft>
                      </a:pPr>
                      <a:r>
                        <a:rPr lang="fr-FR" sz="1500" dirty="0" err="1">
                          <a:effectLst/>
                        </a:rPr>
                        <a:t>Both</a:t>
                      </a:r>
                      <a:r>
                        <a:rPr lang="fr-FR" sz="1500" dirty="0">
                          <a:effectLst/>
                        </a:rPr>
                        <a:t> Changes</a:t>
                      </a:r>
                      <a:endParaRPr lang="fr-FR" sz="1500" dirty="0">
                        <a:effectLst/>
                        <a:latin typeface="Calibri"/>
                        <a:ea typeface="Calibri"/>
                        <a:cs typeface="Times New Roman"/>
                      </a:endParaRPr>
                    </a:p>
                  </a:txBody>
                  <a:tcPr marL="68580" marR="68580" marT="0" marB="0" anchor="ctr"/>
                </a:tc>
                <a:tc>
                  <a:txBody>
                    <a:bodyPr/>
                    <a:lstStyle/>
                    <a:p>
                      <a:pPr algn="ctr">
                        <a:lnSpc>
                          <a:spcPct val="100000"/>
                        </a:lnSpc>
                        <a:spcBef>
                          <a:spcPts val="600"/>
                        </a:spcBef>
                        <a:spcAft>
                          <a:spcPts val="0"/>
                        </a:spcAft>
                      </a:pPr>
                      <a:r>
                        <a:rPr lang="fr-FR" sz="1500" dirty="0" smtClean="0">
                          <a:effectLst/>
                        </a:rPr>
                        <a:t>0,003</a:t>
                      </a:r>
                      <a:endParaRPr lang="fr-FR" sz="1500" dirty="0">
                        <a:effectLst/>
                      </a:endParaRPr>
                    </a:p>
                    <a:p>
                      <a:pPr algn="ctr">
                        <a:lnSpc>
                          <a:spcPct val="100000"/>
                        </a:lnSpc>
                        <a:spcBef>
                          <a:spcPts val="600"/>
                        </a:spcBef>
                        <a:spcAft>
                          <a:spcPts val="600"/>
                        </a:spcAft>
                      </a:pPr>
                      <a:r>
                        <a:rPr lang="fr-FR" sz="1500" dirty="0">
                          <a:effectLst/>
                        </a:rPr>
                        <a:t>(0,008)</a:t>
                      </a:r>
                      <a:endParaRPr lang="fr-FR" sz="1500" dirty="0">
                        <a:effectLst/>
                        <a:latin typeface="Calibri"/>
                        <a:ea typeface="Calibri"/>
                        <a:cs typeface="Times New Roman"/>
                      </a:endParaRPr>
                    </a:p>
                  </a:txBody>
                  <a:tcPr marL="68580" marR="68580" marT="0" marB="0" anchor="ctr"/>
                </a:tc>
                <a:tc>
                  <a:txBody>
                    <a:bodyPr/>
                    <a:lstStyle/>
                    <a:p>
                      <a:pPr algn="ctr">
                        <a:lnSpc>
                          <a:spcPct val="100000"/>
                        </a:lnSpc>
                        <a:spcBef>
                          <a:spcPts val="600"/>
                        </a:spcBef>
                        <a:spcAft>
                          <a:spcPts val="0"/>
                        </a:spcAft>
                      </a:pPr>
                      <a:r>
                        <a:rPr lang="fr-FR" sz="1500" dirty="0" smtClean="0">
                          <a:effectLst/>
                        </a:rPr>
                        <a:t>0,003</a:t>
                      </a:r>
                      <a:endParaRPr lang="fr-FR" sz="1500" dirty="0">
                        <a:effectLst/>
                      </a:endParaRPr>
                    </a:p>
                    <a:p>
                      <a:pPr algn="ctr">
                        <a:lnSpc>
                          <a:spcPct val="100000"/>
                        </a:lnSpc>
                        <a:spcBef>
                          <a:spcPts val="600"/>
                        </a:spcBef>
                        <a:spcAft>
                          <a:spcPts val="600"/>
                        </a:spcAft>
                      </a:pPr>
                      <a:r>
                        <a:rPr lang="fr-FR" sz="1500" dirty="0">
                          <a:effectLst/>
                        </a:rPr>
                        <a:t>(0,008)</a:t>
                      </a:r>
                      <a:endParaRPr lang="fr-FR" sz="1500" dirty="0">
                        <a:effectLst/>
                        <a:latin typeface="Calibri"/>
                        <a:ea typeface="Calibri"/>
                        <a:cs typeface="Times New Roman"/>
                      </a:endParaRPr>
                    </a:p>
                  </a:txBody>
                  <a:tcPr marL="68580" marR="68580" marT="0" marB="0" anchor="ctr"/>
                </a:tc>
                <a:tc>
                  <a:txBody>
                    <a:bodyPr/>
                    <a:lstStyle/>
                    <a:p>
                      <a:pPr algn="ctr">
                        <a:lnSpc>
                          <a:spcPct val="100000"/>
                        </a:lnSpc>
                        <a:spcBef>
                          <a:spcPts val="600"/>
                        </a:spcBef>
                        <a:spcAft>
                          <a:spcPts val="0"/>
                        </a:spcAft>
                      </a:pPr>
                      <a:r>
                        <a:rPr lang="fr-FR" sz="1500" dirty="0" smtClean="0">
                          <a:effectLst/>
                        </a:rPr>
                        <a:t>0,003</a:t>
                      </a:r>
                      <a:endParaRPr lang="fr-FR" sz="1500" dirty="0">
                        <a:effectLst/>
                      </a:endParaRPr>
                    </a:p>
                    <a:p>
                      <a:pPr algn="ctr">
                        <a:lnSpc>
                          <a:spcPct val="100000"/>
                        </a:lnSpc>
                        <a:spcBef>
                          <a:spcPts val="600"/>
                        </a:spcBef>
                        <a:spcAft>
                          <a:spcPts val="600"/>
                        </a:spcAft>
                      </a:pPr>
                      <a:r>
                        <a:rPr lang="fr-FR" sz="1500" dirty="0">
                          <a:effectLst/>
                        </a:rPr>
                        <a:t>(0,008)</a:t>
                      </a:r>
                      <a:endParaRPr lang="fr-FR" sz="1500" dirty="0">
                        <a:effectLst/>
                        <a:latin typeface="Calibri"/>
                        <a:ea typeface="Calibri"/>
                        <a:cs typeface="Times New Roman"/>
                      </a:endParaRPr>
                    </a:p>
                  </a:txBody>
                  <a:tcPr marL="68580" marR="68580" marT="0" marB="0" anchor="ctr"/>
                </a:tc>
                <a:tc>
                  <a:txBody>
                    <a:bodyPr/>
                    <a:lstStyle/>
                    <a:p>
                      <a:pPr algn="ctr">
                        <a:lnSpc>
                          <a:spcPct val="100000"/>
                        </a:lnSpc>
                        <a:spcBef>
                          <a:spcPts val="600"/>
                        </a:spcBef>
                        <a:spcAft>
                          <a:spcPts val="0"/>
                        </a:spcAft>
                      </a:pPr>
                      <a:r>
                        <a:rPr lang="fr-FR" sz="1500" dirty="0" smtClean="0">
                          <a:effectLst/>
                        </a:rPr>
                        <a:t>0,008</a:t>
                      </a:r>
                      <a:endParaRPr lang="fr-FR" sz="1500" dirty="0">
                        <a:effectLst/>
                      </a:endParaRPr>
                    </a:p>
                    <a:p>
                      <a:pPr algn="ctr">
                        <a:lnSpc>
                          <a:spcPct val="100000"/>
                        </a:lnSpc>
                        <a:spcBef>
                          <a:spcPts val="600"/>
                        </a:spcBef>
                        <a:spcAft>
                          <a:spcPts val="600"/>
                        </a:spcAft>
                      </a:pPr>
                      <a:r>
                        <a:rPr lang="fr-FR" sz="1500" dirty="0">
                          <a:effectLst/>
                        </a:rPr>
                        <a:t>(0,008)</a:t>
                      </a:r>
                      <a:endParaRPr lang="fr-FR" sz="1500" dirty="0">
                        <a:effectLst/>
                        <a:latin typeface="Calibri"/>
                        <a:ea typeface="Calibri"/>
                        <a:cs typeface="Times New Roman"/>
                      </a:endParaRPr>
                    </a:p>
                  </a:txBody>
                  <a:tcPr marL="68580" marR="68580" marT="0" marB="0" anchor="ctr"/>
                </a:tc>
                <a:tc>
                  <a:txBody>
                    <a:bodyPr/>
                    <a:lstStyle/>
                    <a:p>
                      <a:pPr algn="ctr">
                        <a:lnSpc>
                          <a:spcPct val="100000"/>
                        </a:lnSpc>
                        <a:spcBef>
                          <a:spcPts val="600"/>
                        </a:spcBef>
                        <a:spcAft>
                          <a:spcPts val="0"/>
                        </a:spcAft>
                      </a:pPr>
                      <a:r>
                        <a:rPr lang="fr-FR" sz="1500" dirty="0" smtClean="0">
                          <a:effectLst/>
                        </a:rPr>
                        <a:t>0,008</a:t>
                      </a:r>
                      <a:endParaRPr lang="fr-FR" sz="1500" dirty="0">
                        <a:effectLst/>
                      </a:endParaRPr>
                    </a:p>
                    <a:p>
                      <a:pPr algn="ctr">
                        <a:lnSpc>
                          <a:spcPct val="100000"/>
                        </a:lnSpc>
                        <a:spcBef>
                          <a:spcPts val="600"/>
                        </a:spcBef>
                        <a:spcAft>
                          <a:spcPts val="0"/>
                        </a:spcAft>
                      </a:pPr>
                      <a:r>
                        <a:rPr lang="fr-FR" sz="1500" dirty="0">
                          <a:effectLst/>
                        </a:rPr>
                        <a:t>(0,008)</a:t>
                      </a:r>
                      <a:endParaRPr lang="fr-FR" sz="1500" dirty="0">
                        <a:effectLst/>
                        <a:latin typeface="Calibri"/>
                        <a:ea typeface="Calibri"/>
                        <a:cs typeface="Times New Roman"/>
                      </a:endParaRPr>
                    </a:p>
                  </a:txBody>
                  <a:tcPr marL="68580" marR="68580" marT="0" marB="0"/>
                </a:tc>
              </a:tr>
              <a:tr h="229357">
                <a:tc gridSpan="6">
                  <a:txBody>
                    <a:bodyPr/>
                    <a:lstStyle/>
                    <a:p>
                      <a:pPr algn="ctr">
                        <a:lnSpc>
                          <a:spcPct val="100000"/>
                        </a:lnSpc>
                        <a:spcAft>
                          <a:spcPts val="600"/>
                        </a:spcAft>
                      </a:pPr>
                      <a:r>
                        <a:rPr lang="fr-FR" sz="1500" dirty="0" err="1">
                          <a:effectLst/>
                        </a:rPr>
                        <a:t>Hired</a:t>
                      </a:r>
                      <a:r>
                        <a:rPr lang="fr-FR" sz="1500" dirty="0">
                          <a:effectLst/>
                        </a:rPr>
                        <a:t> </a:t>
                      </a:r>
                      <a:r>
                        <a:rPr lang="fr-FR" sz="1500" dirty="0" err="1">
                          <a:effectLst/>
                        </a:rPr>
                        <a:t>during</a:t>
                      </a:r>
                      <a:r>
                        <a:rPr lang="fr-FR" sz="1500" dirty="0">
                          <a:effectLst/>
                        </a:rPr>
                        <a:t> </a:t>
                      </a:r>
                      <a:r>
                        <a:rPr lang="fr-FR" sz="1500" dirty="0" err="1" smtClean="0">
                          <a:effectLst/>
                        </a:rPr>
                        <a:t>Organisational</a:t>
                      </a:r>
                      <a:r>
                        <a:rPr lang="fr-FR" sz="1500" dirty="0" smtClean="0">
                          <a:effectLst/>
                        </a:rPr>
                        <a:t> </a:t>
                      </a:r>
                      <a:r>
                        <a:rPr lang="fr-FR" sz="1500" dirty="0">
                          <a:effectLst/>
                        </a:rPr>
                        <a:t>Changes</a:t>
                      </a:r>
                      <a:endParaRPr lang="fr-FR" sz="1500" dirty="0">
                        <a:effectLst/>
                        <a:latin typeface="Calibri"/>
                        <a:ea typeface="Calibri"/>
                        <a:cs typeface="Times New Roman"/>
                      </a:endParaRPr>
                    </a:p>
                  </a:txBody>
                  <a:tcPr marL="68580" marR="68580" marT="0" marB="0" anchor="ct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r>
              <a:tr h="535167">
                <a:tc>
                  <a:txBody>
                    <a:bodyPr/>
                    <a:lstStyle/>
                    <a:p>
                      <a:pPr algn="ctr">
                        <a:lnSpc>
                          <a:spcPct val="100000"/>
                        </a:lnSpc>
                        <a:spcAft>
                          <a:spcPts val="800"/>
                        </a:spcAft>
                      </a:pPr>
                      <a:r>
                        <a:rPr lang="fr-FR" sz="1500" dirty="0" err="1" smtClean="0">
                          <a:effectLst/>
                          <a:latin typeface="Arial" panose="020B0604020202020204" pitchFamily="34" charset="0"/>
                          <a:ea typeface="Calibri"/>
                          <a:cs typeface="Arial" panose="020B0604020202020204" pitchFamily="34" charset="0"/>
                        </a:rPr>
                        <a:t>Hired</a:t>
                      </a:r>
                      <a:r>
                        <a:rPr lang="fr-FR" sz="1500" dirty="0" smtClean="0">
                          <a:effectLst/>
                          <a:latin typeface="Arial" panose="020B0604020202020204" pitchFamily="34" charset="0"/>
                          <a:ea typeface="Calibri"/>
                          <a:cs typeface="Arial" panose="020B0604020202020204" pitchFamily="34" charset="0"/>
                        </a:rPr>
                        <a:t> in 2003</a:t>
                      </a:r>
                      <a:endParaRPr lang="fr-FR" sz="1500" dirty="0">
                        <a:effectLst/>
                        <a:latin typeface="Arial" panose="020B0604020202020204" pitchFamily="34" charset="0"/>
                        <a:ea typeface="Calibri"/>
                        <a:cs typeface="Arial" panose="020B0604020202020204" pitchFamily="34" charset="0"/>
                      </a:endParaRPr>
                    </a:p>
                  </a:txBody>
                  <a:tcPr marL="68580" marR="68580" marT="0" marB="0" anchor="ctr"/>
                </a:tc>
                <a:tc>
                  <a:txBody>
                    <a:bodyPr/>
                    <a:lstStyle/>
                    <a:p>
                      <a:pPr algn="ctr">
                        <a:lnSpc>
                          <a:spcPct val="100000"/>
                        </a:lnSpc>
                        <a:spcBef>
                          <a:spcPts val="600"/>
                        </a:spcBef>
                        <a:spcAft>
                          <a:spcPts val="0"/>
                        </a:spcAft>
                      </a:pPr>
                      <a:endParaRPr lang="fr-FR" sz="1500">
                        <a:effectLst/>
                        <a:latin typeface="Calibri"/>
                        <a:ea typeface="Calibri"/>
                        <a:cs typeface="Times New Roman"/>
                      </a:endParaRPr>
                    </a:p>
                  </a:txBody>
                  <a:tcPr marL="68580" marR="68580" marT="0" marB="0" anchor="ctr"/>
                </a:tc>
                <a:tc>
                  <a:txBody>
                    <a:bodyPr/>
                    <a:lstStyle/>
                    <a:p>
                      <a:pPr algn="ctr">
                        <a:lnSpc>
                          <a:spcPct val="100000"/>
                        </a:lnSpc>
                        <a:spcBef>
                          <a:spcPts val="600"/>
                        </a:spcBef>
                        <a:spcAft>
                          <a:spcPts val="0"/>
                        </a:spcAft>
                      </a:pPr>
                      <a:endParaRPr lang="fr-FR" sz="1500">
                        <a:effectLst/>
                        <a:latin typeface="Calibri"/>
                        <a:ea typeface="Calibri"/>
                        <a:cs typeface="Times New Roman"/>
                      </a:endParaRPr>
                    </a:p>
                  </a:txBody>
                  <a:tcPr marL="68580" marR="68580" marT="0" marB="0" anchor="ctr"/>
                </a:tc>
                <a:tc>
                  <a:txBody>
                    <a:bodyPr/>
                    <a:lstStyle/>
                    <a:p>
                      <a:pPr algn="ctr">
                        <a:lnSpc>
                          <a:spcPct val="100000"/>
                        </a:lnSpc>
                        <a:spcAft>
                          <a:spcPts val="600"/>
                        </a:spcAft>
                      </a:pPr>
                      <a:endParaRPr lang="fr-FR" sz="1500">
                        <a:effectLst/>
                        <a:latin typeface="Calibri"/>
                        <a:ea typeface="Calibri"/>
                        <a:cs typeface="Times New Roman"/>
                      </a:endParaRPr>
                    </a:p>
                  </a:txBody>
                  <a:tcPr marL="68580" marR="68580" marT="0" marB="0" anchor="ctr"/>
                </a:tc>
                <a:tc>
                  <a:txBody>
                    <a:bodyPr/>
                    <a:lstStyle/>
                    <a:p>
                      <a:pPr algn="ctr">
                        <a:lnSpc>
                          <a:spcPct val="100000"/>
                        </a:lnSpc>
                        <a:spcBef>
                          <a:spcPts val="600"/>
                        </a:spcBef>
                        <a:spcAft>
                          <a:spcPts val="0"/>
                        </a:spcAft>
                      </a:pPr>
                      <a:endParaRPr lang="fr-FR" sz="1500" dirty="0">
                        <a:effectLst/>
                        <a:latin typeface="Calibri"/>
                        <a:ea typeface="Calibri"/>
                        <a:cs typeface="Times New Roman"/>
                      </a:endParaRPr>
                    </a:p>
                  </a:txBody>
                  <a:tcPr marL="68580" marR="68580" marT="0" marB="0" anchor="ctr"/>
                </a:tc>
                <a:tc>
                  <a:txBody>
                    <a:bodyPr/>
                    <a:lstStyle/>
                    <a:p>
                      <a:pPr algn="ctr">
                        <a:lnSpc>
                          <a:spcPct val="100000"/>
                        </a:lnSpc>
                        <a:spcBef>
                          <a:spcPts val="600"/>
                        </a:spcBef>
                        <a:spcAft>
                          <a:spcPts val="600"/>
                        </a:spcAft>
                      </a:pPr>
                      <a:endParaRPr lang="fr-FR" sz="1500" dirty="0">
                        <a:effectLst/>
                        <a:latin typeface="Calibri"/>
                        <a:ea typeface="Calibri"/>
                        <a:cs typeface="Times New Roman"/>
                      </a:endParaRPr>
                    </a:p>
                  </a:txBody>
                  <a:tcPr marL="68580" marR="68580" marT="0" marB="0" anchor="ctr"/>
                </a:tc>
              </a:tr>
              <a:tr h="535167">
                <a:tc>
                  <a:txBody>
                    <a:bodyPr/>
                    <a:lstStyle/>
                    <a:p>
                      <a:pPr algn="ctr">
                        <a:lnSpc>
                          <a:spcPct val="100000"/>
                        </a:lnSpc>
                        <a:spcAft>
                          <a:spcPts val="800"/>
                        </a:spcAft>
                      </a:pPr>
                      <a:r>
                        <a:rPr lang="fr-FR" sz="1500" dirty="0" err="1">
                          <a:effectLst/>
                        </a:rPr>
                        <a:t>Hired</a:t>
                      </a:r>
                      <a:r>
                        <a:rPr lang="fr-FR" sz="1500" dirty="0">
                          <a:effectLst/>
                        </a:rPr>
                        <a:t> </a:t>
                      </a:r>
                      <a:r>
                        <a:rPr lang="fr-FR" sz="1500" dirty="0" err="1">
                          <a:effectLst/>
                        </a:rPr>
                        <a:t>during</a:t>
                      </a:r>
                      <a:r>
                        <a:rPr lang="fr-FR" sz="1500" dirty="0">
                          <a:effectLst/>
                        </a:rPr>
                        <a:t> </a:t>
                      </a:r>
                      <a:r>
                        <a:rPr lang="fr-FR" sz="1500" dirty="0" smtClean="0">
                          <a:effectLst/>
                        </a:rPr>
                        <a:t>ICT </a:t>
                      </a:r>
                      <a:r>
                        <a:rPr lang="fr-FR" sz="1500" dirty="0">
                          <a:effectLst/>
                        </a:rPr>
                        <a:t>Changes</a:t>
                      </a:r>
                      <a:endParaRPr lang="fr-FR" sz="1500" dirty="0">
                        <a:effectLst/>
                        <a:latin typeface="Calibri"/>
                        <a:ea typeface="Calibri"/>
                        <a:cs typeface="Times New Roman"/>
                      </a:endParaRPr>
                    </a:p>
                  </a:txBody>
                  <a:tcPr marL="68580" marR="68580" marT="0" marB="0"/>
                </a:tc>
                <a:tc>
                  <a:txBody>
                    <a:bodyPr/>
                    <a:lstStyle/>
                    <a:p>
                      <a:pPr algn="ctr">
                        <a:lnSpc>
                          <a:spcPct val="100000"/>
                        </a:lnSpc>
                        <a:spcBef>
                          <a:spcPts val="600"/>
                        </a:spcBef>
                        <a:spcAft>
                          <a:spcPts val="0"/>
                        </a:spcAft>
                      </a:pPr>
                      <a:r>
                        <a:rPr lang="fr-FR" sz="1500">
                          <a:effectLst/>
                        </a:rPr>
                        <a:t> </a:t>
                      </a:r>
                      <a:endParaRPr lang="fr-FR" sz="1500">
                        <a:effectLst/>
                        <a:latin typeface="Calibri"/>
                        <a:ea typeface="Calibri"/>
                        <a:cs typeface="Times New Roman"/>
                      </a:endParaRPr>
                    </a:p>
                  </a:txBody>
                  <a:tcPr marL="68580" marR="68580" marT="0" marB="0" anchor="ctr"/>
                </a:tc>
                <a:tc>
                  <a:txBody>
                    <a:bodyPr/>
                    <a:lstStyle/>
                    <a:p>
                      <a:pPr algn="ctr">
                        <a:lnSpc>
                          <a:spcPct val="100000"/>
                        </a:lnSpc>
                        <a:spcBef>
                          <a:spcPts val="600"/>
                        </a:spcBef>
                        <a:spcAft>
                          <a:spcPts val="0"/>
                        </a:spcAft>
                      </a:pPr>
                      <a:r>
                        <a:rPr lang="fr-FR" sz="1500">
                          <a:effectLst/>
                        </a:rPr>
                        <a:t> </a:t>
                      </a:r>
                      <a:endParaRPr lang="fr-FR" sz="1500">
                        <a:effectLst/>
                        <a:latin typeface="Calibri"/>
                        <a:ea typeface="Calibri"/>
                        <a:cs typeface="Times New Roman"/>
                      </a:endParaRPr>
                    </a:p>
                  </a:txBody>
                  <a:tcPr marL="68580" marR="68580" marT="0" marB="0" anchor="ctr"/>
                </a:tc>
                <a:tc>
                  <a:txBody>
                    <a:bodyPr/>
                    <a:lstStyle/>
                    <a:p>
                      <a:pPr algn="ctr">
                        <a:lnSpc>
                          <a:spcPct val="100000"/>
                        </a:lnSpc>
                        <a:spcAft>
                          <a:spcPts val="600"/>
                        </a:spcAft>
                      </a:pPr>
                      <a:r>
                        <a:rPr lang="fr-FR" sz="1500">
                          <a:effectLst/>
                        </a:rPr>
                        <a:t> </a:t>
                      </a:r>
                      <a:endParaRPr lang="fr-FR" sz="1500">
                        <a:effectLst/>
                        <a:latin typeface="Calibri"/>
                        <a:ea typeface="Calibri"/>
                        <a:cs typeface="Times New Roman"/>
                      </a:endParaRPr>
                    </a:p>
                  </a:txBody>
                  <a:tcPr marL="68580" marR="68580" marT="0" marB="0" anchor="ctr"/>
                </a:tc>
                <a:tc>
                  <a:txBody>
                    <a:bodyPr/>
                    <a:lstStyle/>
                    <a:p>
                      <a:pPr algn="ctr">
                        <a:lnSpc>
                          <a:spcPct val="100000"/>
                        </a:lnSpc>
                        <a:spcBef>
                          <a:spcPts val="600"/>
                        </a:spcBef>
                        <a:spcAft>
                          <a:spcPts val="0"/>
                        </a:spcAft>
                      </a:pPr>
                      <a:r>
                        <a:rPr lang="fr-FR" sz="1500" dirty="0">
                          <a:effectLst/>
                        </a:rPr>
                        <a:t> </a:t>
                      </a:r>
                      <a:endParaRPr lang="fr-FR" sz="1500" dirty="0">
                        <a:effectLst/>
                        <a:latin typeface="Calibri"/>
                        <a:ea typeface="Calibri"/>
                        <a:cs typeface="Times New Roman"/>
                      </a:endParaRPr>
                    </a:p>
                  </a:txBody>
                  <a:tcPr marL="68580" marR="68580" marT="0" marB="0" anchor="ctr"/>
                </a:tc>
                <a:tc>
                  <a:txBody>
                    <a:bodyPr/>
                    <a:lstStyle/>
                    <a:p>
                      <a:pPr algn="ctr">
                        <a:lnSpc>
                          <a:spcPct val="100000"/>
                        </a:lnSpc>
                        <a:spcBef>
                          <a:spcPts val="600"/>
                        </a:spcBef>
                        <a:spcAft>
                          <a:spcPts val="0"/>
                        </a:spcAft>
                      </a:pPr>
                      <a:r>
                        <a:rPr lang="fr-FR" sz="1500" dirty="0">
                          <a:effectLst/>
                        </a:rPr>
                        <a:t>-</a:t>
                      </a:r>
                      <a:r>
                        <a:rPr lang="fr-FR" sz="1500" dirty="0" smtClean="0">
                          <a:effectLst/>
                        </a:rPr>
                        <a:t>0,013*</a:t>
                      </a:r>
                      <a:endParaRPr lang="fr-FR" sz="1500" dirty="0">
                        <a:effectLst/>
                      </a:endParaRPr>
                    </a:p>
                    <a:p>
                      <a:pPr algn="ctr">
                        <a:lnSpc>
                          <a:spcPct val="100000"/>
                        </a:lnSpc>
                        <a:spcBef>
                          <a:spcPts val="600"/>
                        </a:spcBef>
                        <a:spcAft>
                          <a:spcPts val="600"/>
                        </a:spcAft>
                      </a:pPr>
                      <a:r>
                        <a:rPr lang="fr-FR" sz="1500" dirty="0">
                          <a:effectLst/>
                        </a:rPr>
                        <a:t>(</a:t>
                      </a:r>
                      <a:r>
                        <a:rPr lang="fr-FR" sz="1500" dirty="0" smtClean="0">
                          <a:effectLst/>
                        </a:rPr>
                        <a:t>0,007)</a:t>
                      </a:r>
                      <a:endParaRPr lang="fr-FR" sz="1500" dirty="0">
                        <a:effectLst/>
                        <a:latin typeface="Calibri"/>
                        <a:ea typeface="Calibri"/>
                        <a:cs typeface="Times New Roman"/>
                      </a:endParaRPr>
                    </a:p>
                  </a:txBody>
                  <a:tcPr marL="68580" marR="68580" marT="0" marB="0" anchor="ctr"/>
                </a:tc>
              </a:tr>
              <a:tr h="688071">
                <a:tc>
                  <a:txBody>
                    <a:bodyPr/>
                    <a:lstStyle/>
                    <a:p>
                      <a:pPr algn="ctr">
                        <a:lnSpc>
                          <a:spcPct val="100000"/>
                        </a:lnSpc>
                        <a:spcAft>
                          <a:spcPts val="800"/>
                        </a:spcAft>
                      </a:pPr>
                      <a:r>
                        <a:rPr lang="fr-FR" sz="1500" dirty="0" err="1">
                          <a:effectLst/>
                        </a:rPr>
                        <a:t>Hired</a:t>
                      </a:r>
                      <a:r>
                        <a:rPr lang="fr-FR" sz="1500" dirty="0">
                          <a:effectLst/>
                        </a:rPr>
                        <a:t> </a:t>
                      </a:r>
                      <a:r>
                        <a:rPr lang="fr-FR" sz="1500" dirty="0" err="1">
                          <a:effectLst/>
                        </a:rPr>
                        <a:t>during</a:t>
                      </a:r>
                      <a:r>
                        <a:rPr lang="fr-FR" sz="1500" dirty="0">
                          <a:effectLst/>
                        </a:rPr>
                        <a:t> </a:t>
                      </a:r>
                      <a:r>
                        <a:rPr lang="fr-FR" sz="1500" dirty="0" err="1">
                          <a:effectLst/>
                        </a:rPr>
                        <a:t>Managerial</a:t>
                      </a:r>
                      <a:r>
                        <a:rPr lang="fr-FR" sz="1500" dirty="0">
                          <a:effectLst/>
                        </a:rPr>
                        <a:t> Changes</a:t>
                      </a:r>
                      <a:endParaRPr lang="fr-FR" sz="1500" dirty="0">
                        <a:effectLst/>
                        <a:latin typeface="Calibri"/>
                        <a:ea typeface="Calibri"/>
                        <a:cs typeface="Times New Roman"/>
                      </a:endParaRPr>
                    </a:p>
                  </a:txBody>
                  <a:tcPr marL="68580" marR="68580" marT="0" marB="0"/>
                </a:tc>
                <a:tc>
                  <a:txBody>
                    <a:bodyPr/>
                    <a:lstStyle/>
                    <a:p>
                      <a:pPr algn="ctr">
                        <a:lnSpc>
                          <a:spcPct val="100000"/>
                        </a:lnSpc>
                        <a:spcBef>
                          <a:spcPts val="600"/>
                        </a:spcBef>
                        <a:spcAft>
                          <a:spcPts val="0"/>
                        </a:spcAft>
                      </a:pPr>
                      <a:r>
                        <a:rPr lang="fr-FR" sz="1500">
                          <a:effectLst/>
                        </a:rPr>
                        <a:t> </a:t>
                      </a:r>
                      <a:endParaRPr lang="fr-FR" sz="1500">
                        <a:effectLst/>
                        <a:latin typeface="Calibri"/>
                        <a:ea typeface="Calibri"/>
                        <a:cs typeface="Times New Roman"/>
                      </a:endParaRPr>
                    </a:p>
                  </a:txBody>
                  <a:tcPr marL="68580" marR="68580" marT="0" marB="0" anchor="ctr"/>
                </a:tc>
                <a:tc>
                  <a:txBody>
                    <a:bodyPr/>
                    <a:lstStyle/>
                    <a:p>
                      <a:pPr algn="ctr">
                        <a:lnSpc>
                          <a:spcPct val="100000"/>
                        </a:lnSpc>
                        <a:spcBef>
                          <a:spcPts val="600"/>
                        </a:spcBef>
                        <a:spcAft>
                          <a:spcPts val="0"/>
                        </a:spcAft>
                      </a:pPr>
                      <a:r>
                        <a:rPr lang="fr-FR" sz="1500">
                          <a:effectLst/>
                        </a:rPr>
                        <a:t> </a:t>
                      </a:r>
                      <a:endParaRPr lang="fr-FR" sz="1500">
                        <a:effectLst/>
                        <a:latin typeface="Calibri"/>
                        <a:ea typeface="Calibri"/>
                        <a:cs typeface="Times New Roman"/>
                      </a:endParaRPr>
                    </a:p>
                  </a:txBody>
                  <a:tcPr marL="68580" marR="68580" marT="0" marB="0" anchor="ctr"/>
                </a:tc>
                <a:tc>
                  <a:txBody>
                    <a:bodyPr/>
                    <a:lstStyle/>
                    <a:p>
                      <a:pPr algn="ctr">
                        <a:lnSpc>
                          <a:spcPct val="100000"/>
                        </a:lnSpc>
                        <a:spcBef>
                          <a:spcPts val="600"/>
                        </a:spcBef>
                        <a:spcAft>
                          <a:spcPts val="0"/>
                        </a:spcAft>
                      </a:pPr>
                      <a:r>
                        <a:rPr lang="fr-FR" sz="1500">
                          <a:effectLst/>
                        </a:rPr>
                        <a:t> </a:t>
                      </a:r>
                      <a:endParaRPr lang="fr-FR" sz="1500">
                        <a:effectLst/>
                        <a:latin typeface="Calibri"/>
                        <a:ea typeface="Calibri"/>
                        <a:cs typeface="Times New Roman"/>
                      </a:endParaRPr>
                    </a:p>
                  </a:txBody>
                  <a:tcPr marL="68580" marR="68580" marT="0" marB="0" anchor="ctr"/>
                </a:tc>
                <a:tc>
                  <a:txBody>
                    <a:bodyPr/>
                    <a:lstStyle/>
                    <a:p>
                      <a:pPr algn="ctr">
                        <a:lnSpc>
                          <a:spcPct val="100000"/>
                        </a:lnSpc>
                        <a:spcBef>
                          <a:spcPts val="600"/>
                        </a:spcBef>
                        <a:spcAft>
                          <a:spcPts val="0"/>
                        </a:spcAft>
                      </a:pPr>
                      <a:r>
                        <a:rPr lang="fr-FR" sz="1500">
                          <a:effectLst/>
                        </a:rPr>
                        <a:t> </a:t>
                      </a:r>
                      <a:endParaRPr lang="fr-FR" sz="1500">
                        <a:effectLst/>
                        <a:latin typeface="Calibri"/>
                        <a:ea typeface="Calibri"/>
                        <a:cs typeface="Times New Roman"/>
                      </a:endParaRPr>
                    </a:p>
                  </a:txBody>
                  <a:tcPr marL="68580" marR="68580" marT="0" marB="0" anchor="ctr"/>
                </a:tc>
                <a:tc>
                  <a:txBody>
                    <a:bodyPr/>
                    <a:lstStyle/>
                    <a:p>
                      <a:pPr algn="ctr">
                        <a:lnSpc>
                          <a:spcPct val="100000"/>
                        </a:lnSpc>
                        <a:spcBef>
                          <a:spcPts val="600"/>
                        </a:spcBef>
                        <a:spcAft>
                          <a:spcPts val="0"/>
                        </a:spcAft>
                      </a:pPr>
                      <a:r>
                        <a:rPr lang="fr-FR" sz="1500" dirty="0" smtClean="0">
                          <a:effectLst/>
                        </a:rPr>
                        <a:t>0,015*</a:t>
                      </a:r>
                      <a:endParaRPr lang="fr-FR" sz="1500" dirty="0">
                        <a:effectLst/>
                      </a:endParaRPr>
                    </a:p>
                    <a:p>
                      <a:pPr algn="ctr">
                        <a:lnSpc>
                          <a:spcPct val="100000"/>
                        </a:lnSpc>
                        <a:spcBef>
                          <a:spcPts val="600"/>
                        </a:spcBef>
                        <a:spcAft>
                          <a:spcPts val="0"/>
                        </a:spcAft>
                      </a:pPr>
                      <a:r>
                        <a:rPr lang="fr-FR" sz="1500" dirty="0">
                          <a:effectLst/>
                        </a:rPr>
                        <a:t>(0,008)</a:t>
                      </a:r>
                      <a:endParaRPr lang="fr-FR" sz="1500" dirty="0">
                        <a:effectLst/>
                        <a:latin typeface="Calibri"/>
                        <a:ea typeface="Calibri"/>
                        <a:cs typeface="Times New Roman"/>
                      </a:endParaRPr>
                    </a:p>
                  </a:txBody>
                  <a:tcPr marL="68580" marR="68580" marT="0" marB="0" anchor="ctr"/>
                </a:tc>
              </a:tr>
              <a:tr h="535167">
                <a:tc>
                  <a:txBody>
                    <a:bodyPr/>
                    <a:lstStyle/>
                    <a:p>
                      <a:pPr algn="ctr">
                        <a:lnSpc>
                          <a:spcPct val="100000"/>
                        </a:lnSpc>
                        <a:spcAft>
                          <a:spcPts val="800"/>
                        </a:spcAft>
                      </a:pPr>
                      <a:r>
                        <a:rPr lang="fr-FR" sz="1500" dirty="0" err="1">
                          <a:effectLst/>
                        </a:rPr>
                        <a:t>Hired</a:t>
                      </a:r>
                      <a:r>
                        <a:rPr lang="fr-FR" sz="1500" dirty="0">
                          <a:effectLst/>
                        </a:rPr>
                        <a:t> </a:t>
                      </a:r>
                      <a:r>
                        <a:rPr lang="fr-FR" sz="1500" dirty="0" err="1">
                          <a:effectLst/>
                        </a:rPr>
                        <a:t>during</a:t>
                      </a:r>
                      <a:r>
                        <a:rPr lang="fr-FR" sz="1500" dirty="0">
                          <a:effectLst/>
                        </a:rPr>
                        <a:t> </a:t>
                      </a:r>
                      <a:r>
                        <a:rPr lang="fr-FR" sz="1500" dirty="0" err="1">
                          <a:effectLst/>
                        </a:rPr>
                        <a:t>both</a:t>
                      </a:r>
                      <a:r>
                        <a:rPr lang="fr-FR" sz="1500" dirty="0">
                          <a:effectLst/>
                        </a:rPr>
                        <a:t> Changes</a:t>
                      </a:r>
                      <a:endParaRPr lang="fr-FR" sz="1500" dirty="0">
                        <a:effectLst/>
                        <a:latin typeface="Calibri"/>
                        <a:ea typeface="Calibri"/>
                        <a:cs typeface="Times New Roman"/>
                      </a:endParaRPr>
                    </a:p>
                  </a:txBody>
                  <a:tcPr marL="68580" marR="68580" marT="0" marB="0"/>
                </a:tc>
                <a:tc>
                  <a:txBody>
                    <a:bodyPr/>
                    <a:lstStyle/>
                    <a:p>
                      <a:pPr algn="ctr">
                        <a:lnSpc>
                          <a:spcPct val="100000"/>
                        </a:lnSpc>
                        <a:spcBef>
                          <a:spcPts val="600"/>
                        </a:spcBef>
                        <a:spcAft>
                          <a:spcPts val="0"/>
                        </a:spcAft>
                      </a:pPr>
                      <a:r>
                        <a:rPr lang="fr-FR" sz="1500">
                          <a:effectLst/>
                        </a:rPr>
                        <a:t> </a:t>
                      </a:r>
                      <a:endParaRPr lang="fr-FR" sz="1500">
                        <a:effectLst/>
                        <a:latin typeface="Calibri"/>
                        <a:ea typeface="Calibri"/>
                        <a:cs typeface="Times New Roman"/>
                      </a:endParaRPr>
                    </a:p>
                  </a:txBody>
                  <a:tcPr marL="68580" marR="68580" marT="0" marB="0" anchor="ctr"/>
                </a:tc>
                <a:tc>
                  <a:txBody>
                    <a:bodyPr/>
                    <a:lstStyle/>
                    <a:p>
                      <a:pPr algn="ctr">
                        <a:lnSpc>
                          <a:spcPct val="100000"/>
                        </a:lnSpc>
                        <a:spcBef>
                          <a:spcPts val="600"/>
                        </a:spcBef>
                        <a:spcAft>
                          <a:spcPts val="0"/>
                        </a:spcAft>
                      </a:pPr>
                      <a:r>
                        <a:rPr lang="fr-FR" sz="1500">
                          <a:effectLst/>
                        </a:rPr>
                        <a:t> </a:t>
                      </a:r>
                      <a:endParaRPr lang="fr-FR" sz="1500">
                        <a:effectLst/>
                        <a:latin typeface="Calibri"/>
                        <a:ea typeface="Calibri"/>
                        <a:cs typeface="Times New Roman"/>
                      </a:endParaRPr>
                    </a:p>
                  </a:txBody>
                  <a:tcPr marL="68580" marR="68580" marT="0" marB="0" anchor="ctr"/>
                </a:tc>
                <a:tc>
                  <a:txBody>
                    <a:bodyPr/>
                    <a:lstStyle/>
                    <a:p>
                      <a:pPr algn="ctr">
                        <a:lnSpc>
                          <a:spcPct val="100000"/>
                        </a:lnSpc>
                        <a:spcBef>
                          <a:spcPts val="600"/>
                        </a:spcBef>
                        <a:spcAft>
                          <a:spcPts val="0"/>
                        </a:spcAft>
                      </a:pPr>
                      <a:r>
                        <a:rPr lang="fr-FR" sz="1500">
                          <a:effectLst/>
                        </a:rPr>
                        <a:t> </a:t>
                      </a:r>
                      <a:endParaRPr lang="fr-FR" sz="1500">
                        <a:effectLst/>
                        <a:latin typeface="Calibri"/>
                        <a:ea typeface="Calibri"/>
                        <a:cs typeface="Times New Roman"/>
                      </a:endParaRPr>
                    </a:p>
                  </a:txBody>
                  <a:tcPr marL="68580" marR="68580" marT="0" marB="0" anchor="ctr"/>
                </a:tc>
                <a:tc>
                  <a:txBody>
                    <a:bodyPr/>
                    <a:lstStyle/>
                    <a:p>
                      <a:pPr algn="ctr">
                        <a:lnSpc>
                          <a:spcPct val="100000"/>
                        </a:lnSpc>
                        <a:spcBef>
                          <a:spcPts val="600"/>
                        </a:spcBef>
                        <a:spcAft>
                          <a:spcPts val="0"/>
                        </a:spcAft>
                      </a:pPr>
                      <a:r>
                        <a:rPr lang="fr-FR" sz="1500">
                          <a:effectLst/>
                        </a:rPr>
                        <a:t> </a:t>
                      </a:r>
                      <a:endParaRPr lang="fr-FR" sz="1500">
                        <a:effectLst/>
                        <a:latin typeface="Calibri"/>
                        <a:ea typeface="Calibri"/>
                        <a:cs typeface="Times New Roman"/>
                      </a:endParaRPr>
                    </a:p>
                  </a:txBody>
                  <a:tcPr marL="68580" marR="68580" marT="0" marB="0" anchor="ctr"/>
                </a:tc>
                <a:tc>
                  <a:txBody>
                    <a:bodyPr/>
                    <a:lstStyle/>
                    <a:p>
                      <a:pPr algn="ctr">
                        <a:lnSpc>
                          <a:spcPct val="100000"/>
                        </a:lnSpc>
                        <a:spcBef>
                          <a:spcPts val="600"/>
                        </a:spcBef>
                        <a:spcAft>
                          <a:spcPts val="0"/>
                        </a:spcAft>
                      </a:pPr>
                      <a:r>
                        <a:rPr lang="fr-FR" sz="1500" dirty="0">
                          <a:effectLst/>
                        </a:rPr>
                        <a:t>-</a:t>
                      </a:r>
                      <a:r>
                        <a:rPr lang="fr-FR" sz="1500" dirty="0" smtClean="0">
                          <a:effectLst/>
                        </a:rPr>
                        <a:t>0,001</a:t>
                      </a:r>
                      <a:endParaRPr lang="fr-FR" sz="1500" dirty="0">
                        <a:effectLst/>
                      </a:endParaRPr>
                    </a:p>
                    <a:p>
                      <a:pPr algn="ctr">
                        <a:lnSpc>
                          <a:spcPct val="100000"/>
                        </a:lnSpc>
                        <a:spcBef>
                          <a:spcPts val="600"/>
                        </a:spcBef>
                        <a:spcAft>
                          <a:spcPts val="600"/>
                        </a:spcAft>
                      </a:pPr>
                      <a:r>
                        <a:rPr lang="fr-FR" sz="1500" dirty="0">
                          <a:effectLst/>
                        </a:rPr>
                        <a:t>(0,013)</a:t>
                      </a:r>
                      <a:endParaRPr lang="fr-FR" sz="1500" dirty="0">
                        <a:effectLst/>
                        <a:latin typeface="Calibri"/>
                        <a:ea typeface="Calibri"/>
                        <a:cs typeface="Times New Roman"/>
                      </a:endParaRPr>
                    </a:p>
                  </a:txBody>
                  <a:tcPr marL="68580" marR="68580" marT="0" marB="0" anchor="ctr"/>
                </a:tc>
              </a:tr>
              <a:tr h="284082">
                <a:tc>
                  <a:txBody>
                    <a:bodyPr/>
                    <a:lstStyle/>
                    <a:p>
                      <a:pPr algn="ctr">
                        <a:lnSpc>
                          <a:spcPct val="100000"/>
                        </a:lnSpc>
                        <a:spcAft>
                          <a:spcPts val="800"/>
                        </a:spcAft>
                      </a:pPr>
                      <a:r>
                        <a:rPr lang="fr-FR" sz="1500" dirty="0" smtClean="0">
                          <a:effectLst/>
                        </a:rPr>
                        <a:t>N</a:t>
                      </a:r>
                      <a:r>
                        <a:rPr lang="fr-FR" sz="1500" baseline="0" dirty="0" smtClean="0">
                          <a:effectLst/>
                        </a:rPr>
                        <a:t> / R²</a:t>
                      </a:r>
                      <a:endParaRPr lang="fr-FR" sz="1500" dirty="0">
                        <a:effectLst/>
                        <a:latin typeface="Calibri"/>
                        <a:ea typeface="Calibri"/>
                        <a:cs typeface="Times New Roman"/>
                      </a:endParaRPr>
                    </a:p>
                  </a:txBody>
                  <a:tcPr marL="68580" marR="68580" marT="0" marB="0" anchor="ctr"/>
                </a:tc>
                <a:tc>
                  <a:txBody>
                    <a:bodyPr/>
                    <a:lstStyle/>
                    <a:p>
                      <a:pPr algn="ctr">
                        <a:lnSpc>
                          <a:spcPct val="100000"/>
                        </a:lnSpc>
                        <a:spcAft>
                          <a:spcPts val="800"/>
                        </a:spcAft>
                      </a:pPr>
                      <a:r>
                        <a:rPr lang="fr-FR" sz="1500" dirty="0" smtClean="0">
                          <a:effectLst/>
                        </a:rPr>
                        <a:t>58 418 / 0,001</a:t>
                      </a:r>
                      <a:endParaRPr lang="fr-FR" sz="1500" dirty="0">
                        <a:effectLst/>
                        <a:latin typeface="Calibri"/>
                        <a:ea typeface="Calibri"/>
                        <a:cs typeface="Times New Roman"/>
                      </a:endParaRPr>
                    </a:p>
                  </a:txBody>
                  <a:tcPr marL="68580" marR="68580" marT="0" marB="0" anchor="ctr"/>
                </a:tc>
                <a:tc>
                  <a:txBody>
                    <a:bodyPr/>
                    <a:lstStyle/>
                    <a:p>
                      <a:pPr algn="ctr">
                        <a:lnSpc>
                          <a:spcPct val="100000"/>
                        </a:lnSpc>
                        <a:spcAft>
                          <a:spcPts val="800"/>
                        </a:spcAft>
                      </a:pPr>
                      <a:r>
                        <a:rPr lang="fr-FR" sz="1500" dirty="0" smtClean="0">
                          <a:effectLst/>
                        </a:rPr>
                        <a:t>58 418 / 0,037</a:t>
                      </a:r>
                      <a:endParaRPr lang="fr-FR" sz="1500" dirty="0">
                        <a:effectLst/>
                        <a:latin typeface="Calibri"/>
                        <a:ea typeface="Calibri"/>
                        <a:cs typeface="Times New Roman"/>
                      </a:endParaRPr>
                    </a:p>
                  </a:txBody>
                  <a:tcPr marL="68580" marR="68580" marT="0" marB="0" anchor="ctr"/>
                </a:tc>
                <a:tc>
                  <a:txBody>
                    <a:bodyPr/>
                    <a:lstStyle/>
                    <a:p>
                      <a:pPr algn="ctr">
                        <a:lnSpc>
                          <a:spcPct val="100000"/>
                        </a:lnSpc>
                        <a:spcAft>
                          <a:spcPts val="800"/>
                        </a:spcAft>
                      </a:pPr>
                      <a:r>
                        <a:rPr lang="fr-FR" sz="1500" dirty="0" smtClean="0">
                          <a:effectLst/>
                        </a:rPr>
                        <a:t>58418 / 0,038</a:t>
                      </a:r>
                      <a:endParaRPr lang="fr-FR" sz="1500" dirty="0">
                        <a:effectLst/>
                        <a:latin typeface="Calibri"/>
                        <a:ea typeface="Calibri"/>
                        <a:cs typeface="Times New Roman"/>
                      </a:endParaRPr>
                    </a:p>
                  </a:txBody>
                  <a:tcPr marL="68580" marR="68580" marT="0" marB="0" anchor="ctr"/>
                </a:tc>
                <a:tc>
                  <a:txBody>
                    <a:bodyPr/>
                    <a:lstStyle/>
                    <a:p>
                      <a:pPr algn="ctr">
                        <a:lnSpc>
                          <a:spcPct val="100000"/>
                        </a:lnSpc>
                        <a:spcBef>
                          <a:spcPts val="1200"/>
                        </a:spcBef>
                        <a:spcAft>
                          <a:spcPts val="0"/>
                        </a:spcAft>
                      </a:pPr>
                      <a:r>
                        <a:rPr lang="fr-FR" sz="1500" dirty="0" smtClean="0">
                          <a:effectLst/>
                        </a:rPr>
                        <a:t>56 818 / 0,040</a:t>
                      </a:r>
                      <a:endParaRPr lang="fr-FR" sz="1500" dirty="0">
                        <a:effectLst/>
                        <a:latin typeface="Calibri"/>
                        <a:ea typeface="Calibri"/>
                        <a:cs typeface="Times New Roman"/>
                      </a:endParaRPr>
                    </a:p>
                  </a:txBody>
                  <a:tcPr marL="68580" marR="68580" marT="0" marB="0" anchor="ctr"/>
                </a:tc>
                <a:tc>
                  <a:txBody>
                    <a:bodyPr/>
                    <a:lstStyle/>
                    <a:p>
                      <a:pPr algn="ctr">
                        <a:lnSpc>
                          <a:spcPct val="100000"/>
                        </a:lnSpc>
                        <a:spcBef>
                          <a:spcPts val="1200"/>
                        </a:spcBef>
                        <a:spcAft>
                          <a:spcPts val="0"/>
                        </a:spcAft>
                      </a:pPr>
                      <a:r>
                        <a:rPr lang="fr-FR" sz="1500" dirty="0" smtClean="0">
                          <a:effectLst/>
                        </a:rPr>
                        <a:t>56 818 / 0,040</a:t>
                      </a:r>
                      <a:endParaRPr lang="fr-FR" sz="1500" dirty="0">
                        <a:effectLst/>
                        <a:latin typeface="Calibri"/>
                        <a:ea typeface="Calibri"/>
                        <a:cs typeface="Times New Roman"/>
                      </a:endParaRPr>
                    </a:p>
                  </a:txBody>
                  <a:tcPr marL="68580" marR="68580" marT="0" marB="0" anchor="ctr"/>
                </a:tc>
              </a:tr>
            </a:tbl>
          </a:graphicData>
        </a:graphic>
      </p:graphicFrame>
      <p:sp>
        <p:nvSpPr>
          <p:cNvPr id="3" name="Rectangle 1"/>
          <p:cNvSpPr>
            <a:spLocks noChangeArrowheads="1"/>
          </p:cNvSpPr>
          <p:nvPr/>
        </p:nvSpPr>
        <p:spPr bwMode="auto">
          <a:xfrm>
            <a:off x="0" y="0"/>
            <a:ext cx="9143143" cy="707886"/>
          </a:xfrm>
          <a:prstGeom prst="rect">
            <a:avLst/>
          </a:prstGeom>
          <a:solidFill>
            <a:schemeClr val="bg1"/>
          </a:solidFill>
          <a:ln>
            <a:noFill/>
          </a:ln>
          <a:effectLst/>
        </p:spPr>
        <p:txBody>
          <a:bodyPr vert="horz" wrap="square" lIns="91440" tIns="45720" rIns="91440" bIns="45720" numCol="1" anchor="ctr" anchorCtr="0" compatLnSpc="1">
            <a:prstTxWarp prst="textNoShape">
              <a:avLst/>
            </a:prstTxWarp>
            <a:spAutoFit/>
          </a:bodyPr>
          <a:lstStyle>
            <a:lvl1pPr fontAlgn="base">
              <a:spcBef>
                <a:spcPct val="0"/>
              </a:spcBef>
              <a:spcAft>
                <a:spcPct val="0"/>
              </a:spcAft>
              <a:tabLst>
                <a:tab pos="515938" algn="ctr"/>
                <a:tab pos="1019175" algn="l"/>
              </a:tabLst>
              <a:defRPr>
                <a:solidFill>
                  <a:schemeClr val="tx1"/>
                </a:solidFill>
                <a:latin typeface="Arial" pitchFamily="34" charset="0"/>
                <a:cs typeface="Arial" pitchFamily="34" charset="0"/>
              </a:defRPr>
            </a:lvl1pPr>
            <a:lvl2pPr fontAlgn="base">
              <a:spcBef>
                <a:spcPct val="0"/>
              </a:spcBef>
              <a:spcAft>
                <a:spcPct val="0"/>
              </a:spcAft>
              <a:tabLst>
                <a:tab pos="515938" algn="ctr"/>
                <a:tab pos="1019175" algn="l"/>
              </a:tabLst>
              <a:defRPr>
                <a:solidFill>
                  <a:schemeClr val="tx1"/>
                </a:solidFill>
                <a:latin typeface="Arial" pitchFamily="34" charset="0"/>
                <a:cs typeface="Arial" pitchFamily="34" charset="0"/>
              </a:defRPr>
            </a:lvl2pPr>
            <a:lvl3pPr fontAlgn="base">
              <a:spcBef>
                <a:spcPct val="0"/>
              </a:spcBef>
              <a:spcAft>
                <a:spcPct val="0"/>
              </a:spcAft>
              <a:tabLst>
                <a:tab pos="515938" algn="ctr"/>
                <a:tab pos="1019175" algn="l"/>
              </a:tabLst>
              <a:defRPr>
                <a:solidFill>
                  <a:schemeClr val="tx1"/>
                </a:solidFill>
                <a:latin typeface="Arial" pitchFamily="34" charset="0"/>
                <a:cs typeface="Arial" pitchFamily="34" charset="0"/>
              </a:defRPr>
            </a:lvl3pPr>
            <a:lvl4pPr fontAlgn="base">
              <a:spcBef>
                <a:spcPct val="0"/>
              </a:spcBef>
              <a:spcAft>
                <a:spcPct val="0"/>
              </a:spcAft>
              <a:tabLst>
                <a:tab pos="515938" algn="ctr"/>
                <a:tab pos="1019175" algn="l"/>
              </a:tabLst>
              <a:defRPr>
                <a:solidFill>
                  <a:schemeClr val="tx1"/>
                </a:solidFill>
                <a:latin typeface="Arial" pitchFamily="34" charset="0"/>
                <a:cs typeface="Arial" pitchFamily="34" charset="0"/>
              </a:defRPr>
            </a:lvl4pPr>
            <a:lvl5pPr fontAlgn="base">
              <a:spcBef>
                <a:spcPct val="0"/>
              </a:spcBef>
              <a:spcAft>
                <a:spcPct val="0"/>
              </a:spcAft>
              <a:tabLst>
                <a:tab pos="515938" algn="ctr"/>
                <a:tab pos="1019175" algn="l"/>
              </a:tabLst>
              <a:defRPr>
                <a:solidFill>
                  <a:schemeClr val="tx1"/>
                </a:solidFill>
                <a:latin typeface="Arial" pitchFamily="34" charset="0"/>
                <a:cs typeface="Arial" pitchFamily="34" charset="0"/>
              </a:defRPr>
            </a:lvl5pPr>
            <a:lvl6pPr fontAlgn="base">
              <a:spcBef>
                <a:spcPct val="0"/>
              </a:spcBef>
              <a:spcAft>
                <a:spcPct val="0"/>
              </a:spcAft>
              <a:tabLst>
                <a:tab pos="515938" algn="ctr"/>
                <a:tab pos="1019175" algn="l"/>
              </a:tabLst>
              <a:defRPr>
                <a:solidFill>
                  <a:schemeClr val="tx1"/>
                </a:solidFill>
                <a:latin typeface="Arial" pitchFamily="34" charset="0"/>
                <a:cs typeface="Arial" pitchFamily="34" charset="0"/>
              </a:defRPr>
            </a:lvl6pPr>
            <a:lvl7pPr fontAlgn="base">
              <a:spcBef>
                <a:spcPct val="0"/>
              </a:spcBef>
              <a:spcAft>
                <a:spcPct val="0"/>
              </a:spcAft>
              <a:tabLst>
                <a:tab pos="515938" algn="ctr"/>
                <a:tab pos="1019175" algn="l"/>
              </a:tabLst>
              <a:defRPr>
                <a:solidFill>
                  <a:schemeClr val="tx1"/>
                </a:solidFill>
                <a:latin typeface="Arial" pitchFamily="34" charset="0"/>
                <a:cs typeface="Arial" pitchFamily="34" charset="0"/>
              </a:defRPr>
            </a:lvl7pPr>
            <a:lvl8pPr fontAlgn="base">
              <a:spcBef>
                <a:spcPct val="0"/>
              </a:spcBef>
              <a:spcAft>
                <a:spcPct val="0"/>
              </a:spcAft>
              <a:tabLst>
                <a:tab pos="515938" algn="ctr"/>
                <a:tab pos="1019175" algn="l"/>
              </a:tabLst>
              <a:defRPr>
                <a:solidFill>
                  <a:schemeClr val="tx1"/>
                </a:solidFill>
                <a:latin typeface="Arial" pitchFamily="34" charset="0"/>
                <a:cs typeface="Arial" pitchFamily="34" charset="0"/>
              </a:defRPr>
            </a:lvl8pPr>
            <a:lvl9pPr fontAlgn="base">
              <a:spcBef>
                <a:spcPct val="0"/>
              </a:spcBef>
              <a:spcAft>
                <a:spcPct val="0"/>
              </a:spcAft>
              <a:tabLst>
                <a:tab pos="515938" algn="ctr"/>
                <a:tab pos="1019175" algn="l"/>
              </a:tabLst>
              <a:defRPr>
                <a:solidFill>
                  <a:schemeClr val="tx1"/>
                </a:solidFill>
                <a:latin typeface="Arial" pitchFamily="34" charset="0"/>
                <a:cs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tab pos="515938" algn="ctr"/>
                <a:tab pos="1019175" algn="l"/>
              </a:tabLst>
            </a:pPr>
            <a:r>
              <a:rPr kumimoji="0" lang="en-US" altLang="fr-FR" sz="20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Sample average effects of organizational changes on long-term sickness absences</a:t>
            </a:r>
          </a:p>
          <a:p>
            <a:pPr marL="0" marR="0" lvl="0" indent="0" algn="ctr" defTabSz="914400" rtl="0" eaLnBrk="1" fontAlgn="base" latinLnBrk="0" hangingPunct="1">
              <a:lnSpc>
                <a:spcPct val="100000"/>
              </a:lnSpc>
              <a:spcBef>
                <a:spcPct val="0"/>
              </a:spcBef>
              <a:spcAft>
                <a:spcPct val="0"/>
              </a:spcAft>
              <a:buClrTx/>
              <a:buSzTx/>
              <a:buFontTx/>
              <a:buNone/>
              <a:tabLst>
                <a:tab pos="515938" algn="ctr"/>
                <a:tab pos="1019175" algn="l"/>
              </a:tabLst>
            </a:pPr>
            <a:r>
              <a:rPr kumimoji="0" lang="en-US" altLang="fr-FR" sz="20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of treated </a:t>
            </a:r>
            <a:r>
              <a:rPr kumimoji="0" lang="en-US" altLang="fr-FR" sz="20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male</a:t>
            </a:r>
            <a:r>
              <a:rPr kumimoji="0" lang="en-US" altLang="fr-FR" sz="20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employees </a:t>
            </a:r>
            <a:r>
              <a:rPr kumimoji="0" lang="en-US" altLang="fr-FR" sz="20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during</a:t>
            </a:r>
            <a:r>
              <a:rPr kumimoji="0" lang="en-US" altLang="fr-FR" sz="20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the period of changes (</a:t>
            </a:r>
            <a:r>
              <a:rPr kumimoji="0" lang="en-US" altLang="fr-FR" sz="2000" b="0" i="0" u="none" strike="noStrike" cap="none" normalizeH="0" baseline="0" dirty="0" err="1" smtClean="0">
                <a:ln>
                  <a:noFill/>
                </a:ln>
                <a:solidFill>
                  <a:schemeClr val="tx1"/>
                </a:solidFill>
                <a:effectLst/>
                <a:latin typeface="Calibri" pitchFamily="34" charset="0"/>
                <a:ea typeface="Calibri" pitchFamily="34" charset="0"/>
                <a:cs typeface="Times New Roman" pitchFamily="18" charset="0"/>
              </a:rPr>
              <a:t>Coi</a:t>
            </a:r>
            <a:r>
              <a:rPr kumimoji="0" lang="en-US" altLang="fr-FR" sz="20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-Hygie)</a:t>
            </a:r>
            <a:endParaRPr kumimoji="0" lang="fr-FR" altLang="fr-FR" b="0" i="0" u="none" strike="noStrike" cap="none" normalizeH="0" baseline="0" dirty="0" smtClean="0">
              <a:ln>
                <a:noFill/>
              </a:ln>
              <a:solidFill>
                <a:schemeClr val="tx1"/>
              </a:solidFill>
              <a:effectLst/>
            </a:endParaRPr>
          </a:p>
        </p:txBody>
      </p:sp>
    </p:spTree>
    <p:extLst>
      <p:ext uri="{BB962C8B-B14F-4D97-AF65-F5344CB8AC3E}">
        <p14:creationId xmlns:p14="http://schemas.microsoft.com/office/powerpoint/2010/main" val="1881875003"/>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1"/>
          <p:cNvSpPr>
            <a:spLocks noChangeArrowheads="1"/>
          </p:cNvSpPr>
          <p:nvPr/>
        </p:nvSpPr>
        <p:spPr bwMode="auto">
          <a:xfrm>
            <a:off x="0" y="0"/>
            <a:ext cx="9143143" cy="707886"/>
          </a:xfrm>
          <a:prstGeom prst="rect">
            <a:avLst/>
          </a:prstGeom>
          <a:solidFill>
            <a:schemeClr val="bg1"/>
          </a:solidFill>
          <a:ln>
            <a:noFill/>
          </a:ln>
          <a:effectLst/>
        </p:spPr>
        <p:txBody>
          <a:bodyPr vert="horz" wrap="square" lIns="91440" tIns="45720" rIns="91440" bIns="45720" numCol="1" anchor="ctr" anchorCtr="0" compatLnSpc="1">
            <a:prstTxWarp prst="textNoShape">
              <a:avLst/>
            </a:prstTxWarp>
            <a:spAutoFit/>
          </a:bodyPr>
          <a:lstStyle>
            <a:lvl1pPr fontAlgn="base">
              <a:spcBef>
                <a:spcPct val="0"/>
              </a:spcBef>
              <a:spcAft>
                <a:spcPct val="0"/>
              </a:spcAft>
              <a:tabLst>
                <a:tab pos="515938" algn="ctr"/>
                <a:tab pos="1019175" algn="l"/>
              </a:tabLst>
              <a:defRPr>
                <a:solidFill>
                  <a:schemeClr val="tx1"/>
                </a:solidFill>
                <a:latin typeface="Arial" pitchFamily="34" charset="0"/>
                <a:cs typeface="Arial" pitchFamily="34" charset="0"/>
              </a:defRPr>
            </a:lvl1pPr>
            <a:lvl2pPr fontAlgn="base">
              <a:spcBef>
                <a:spcPct val="0"/>
              </a:spcBef>
              <a:spcAft>
                <a:spcPct val="0"/>
              </a:spcAft>
              <a:tabLst>
                <a:tab pos="515938" algn="ctr"/>
                <a:tab pos="1019175" algn="l"/>
              </a:tabLst>
              <a:defRPr>
                <a:solidFill>
                  <a:schemeClr val="tx1"/>
                </a:solidFill>
                <a:latin typeface="Arial" pitchFamily="34" charset="0"/>
                <a:cs typeface="Arial" pitchFamily="34" charset="0"/>
              </a:defRPr>
            </a:lvl2pPr>
            <a:lvl3pPr fontAlgn="base">
              <a:spcBef>
                <a:spcPct val="0"/>
              </a:spcBef>
              <a:spcAft>
                <a:spcPct val="0"/>
              </a:spcAft>
              <a:tabLst>
                <a:tab pos="515938" algn="ctr"/>
                <a:tab pos="1019175" algn="l"/>
              </a:tabLst>
              <a:defRPr>
                <a:solidFill>
                  <a:schemeClr val="tx1"/>
                </a:solidFill>
                <a:latin typeface="Arial" pitchFamily="34" charset="0"/>
                <a:cs typeface="Arial" pitchFamily="34" charset="0"/>
              </a:defRPr>
            </a:lvl3pPr>
            <a:lvl4pPr fontAlgn="base">
              <a:spcBef>
                <a:spcPct val="0"/>
              </a:spcBef>
              <a:spcAft>
                <a:spcPct val="0"/>
              </a:spcAft>
              <a:tabLst>
                <a:tab pos="515938" algn="ctr"/>
                <a:tab pos="1019175" algn="l"/>
              </a:tabLst>
              <a:defRPr>
                <a:solidFill>
                  <a:schemeClr val="tx1"/>
                </a:solidFill>
                <a:latin typeface="Arial" pitchFamily="34" charset="0"/>
                <a:cs typeface="Arial" pitchFamily="34" charset="0"/>
              </a:defRPr>
            </a:lvl4pPr>
            <a:lvl5pPr fontAlgn="base">
              <a:spcBef>
                <a:spcPct val="0"/>
              </a:spcBef>
              <a:spcAft>
                <a:spcPct val="0"/>
              </a:spcAft>
              <a:tabLst>
                <a:tab pos="515938" algn="ctr"/>
                <a:tab pos="1019175" algn="l"/>
              </a:tabLst>
              <a:defRPr>
                <a:solidFill>
                  <a:schemeClr val="tx1"/>
                </a:solidFill>
                <a:latin typeface="Arial" pitchFamily="34" charset="0"/>
                <a:cs typeface="Arial" pitchFamily="34" charset="0"/>
              </a:defRPr>
            </a:lvl5pPr>
            <a:lvl6pPr fontAlgn="base">
              <a:spcBef>
                <a:spcPct val="0"/>
              </a:spcBef>
              <a:spcAft>
                <a:spcPct val="0"/>
              </a:spcAft>
              <a:tabLst>
                <a:tab pos="515938" algn="ctr"/>
                <a:tab pos="1019175" algn="l"/>
              </a:tabLst>
              <a:defRPr>
                <a:solidFill>
                  <a:schemeClr val="tx1"/>
                </a:solidFill>
                <a:latin typeface="Arial" pitchFamily="34" charset="0"/>
                <a:cs typeface="Arial" pitchFamily="34" charset="0"/>
              </a:defRPr>
            </a:lvl6pPr>
            <a:lvl7pPr fontAlgn="base">
              <a:spcBef>
                <a:spcPct val="0"/>
              </a:spcBef>
              <a:spcAft>
                <a:spcPct val="0"/>
              </a:spcAft>
              <a:tabLst>
                <a:tab pos="515938" algn="ctr"/>
                <a:tab pos="1019175" algn="l"/>
              </a:tabLst>
              <a:defRPr>
                <a:solidFill>
                  <a:schemeClr val="tx1"/>
                </a:solidFill>
                <a:latin typeface="Arial" pitchFamily="34" charset="0"/>
                <a:cs typeface="Arial" pitchFamily="34" charset="0"/>
              </a:defRPr>
            </a:lvl7pPr>
            <a:lvl8pPr fontAlgn="base">
              <a:spcBef>
                <a:spcPct val="0"/>
              </a:spcBef>
              <a:spcAft>
                <a:spcPct val="0"/>
              </a:spcAft>
              <a:tabLst>
                <a:tab pos="515938" algn="ctr"/>
                <a:tab pos="1019175" algn="l"/>
              </a:tabLst>
              <a:defRPr>
                <a:solidFill>
                  <a:schemeClr val="tx1"/>
                </a:solidFill>
                <a:latin typeface="Arial" pitchFamily="34" charset="0"/>
                <a:cs typeface="Arial" pitchFamily="34" charset="0"/>
              </a:defRPr>
            </a:lvl8pPr>
            <a:lvl9pPr fontAlgn="base">
              <a:spcBef>
                <a:spcPct val="0"/>
              </a:spcBef>
              <a:spcAft>
                <a:spcPct val="0"/>
              </a:spcAft>
              <a:tabLst>
                <a:tab pos="515938" algn="ctr"/>
                <a:tab pos="1019175" algn="l"/>
              </a:tabLst>
              <a:defRPr>
                <a:solidFill>
                  <a:schemeClr val="tx1"/>
                </a:solidFill>
                <a:latin typeface="Arial" pitchFamily="34" charset="0"/>
                <a:cs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tab pos="515938" algn="ctr"/>
                <a:tab pos="1019175" algn="l"/>
              </a:tabLst>
            </a:pPr>
            <a:r>
              <a:rPr kumimoji="0" lang="en-US" altLang="fr-FR" sz="20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Sample average effects of organizational changes on long-term sickness absences</a:t>
            </a:r>
          </a:p>
          <a:p>
            <a:pPr marL="0" marR="0" lvl="0" indent="0" algn="ctr" defTabSz="914400" rtl="0" eaLnBrk="1" fontAlgn="base" latinLnBrk="0" hangingPunct="1">
              <a:lnSpc>
                <a:spcPct val="100000"/>
              </a:lnSpc>
              <a:spcBef>
                <a:spcPct val="0"/>
              </a:spcBef>
              <a:spcAft>
                <a:spcPct val="0"/>
              </a:spcAft>
              <a:buClrTx/>
              <a:buSzTx/>
              <a:buFontTx/>
              <a:buNone/>
              <a:tabLst>
                <a:tab pos="515938" algn="ctr"/>
                <a:tab pos="1019175" algn="l"/>
              </a:tabLst>
            </a:pPr>
            <a:r>
              <a:rPr kumimoji="0" lang="en-US" altLang="fr-FR" sz="20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of treated </a:t>
            </a:r>
            <a:r>
              <a:rPr kumimoji="0" lang="en-US" altLang="fr-FR" sz="20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male </a:t>
            </a:r>
            <a:r>
              <a:rPr kumimoji="0" lang="en-US" altLang="fr-FR" sz="20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employees </a:t>
            </a:r>
            <a:r>
              <a:rPr kumimoji="0" lang="en-US" altLang="fr-FR" sz="20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after </a:t>
            </a:r>
            <a:r>
              <a:rPr kumimoji="0" lang="en-US" altLang="fr-FR" sz="20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the period of changes (</a:t>
            </a:r>
            <a:r>
              <a:rPr kumimoji="0" lang="en-US" altLang="fr-FR" sz="2000" b="0" i="0" u="none" strike="noStrike" cap="none" normalizeH="0" baseline="0" dirty="0" err="1" smtClean="0">
                <a:ln>
                  <a:noFill/>
                </a:ln>
                <a:solidFill>
                  <a:schemeClr val="tx1"/>
                </a:solidFill>
                <a:effectLst/>
                <a:latin typeface="Calibri" pitchFamily="34" charset="0"/>
                <a:ea typeface="Calibri" pitchFamily="34" charset="0"/>
                <a:cs typeface="Times New Roman" pitchFamily="18" charset="0"/>
              </a:rPr>
              <a:t>Coi</a:t>
            </a:r>
            <a:r>
              <a:rPr kumimoji="0" lang="en-US" altLang="fr-FR" sz="20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-Hygie)</a:t>
            </a:r>
            <a:endParaRPr kumimoji="0" lang="fr-FR" altLang="fr-FR" b="0" i="0" u="none" strike="noStrike" cap="none" normalizeH="0" baseline="0" dirty="0" smtClean="0">
              <a:ln>
                <a:noFill/>
              </a:ln>
              <a:solidFill>
                <a:schemeClr val="tx1"/>
              </a:solidFill>
              <a:effectLst/>
            </a:endParaRPr>
          </a:p>
        </p:txBody>
      </p:sp>
      <p:graphicFrame>
        <p:nvGraphicFramePr>
          <p:cNvPr id="4" name="Tableau 3"/>
          <p:cNvGraphicFramePr>
            <a:graphicFrameLocks noGrp="1"/>
          </p:cNvGraphicFramePr>
          <p:nvPr>
            <p:extLst>
              <p:ext uri="{D42A27DB-BD31-4B8C-83A1-F6EECF244321}">
                <p14:modId xmlns:p14="http://schemas.microsoft.com/office/powerpoint/2010/main" val="3438615363"/>
              </p:ext>
            </p:extLst>
          </p:nvPr>
        </p:nvGraphicFramePr>
        <p:xfrm>
          <a:off x="856" y="620687"/>
          <a:ext cx="9143144" cy="6160113"/>
        </p:xfrm>
        <a:graphic>
          <a:graphicData uri="http://schemas.openxmlformats.org/drawingml/2006/table">
            <a:tbl>
              <a:tblPr firstRow="1" firstCol="1" bandRow="1">
                <a:tableStyleId>{5C22544A-7EE6-4342-B048-85BDC9FD1C3A}</a:tableStyleId>
              </a:tblPr>
              <a:tblGrid>
                <a:gridCol w="1665286"/>
                <a:gridCol w="1421279"/>
                <a:gridCol w="1412571"/>
                <a:gridCol w="1440160"/>
                <a:gridCol w="1513025"/>
                <a:gridCol w="1690823"/>
              </a:tblGrid>
              <a:tr h="211090">
                <a:tc gridSpan="6">
                  <a:txBody>
                    <a:bodyPr/>
                    <a:lstStyle/>
                    <a:p>
                      <a:pPr algn="ctr">
                        <a:lnSpc>
                          <a:spcPct val="107000"/>
                        </a:lnSpc>
                        <a:spcAft>
                          <a:spcPts val="800"/>
                        </a:spcAft>
                      </a:pPr>
                      <a:r>
                        <a:rPr lang="en-US" sz="1800" dirty="0">
                          <a:effectLst/>
                        </a:rPr>
                        <a:t>DD before (2000-2002) vs after (2006-2008) the </a:t>
                      </a:r>
                      <a:r>
                        <a:rPr lang="en-US" sz="1800" dirty="0" err="1" smtClean="0">
                          <a:effectLst/>
                        </a:rPr>
                        <a:t>organisational</a:t>
                      </a:r>
                      <a:r>
                        <a:rPr lang="en-US" sz="1800" dirty="0" smtClean="0">
                          <a:effectLst/>
                        </a:rPr>
                        <a:t> </a:t>
                      </a:r>
                      <a:r>
                        <a:rPr lang="en-US" sz="1800" dirty="0">
                          <a:effectLst/>
                        </a:rPr>
                        <a:t>changes </a:t>
                      </a:r>
                      <a:endParaRPr lang="fr-FR" sz="1800" dirty="0">
                        <a:effectLst/>
                        <a:latin typeface="Calibri"/>
                        <a:ea typeface="Calibri"/>
                        <a:cs typeface="Times New Roman"/>
                      </a:endParaRPr>
                    </a:p>
                  </a:txBody>
                  <a:tcPr marL="65505" marR="65505" marT="0" marB="0" anchor="ct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r>
              <a:tr h="1218672">
                <a:tc>
                  <a:txBody>
                    <a:bodyPr/>
                    <a:lstStyle/>
                    <a:p>
                      <a:pPr algn="ctr">
                        <a:lnSpc>
                          <a:spcPct val="100000"/>
                        </a:lnSpc>
                        <a:spcAft>
                          <a:spcPts val="800"/>
                        </a:spcAft>
                      </a:pPr>
                      <a:r>
                        <a:rPr lang="fr-FR" sz="1500" dirty="0">
                          <a:effectLst/>
                        </a:rPr>
                        <a:t>Model </a:t>
                      </a:r>
                      <a:r>
                        <a:rPr lang="fr-FR" sz="1500" dirty="0" err="1">
                          <a:effectLst/>
                        </a:rPr>
                        <a:t>specification</a:t>
                      </a:r>
                      <a:endParaRPr lang="fr-FR" sz="1500" dirty="0">
                        <a:effectLst/>
                        <a:latin typeface="Calibri"/>
                        <a:ea typeface="Calibri"/>
                        <a:cs typeface="Times New Roman"/>
                      </a:endParaRPr>
                    </a:p>
                  </a:txBody>
                  <a:tcPr marL="65505" marR="65505" marT="0" marB="0" anchor="ctr"/>
                </a:tc>
                <a:tc>
                  <a:txBody>
                    <a:bodyPr/>
                    <a:lstStyle/>
                    <a:p>
                      <a:pPr algn="ctr">
                        <a:lnSpc>
                          <a:spcPct val="100000"/>
                        </a:lnSpc>
                        <a:spcAft>
                          <a:spcPts val="600"/>
                        </a:spcAft>
                      </a:pPr>
                      <a:r>
                        <a:rPr lang="fr-FR" sz="1500" dirty="0">
                          <a:effectLst/>
                        </a:rPr>
                        <a:t>Time and </a:t>
                      </a:r>
                      <a:r>
                        <a:rPr lang="fr-FR" sz="1500" dirty="0" err="1">
                          <a:effectLst/>
                        </a:rPr>
                        <a:t>treatment</a:t>
                      </a:r>
                      <a:r>
                        <a:rPr lang="fr-FR" sz="1500" dirty="0">
                          <a:effectLst/>
                        </a:rPr>
                        <a:t> </a:t>
                      </a:r>
                      <a:r>
                        <a:rPr lang="fr-FR" sz="1500" dirty="0" err="1">
                          <a:effectLst/>
                        </a:rPr>
                        <a:t>dummies</a:t>
                      </a:r>
                      <a:endParaRPr lang="fr-FR" sz="1500" dirty="0">
                        <a:effectLst/>
                      </a:endParaRPr>
                    </a:p>
                    <a:p>
                      <a:pPr algn="ctr">
                        <a:lnSpc>
                          <a:spcPct val="100000"/>
                        </a:lnSpc>
                        <a:spcAft>
                          <a:spcPts val="600"/>
                        </a:spcAft>
                      </a:pPr>
                      <a:r>
                        <a:rPr lang="fr-FR" sz="1500" dirty="0" smtClean="0">
                          <a:effectLst/>
                        </a:rPr>
                        <a:t>Model (1</a:t>
                      </a:r>
                      <a:r>
                        <a:rPr lang="fr-FR" sz="1500" dirty="0">
                          <a:effectLst/>
                        </a:rPr>
                        <a:t>)</a:t>
                      </a:r>
                      <a:endParaRPr lang="fr-FR" sz="1500" dirty="0">
                        <a:effectLst/>
                        <a:latin typeface="Calibri"/>
                        <a:ea typeface="Calibri"/>
                        <a:cs typeface="Times New Roman"/>
                      </a:endParaRPr>
                    </a:p>
                  </a:txBody>
                  <a:tcPr marL="65505" marR="65505" marT="0" marB="0" anchor="ctr"/>
                </a:tc>
                <a:tc>
                  <a:txBody>
                    <a:bodyPr/>
                    <a:lstStyle/>
                    <a:p>
                      <a:pPr algn="ctr">
                        <a:lnSpc>
                          <a:spcPct val="100000"/>
                        </a:lnSpc>
                        <a:spcAft>
                          <a:spcPts val="800"/>
                        </a:spcAft>
                      </a:pPr>
                      <a:r>
                        <a:rPr lang="fr-FR" sz="1500" dirty="0">
                          <a:effectLst/>
                        </a:rPr>
                        <a:t>+ </a:t>
                      </a:r>
                      <a:r>
                        <a:rPr lang="fr-FR" sz="1500" dirty="0" err="1">
                          <a:effectLst/>
                        </a:rPr>
                        <a:t>individual</a:t>
                      </a:r>
                      <a:r>
                        <a:rPr lang="fr-FR" sz="1500" dirty="0">
                          <a:effectLst/>
                        </a:rPr>
                        <a:t> </a:t>
                      </a:r>
                      <a:r>
                        <a:rPr lang="fr-FR" sz="1500" dirty="0" err="1">
                          <a:effectLst/>
                        </a:rPr>
                        <a:t>characteristics</a:t>
                      </a:r>
                      <a:endParaRPr lang="fr-FR" sz="1500" dirty="0">
                        <a:effectLst/>
                      </a:endParaRPr>
                    </a:p>
                    <a:p>
                      <a:pPr algn="ctr">
                        <a:lnSpc>
                          <a:spcPct val="100000"/>
                        </a:lnSpc>
                        <a:spcAft>
                          <a:spcPts val="800"/>
                        </a:spcAft>
                      </a:pPr>
                      <a:r>
                        <a:rPr lang="fr-FR" sz="1500" dirty="0" smtClean="0">
                          <a:effectLst/>
                        </a:rPr>
                        <a:t>Model (2</a:t>
                      </a:r>
                      <a:r>
                        <a:rPr lang="fr-FR" sz="1500" dirty="0">
                          <a:effectLst/>
                        </a:rPr>
                        <a:t>)</a:t>
                      </a:r>
                      <a:endParaRPr lang="fr-FR" sz="1500" dirty="0">
                        <a:effectLst/>
                        <a:latin typeface="Calibri"/>
                        <a:ea typeface="Calibri"/>
                        <a:cs typeface="Times New Roman"/>
                      </a:endParaRPr>
                    </a:p>
                  </a:txBody>
                  <a:tcPr marL="65505" marR="65505" marT="0" marB="0" anchor="ctr"/>
                </a:tc>
                <a:tc>
                  <a:txBody>
                    <a:bodyPr/>
                    <a:lstStyle/>
                    <a:p>
                      <a:pPr algn="ctr">
                        <a:lnSpc>
                          <a:spcPct val="100000"/>
                        </a:lnSpc>
                        <a:spcAft>
                          <a:spcPts val="800"/>
                        </a:spcAft>
                      </a:pPr>
                      <a:r>
                        <a:rPr lang="fr-FR" sz="1500" dirty="0">
                          <a:effectLst/>
                        </a:rPr>
                        <a:t>+ </a:t>
                      </a:r>
                      <a:r>
                        <a:rPr lang="fr-FR" sz="1500" dirty="0" err="1">
                          <a:effectLst/>
                        </a:rPr>
                        <a:t>firm</a:t>
                      </a:r>
                      <a:r>
                        <a:rPr lang="fr-FR" sz="1500" dirty="0">
                          <a:effectLst/>
                        </a:rPr>
                        <a:t> variables </a:t>
                      </a:r>
                    </a:p>
                    <a:p>
                      <a:pPr algn="ctr">
                        <a:lnSpc>
                          <a:spcPct val="100000"/>
                        </a:lnSpc>
                        <a:spcAft>
                          <a:spcPts val="800"/>
                        </a:spcAft>
                      </a:pPr>
                      <a:r>
                        <a:rPr lang="fr-FR" sz="1500" dirty="0" smtClean="0">
                          <a:effectLst/>
                        </a:rPr>
                        <a:t>Model (3</a:t>
                      </a:r>
                      <a:r>
                        <a:rPr lang="fr-FR" sz="1500" dirty="0">
                          <a:effectLst/>
                        </a:rPr>
                        <a:t>)</a:t>
                      </a:r>
                      <a:endParaRPr lang="fr-FR" sz="1500" dirty="0">
                        <a:effectLst/>
                        <a:latin typeface="Calibri"/>
                        <a:ea typeface="Calibri"/>
                        <a:cs typeface="Times New Roman"/>
                      </a:endParaRPr>
                    </a:p>
                  </a:txBody>
                  <a:tcPr marL="65505" marR="65505" marT="0" marB="0" anchor="ctr"/>
                </a:tc>
                <a:tc>
                  <a:txBody>
                    <a:bodyPr/>
                    <a:lstStyle/>
                    <a:p>
                      <a:pPr algn="ctr">
                        <a:lnSpc>
                          <a:spcPct val="100000"/>
                        </a:lnSpc>
                        <a:spcAft>
                          <a:spcPts val="800"/>
                        </a:spcAft>
                      </a:pPr>
                      <a:r>
                        <a:rPr lang="en-US" sz="1500" dirty="0">
                          <a:effectLst/>
                        </a:rPr>
                        <a:t>Model 3 with coarsened exact matching</a:t>
                      </a:r>
                      <a:endParaRPr lang="fr-FR" sz="1500" dirty="0">
                        <a:effectLst/>
                      </a:endParaRPr>
                    </a:p>
                    <a:p>
                      <a:pPr algn="ctr">
                        <a:lnSpc>
                          <a:spcPct val="100000"/>
                        </a:lnSpc>
                        <a:spcAft>
                          <a:spcPts val="800"/>
                        </a:spcAft>
                      </a:pPr>
                      <a:r>
                        <a:rPr lang="en-US" sz="1500" dirty="0" smtClean="0">
                          <a:effectLst/>
                        </a:rPr>
                        <a:t>Model (4</a:t>
                      </a:r>
                      <a:r>
                        <a:rPr lang="en-US" sz="1500" dirty="0">
                          <a:effectLst/>
                        </a:rPr>
                        <a:t>)</a:t>
                      </a:r>
                      <a:endParaRPr lang="fr-FR" sz="1500" dirty="0">
                        <a:effectLst/>
                        <a:latin typeface="Calibri"/>
                        <a:ea typeface="Calibri"/>
                        <a:cs typeface="Times New Roman"/>
                      </a:endParaRPr>
                    </a:p>
                  </a:txBody>
                  <a:tcPr marL="65505" marR="65505" marT="0" marB="0"/>
                </a:tc>
                <a:tc>
                  <a:txBody>
                    <a:bodyPr/>
                    <a:lstStyle/>
                    <a:p>
                      <a:pPr algn="ctr">
                        <a:lnSpc>
                          <a:spcPct val="100000"/>
                        </a:lnSpc>
                        <a:spcAft>
                          <a:spcPts val="800"/>
                        </a:spcAft>
                      </a:pPr>
                      <a:r>
                        <a:rPr lang="en-US" sz="1500" dirty="0" smtClean="0">
                          <a:effectLst/>
                        </a:rPr>
                        <a:t>Model 4 with differences between newly hired and tenured employees </a:t>
                      </a:r>
                    </a:p>
                  </a:txBody>
                  <a:tcPr marL="65505" marR="65505" marT="0" marB="0"/>
                </a:tc>
              </a:tr>
              <a:tr h="243505">
                <a:tc gridSpan="6">
                  <a:txBody>
                    <a:bodyPr/>
                    <a:lstStyle/>
                    <a:p>
                      <a:pPr algn="ctr">
                        <a:lnSpc>
                          <a:spcPct val="100000"/>
                        </a:lnSpc>
                        <a:spcAft>
                          <a:spcPts val="800"/>
                        </a:spcAft>
                      </a:pPr>
                      <a:r>
                        <a:rPr lang="en-US" sz="1500" dirty="0">
                          <a:effectLst/>
                        </a:rPr>
                        <a:t>Working for firms implementing </a:t>
                      </a:r>
                      <a:r>
                        <a:rPr lang="en-US" sz="1500" dirty="0" err="1" smtClean="0">
                          <a:effectLst/>
                        </a:rPr>
                        <a:t>Organisational</a:t>
                      </a:r>
                      <a:r>
                        <a:rPr lang="en-US" sz="1500" dirty="0" smtClean="0">
                          <a:effectLst/>
                        </a:rPr>
                        <a:t> </a:t>
                      </a:r>
                      <a:r>
                        <a:rPr lang="en-US" sz="1500" dirty="0">
                          <a:effectLst/>
                        </a:rPr>
                        <a:t>Changes</a:t>
                      </a:r>
                      <a:endParaRPr lang="fr-FR" sz="1500" dirty="0">
                        <a:effectLst/>
                        <a:latin typeface="Calibri"/>
                        <a:ea typeface="Calibri"/>
                        <a:cs typeface="Times New Roman"/>
                      </a:endParaRPr>
                    </a:p>
                  </a:txBody>
                  <a:tcPr marL="65505" marR="65505" marT="0" marB="0" anchor="ct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r>
              <a:tr h="562867">
                <a:tc>
                  <a:txBody>
                    <a:bodyPr/>
                    <a:lstStyle/>
                    <a:p>
                      <a:pPr algn="ctr">
                        <a:lnSpc>
                          <a:spcPct val="100000"/>
                        </a:lnSpc>
                        <a:spcBef>
                          <a:spcPts val="600"/>
                        </a:spcBef>
                        <a:spcAft>
                          <a:spcPts val="0"/>
                        </a:spcAft>
                      </a:pPr>
                      <a:r>
                        <a:rPr lang="fr-FR" sz="1500" dirty="0" smtClean="0">
                          <a:effectLst/>
                        </a:rPr>
                        <a:t>ICT </a:t>
                      </a:r>
                      <a:r>
                        <a:rPr lang="fr-FR" sz="1500" dirty="0">
                          <a:effectLst/>
                        </a:rPr>
                        <a:t>Changes</a:t>
                      </a:r>
                      <a:endParaRPr lang="fr-FR" sz="1500" dirty="0">
                        <a:effectLst/>
                        <a:latin typeface="Calibri"/>
                        <a:ea typeface="Calibri"/>
                        <a:cs typeface="Times New Roman"/>
                      </a:endParaRPr>
                    </a:p>
                  </a:txBody>
                  <a:tcPr marL="65505" marR="65505" marT="0" marB="0" anchor="ctr"/>
                </a:tc>
                <a:tc>
                  <a:txBody>
                    <a:bodyPr/>
                    <a:lstStyle/>
                    <a:p>
                      <a:pPr algn="ctr">
                        <a:lnSpc>
                          <a:spcPct val="100000"/>
                        </a:lnSpc>
                        <a:spcBef>
                          <a:spcPts val="200"/>
                        </a:spcBef>
                        <a:spcAft>
                          <a:spcPts val="0"/>
                        </a:spcAft>
                      </a:pPr>
                      <a:r>
                        <a:rPr lang="fr-FR" sz="1500" dirty="0">
                          <a:effectLst/>
                        </a:rPr>
                        <a:t>-</a:t>
                      </a:r>
                      <a:r>
                        <a:rPr lang="fr-FR" sz="1500" dirty="0" smtClean="0">
                          <a:effectLst/>
                        </a:rPr>
                        <a:t>0,010*</a:t>
                      </a:r>
                      <a:endParaRPr lang="fr-FR" sz="1500" dirty="0">
                        <a:effectLst/>
                      </a:endParaRPr>
                    </a:p>
                    <a:p>
                      <a:pPr algn="ctr">
                        <a:lnSpc>
                          <a:spcPct val="100000"/>
                        </a:lnSpc>
                        <a:spcBef>
                          <a:spcPts val="200"/>
                        </a:spcBef>
                        <a:spcAft>
                          <a:spcPts val="600"/>
                        </a:spcAft>
                      </a:pPr>
                      <a:r>
                        <a:rPr lang="fr-FR" sz="1500" dirty="0">
                          <a:effectLst/>
                        </a:rPr>
                        <a:t>(</a:t>
                      </a:r>
                      <a:r>
                        <a:rPr lang="fr-FR" sz="1500" dirty="0" smtClean="0">
                          <a:effectLst/>
                        </a:rPr>
                        <a:t>0,006)</a:t>
                      </a:r>
                      <a:endParaRPr lang="fr-FR" sz="1500" dirty="0">
                        <a:effectLst/>
                        <a:latin typeface="Calibri"/>
                        <a:ea typeface="Calibri"/>
                        <a:cs typeface="Times New Roman"/>
                      </a:endParaRPr>
                    </a:p>
                  </a:txBody>
                  <a:tcPr marL="65505" marR="65505" marT="0" marB="0" anchor="ctr"/>
                </a:tc>
                <a:tc>
                  <a:txBody>
                    <a:bodyPr/>
                    <a:lstStyle/>
                    <a:p>
                      <a:pPr algn="ctr">
                        <a:lnSpc>
                          <a:spcPct val="100000"/>
                        </a:lnSpc>
                        <a:spcBef>
                          <a:spcPts val="200"/>
                        </a:spcBef>
                        <a:spcAft>
                          <a:spcPts val="0"/>
                        </a:spcAft>
                      </a:pPr>
                      <a:r>
                        <a:rPr lang="fr-FR" sz="1500" dirty="0">
                          <a:effectLst/>
                        </a:rPr>
                        <a:t>-</a:t>
                      </a:r>
                      <a:r>
                        <a:rPr lang="fr-FR" sz="1500" dirty="0" smtClean="0">
                          <a:effectLst/>
                        </a:rPr>
                        <a:t>0,010*</a:t>
                      </a:r>
                      <a:endParaRPr lang="fr-FR" sz="1500" dirty="0">
                        <a:effectLst/>
                      </a:endParaRPr>
                    </a:p>
                    <a:p>
                      <a:pPr algn="ctr">
                        <a:lnSpc>
                          <a:spcPct val="100000"/>
                        </a:lnSpc>
                        <a:spcBef>
                          <a:spcPts val="200"/>
                        </a:spcBef>
                        <a:spcAft>
                          <a:spcPts val="600"/>
                        </a:spcAft>
                      </a:pPr>
                      <a:r>
                        <a:rPr lang="fr-FR" sz="1500" dirty="0">
                          <a:effectLst/>
                        </a:rPr>
                        <a:t>(</a:t>
                      </a:r>
                      <a:r>
                        <a:rPr lang="fr-FR" sz="1500" dirty="0" smtClean="0">
                          <a:effectLst/>
                        </a:rPr>
                        <a:t>0,006)</a:t>
                      </a:r>
                      <a:endParaRPr lang="fr-FR" sz="1500" dirty="0">
                        <a:effectLst/>
                        <a:latin typeface="Calibri"/>
                        <a:ea typeface="Calibri"/>
                        <a:cs typeface="Times New Roman"/>
                      </a:endParaRPr>
                    </a:p>
                  </a:txBody>
                  <a:tcPr marL="65505" marR="65505" marT="0" marB="0" anchor="ctr"/>
                </a:tc>
                <a:tc>
                  <a:txBody>
                    <a:bodyPr/>
                    <a:lstStyle/>
                    <a:p>
                      <a:pPr algn="ctr">
                        <a:lnSpc>
                          <a:spcPct val="100000"/>
                        </a:lnSpc>
                        <a:spcBef>
                          <a:spcPts val="200"/>
                        </a:spcBef>
                        <a:spcAft>
                          <a:spcPts val="0"/>
                        </a:spcAft>
                      </a:pPr>
                      <a:r>
                        <a:rPr lang="fr-FR" sz="1500" dirty="0">
                          <a:effectLst/>
                        </a:rPr>
                        <a:t>-0,009*</a:t>
                      </a:r>
                    </a:p>
                    <a:p>
                      <a:pPr algn="ctr">
                        <a:lnSpc>
                          <a:spcPct val="100000"/>
                        </a:lnSpc>
                        <a:spcBef>
                          <a:spcPts val="200"/>
                        </a:spcBef>
                        <a:spcAft>
                          <a:spcPts val="600"/>
                        </a:spcAft>
                      </a:pPr>
                      <a:r>
                        <a:rPr lang="fr-FR" sz="1500" dirty="0">
                          <a:effectLst/>
                        </a:rPr>
                        <a:t>(</a:t>
                      </a:r>
                      <a:r>
                        <a:rPr lang="fr-FR" sz="1500" dirty="0" smtClean="0">
                          <a:effectLst/>
                        </a:rPr>
                        <a:t>0,006)</a:t>
                      </a:r>
                      <a:endParaRPr lang="fr-FR" sz="1500" dirty="0">
                        <a:effectLst/>
                        <a:latin typeface="Calibri"/>
                        <a:ea typeface="Calibri"/>
                        <a:cs typeface="Times New Roman"/>
                      </a:endParaRPr>
                    </a:p>
                  </a:txBody>
                  <a:tcPr marL="65505" marR="65505" marT="0" marB="0" anchor="ctr"/>
                </a:tc>
                <a:tc>
                  <a:txBody>
                    <a:bodyPr/>
                    <a:lstStyle/>
                    <a:p>
                      <a:pPr algn="ctr">
                        <a:lnSpc>
                          <a:spcPct val="100000"/>
                        </a:lnSpc>
                        <a:spcBef>
                          <a:spcPts val="200"/>
                        </a:spcBef>
                        <a:spcAft>
                          <a:spcPts val="0"/>
                        </a:spcAft>
                      </a:pPr>
                      <a:r>
                        <a:rPr lang="fr-FR" sz="1500" dirty="0">
                          <a:effectLst/>
                        </a:rPr>
                        <a:t>-</a:t>
                      </a:r>
                      <a:r>
                        <a:rPr lang="fr-FR" sz="1500" dirty="0" smtClean="0">
                          <a:effectLst/>
                        </a:rPr>
                        <a:t>0,011**</a:t>
                      </a:r>
                      <a:endParaRPr lang="fr-FR" sz="1500" dirty="0">
                        <a:effectLst/>
                      </a:endParaRPr>
                    </a:p>
                    <a:p>
                      <a:pPr algn="ctr">
                        <a:lnSpc>
                          <a:spcPct val="100000"/>
                        </a:lnSpc>
                        <a:spcBef>
                          <a:spcPts val="200"/>
                        </a:spcBef>
                        <a:spcAft>
                          <a:spcPts val="600"/>
                        </a:spcAft>
                      </a:pPr>
                      <a:r>
                        <a:rPr lang="fr-FR" sz="1500" dirty="0">
                          <a:effectLst/>
                        </a:rPr>
                        <a:t>(0,005)</a:t>
                      </a:r>
                      <a:endParaRPr lang="fr-FR" sz="1500" dirty="0">
                        <a:effectLst/>
                        <a:latin typeface="Calibri"/>
                        <a:ea typeface="Calibri"/>
                        <a:cs typeface="Times New Roman"/>
                      </a:endParaRPr>
                    </a:p>
                  </a:txBody>
                  <a:tcPr marL="65505" marR="65505" marT="0" marB="0" anchor="ctr"/>
                </a:tc>
                <a:tc>
                  <a:txBody>
                    <a:bodyPr/>
                    <a:lstStyle/>
                    <a:p>
                      <a:pPr algn="ctr">
                        <a:lnSpc>
                          <a:spcPct val="100000"/>
                        </a:lnSpc>
                        <a:spcBef>
                          <a:spcPts val="200"/>
                        </a:spcBef>
                        <a:spcAft>
                          <a:spcPts val="0"/>
                        </a:spcAft>
                      </a:pPr>
                      <a:r>
                        <a:rPr lang="fr-FR" sz="1500" dirty="0">
                          <a:effectLst/>
                        </a:rPr>
                        <a:t>-</a:t>
                      </a:r>
                      <a:r>
                        <a:rPr lang="fr-FR" sz="1500" dirty="0" smtClean="0">
                          <a:effectLst/>
                        </a:rPr>
                        <a:t>0,013**</a:t>
                      </a:r>
                      <a:endParaRPr lang="fr-FR" sz="1500" dirty="0">
                        <a:effectLst/>
                      </a:endParaRPr>
                    </a:p>
                    <a:p>
                      <a:pPr algn="ctr">
                        <a:lnSpc>
                          <a:spcPct val="100000"/>
                        </a:lnSpc>
                        <a:spcBef>
                          <a:spcPts val="200"/>
                        </a:spcBef>
                        <a:spcAft>
                          <a:spcPts val="0"/>
                        </a:spcAft>
                      </a:pPr>
                      <a:r>
                        <a:rPr lang="fr-FR" sz="1500" dirty="0">
                          <a:effectLst/>
                        </a:rPr>
                        <a:t>(0,005)</a:t>
                      </a:r>
                      <a:endParaRPr lang="fr-FR" sz="1500" dirty="0">
                        <a:effectLst/>
                        <a:latin typeface="Calibri"/>
                        <a:ea typeface="Calibri"/>
                        <a:cs typeface="Times New Roman"/>
                      </a:endParaRPr>
                    </a:p>
                  </a:txBody>
                  <a:tcPr marL="65505" marR="65505" marT="0" marB="0"/>
                </a:tc>
              </a:tr>
              <a:tr h="562867">
                <a:tc>
                  <a:txBody>
                    <a:bodyPr/>
                    <a:lstStyle/>
                    <a:p>
                      <a:pPr algn="ctr">
                        <a:lnSpc>
                          <a:spcPct val="100000"/>
                        </a:lnSpc>
                        <a:spcAft>
                          <a:spcPts val="800"/>
                        </a:spcAft>
                      </a:pPr>
                      <a:r>
                        <a:rPr lang="fr-FR" sz="1500" dirty="0" err="1">
                          <a:effectLst/>
                        </a:rPr>
                        <a:t>Managerial</a:t>
                      </a:r>
                      <a:r>
                        <a:rPr lang="fr-FR" sz="1500" dirty="0">
                          <a:effectLst/>
                        </a:rPr>
                        <a:t> Changes</a:t>
                      </a:r>
                      <a:endParaRPr lang="fr-FR" sz="1500" dirty="0">
                        <a:effectLst/>
                        <a:latin typeface="Calibri"/>
                        <a:ea typeface="Calibri"/>
                        <a:cs typeface="Times New Roman"/>
                      </a:endParaRPr>
                    </a:p>
                  </a:txBody>
                  <a:tcPr marL="65505" marR="65505" marT="0" marB="0" anchor="ctr"/>
                </a:tc>
                <a:tc>
                  <a:txBody>
                    <a:bodyPr/>
                    <a:lstStyle/>
                    <a:p>
                      <a:pPr algn="ctr">
                        <a:lnSpc>
                          <a:spcPct val="100000"/>
                        </a:lnSpc>
                        <a:spcBef>
                          <a:spcPts val="200"/>
                        </a:spcBef>
                        <a:spcAft>
                          <a:spcPts val="0"/>
                        </a:spcAft>
                      </a:pPr>
                      <a:r>
                        <a:rPr lang="fr-FR" sz="1500" dirty="0">
                          <a:effectLst/>
                        </a:rPr>
                        <a:t>-</a:t>
                      </a:r>
                      <a:r>
                        <a:rPr lang="fr-FR" sz="1500" dirty="0" smtClean="0">
                          <a:effectLst/>
                        </a:rPr>
                        <a:t>0,00</a:t>
                      </a:r>
                      <a:endParaRPr lang="fr-FR" sz="1500" dirty="0">
                        <a:effectLst/>
                      </a:endParaRPr>
                    </a:p>
                    <a:p>
                      <a:pPr algn="ctr">
                        <a:lnSpc>
                          <a:spcPct val="100000"/>
                        </a:lnSpc>
                        <a:spcBef>
                          <a:spcPts val="200"/>
                        </a:spcBef>
                        <a:spcAft>
                          <a:spcPts val="600"/>
                        </a:spcAft>
                      </a:pPr>
                      <a:r>
                        <a:rPr lang="fr-FR" sz="1500" dirty="0">
                          <a:effectLst/>
                        </a:rPr>
                        <a:t>(0,007)</a:t>
                      </a:r>
                      <a:endParaRPr lang="fr-FR" sz="1500" dirty="0">
                        <a:effectLst/>
                        <a:latin typeface="Calibri"/>
                        <a:ea typeface="Calibri"/>
                        <a:cs typeface="Times New Roman"/>
                      </a:endParaRPr>
                    </a:p>
                  </a:txBody>
                  <a:tcPr marL="65505" marR="65505" marT="0" marB="0" anchor="ctr"/>
                </a:tc>
                <a:tc>
                  <a:txBody>
                    <a:bodyPr/>
                    <a:lstStyle/>
                    <a:p>
                      <a:pPr algn="ctr">
                        <a:lnSpc>
                          <a:spcPct val="100000"/>
                        </a:lnSpc>
                        <a:spcBef>
                          <a:spcPts val="200"/>
                        </a:spcBef>
                        <a:spcAft>
                          <a:spcPts val="0"/>
                        </a:spcAft>
                      </a:pPr>
                      <a:r>
                        <a:rPr lang="fr-FR" sz="1500" dirty="0">
                          <a:effectLst/>
                        </a:rPr>
                        <a:t>-</a:t>
                      </a:r>
                      <a:r>
                        <a:rPr lang="fr-FR" sz="1500" dirty="0" smtClean="0">
                          <a:effectLst/>
                        </a:rPr>
                        <a:t>0,004</a:t>
                      </a:r>
                      <a:endParaRPr lang="fr-FR" sz="1500" dirty="0">
                        <a:effectLst/>
                      </a:endParaRPr>
                    </a:p>
                    <a:p>
                      <a:pPr algn="ctr">
                        <a:lnSpc>
                          <a:spcPct val="100000"/>
                        </a:lnSpc>
                        <a:spcBef>
                          <a:spcPts val="200"/>
                        </a:spcBef>
                        <a:spcAft>
                          <a:spcPts val="0"/>
                        </a:spcAft>
                      </a:pPr>
                      <a:r>
                        <a:rPr lang="fr-FR" sz="1500" dirty="0">
                          <a:effectLst/>
                        </a:rPr>
                        <a:t>(0,007)</a:t>
                      </a:r>
                      <a:endParaRPr lang="fr-FR" sz="1500" dirty="0">
                        <a:effectLst/>
                        <a:latin typeface="Calibri"/>
                        <a:ea typeface="Calibri"/>
                        <a:cs typeface="Times New Roman"/>
                      </a:endParaRPr>
                    </a:p>
                  </a:txBody>
                  <a:tcPr marL="65505" marR="65505" marT="0" marB="0" anchor="ctr"/>
                </a:tc>
                <a:tc>
                  <a:txBody>
                    <a:bodyPr/>
                    <a:lstStyle/>
                    <a:p>
                      <a:pPr algn="ctr">
                        <a:lnSpc>
                          <a:spcPct val="100000"/>
                        </a:lnSpc>
                        <a:spcBef>
                          <a:spcPts val="200"/>
                        </a:spcBef>
                        <a:spcAft>
                          <a:spcPts val="0"/>
                        </a:spcAft>
                      </a:pPr>
                      <a:r>
                        <a:rPr lang="fr-FR" sz="1500" dirty="0">
                          <a:effectLst/>
                        </a:rPr>
                        <a:t>-</a:t>
                      </a:r>
                      <a:r>
                        <a:rPr lang="fr-FR" sz="1500" dirty="0" smtClean="0">
                          <a:effectLst/>
                        </a:rPr>
                        <a:t>0,004</a:t>
                      </a:r>
                      <a:endParaRPr lang="fr-FR" sz="1500" dirty="0">
                        <a:effectLst/>
                      </a:endParaRPr>
                    </a:p>
                    <a:p>
                      <a:pPr algn="ctr">
                        <a:lnSpc>
                          <a:spcPct val="100000"/>
                        </a:lnSpc>
                        <a:spcBef>
                          <a:spcPts val="200"/>
                        </a:spcBef>
                        <a:spcAft>
                          <a:spcPts val="0"/>
                        </a:spcAft>
                      </a:pPr>
                      <a:r>
                        <a:rPr lang="fr-FR" sz="1500" dirty="0">
                          <a:effectLst/>
                        </a:rPr>
                        <a:t>(0,007)</a:t>
                      </a:r>
                      <a:endParaRPr lang="fr-FR" sz="1500" dirty="0">
                        <a:effectLst/>
                        <a:latin typeface="Calibri"/>
                        <a:ea typeface="Calibri"/>
                        <a:cs typeface="Times New Roman"/>
                      </a:endParaRPr>
                    </a:p>
                  </a:txBody>
                  <a:tcPr marL="65505" marR="65505" marT="0" marB="0" anchor="ctr"/>
                </a:tc>
                <a:tc>
                  <a:txBody>
                    <a:bodyPr/>
                    <a:lstStyle/>
                    <a:p>
                      <a:pPr algn="ctr">
                        <a:lnSpc>
                          <a:spcPct val="100000"/>
                        </a:lnSpc>
                        <a:spcBef>
                          <a:spcPts val="200"/>
                        </a:spcBef>
                        <a:spcAft>
                          <a:spcPts val="0"/>
                        </a:spcAft>
                      </a:pPr>
                      <a:r>
                        <a:rPr lang="fr-FR" sz="1500" dirty="0">
                          <a:effectLst/>
                        </a:rPr>
                        <a:t>-</a:t>
                      </a:r>
                      <a:r>
                        <a:rPr lang="fr-FR" sz="1500" dirty="0" smtClean="0">
                          <a:effectLst/>
                        </a:rPr>
                        <a:t>0,005</a:t>
                      </a:r>
                      <a:endParaRPr lang="fr-FR" sz="1500" dirty="0">
                        <a:effectLst/>
                      </a:endParaRPr>
                    </a:p>
                    <a:p>
                      <a:pPr algn="ctr">
                        <a:lnSpc>
                          <a:spcPct val="100000"/>
                        </a:lnSpc>
                        <a:spcBef>
                          <a:spcPts val="200"/>
                        </a:spcBef>
                        <a:spcAft>
                          <a:spcPts val="0"/>
                        </a:spcAft>
                      </a:pPr>
                      <a:r>
                        <a:rPr lang="fr-FR" sz="1500" dirty="0">
                          <a:effectLst/>
                        </a:rPr>
                        <a:t>(</a:t>
                      </a:r>
                      <a:r>
                        <a:rPr lang="fr-FR" sz="1500" dirty="0" smtClean="0">
                          <a:effectLst/>
                        </a:rPr>
                        <a:t>0,007)</a:t>
                      </a:r>
                      <a:endParaRPr lang="fr-FR" sz="1500" dirty="0">
                        <a:effectLst/>
                        <a:latin typeface="Calibri"/>
                        <a:ea typeface="Calibri"/>
                        <a:cs typeface="Times New Roman"/>
                      </a:endParaRPr>
                    </a:p>
                  </a:txBody>
                  <a:tcPr marL="65505" marR="65505" marT="0" marB="0" anchor="ctr"/>
                </a:tc>
                <a:tc>
                  <a:txBody>
                    <a:bodyPr/>
                    <a:lstStyle/>
                    <a:p>
                      <a:pPr algn="ctr">
                        <a:lnSpc>
                          <a:spcPct val="100000"/>
                        </a:lnSpc>
                        <a:spcBef>
                          <a:spcPts val="200"/>
                        </a:spcBef>
                        <a:spcAft>
                          <a:spcPts val="0"/>
                        </a:spcAft>
                      </a:pPr>
                      <a:r>
                        <a:rPr lang="fr-FR" sz="1500" dirty="0">
                          <a:effectLst/>
                        </a:rPr>
                        <a:t>-</a:t>
                      </a:r>
                      <a:r>
                        <a:rPr lang="fr-FR" sz="1500" dirty="0" smtClean="0">
                          <a:effectLst/>
                        </a:rPr>
                        <a:t>0,004</a:t>
                      </a:r>
                      <a:endParaRPr lang="fr-FR" sz="1500" dirty="0">
                        <a:effectLst/>
                      </a:endParaRPr>
                    </a:p>
                    <a:p>
                      <a:pPr algn="ctr">
                        <a:lnSpc>
                          <a:spcPct val="100000"/>
                        </a:lnSpc>
                        <a:spcBef>
                          <a:spcPts val="200"/>
                        </a:spcBef>
                        <a:spcAft>
                          <a:spcPts val="0"/>
                        </a:spcAft>
                      </a:pPr>
                      <a:r>
                        <a:rPr lang="fr-FR" sz="1500" dirty="0">
                          <a:effectLst/>
                        </a:rPr>
                        <a:t>(0,007)</a:t>
                      </a:r>
                      <a:endParaRPr lang="fr-FR" sz="1500" dirty="0">
                        <a:effectLst/>
                        <a:latin typeface="Calibri"/>
                        <a:ea typeface="Calibri"/>
                        <a:cs typeface="Times New Roman"/>
                      </a:endParaRPr>
                    </a:p>
                  </a:txBody>
                  <a:tcPr marL="65505" marR="65505" marT="0" marB="0"/>
                </a:tc>
              </a:tr>
              <a:tr h="562867">
                <a:tc>
                  <a:txBody>
                    <a:bodyPr/>
                    <a:lstStyle/>
                    <a:p>
                      <a:pPr algn="ctr">
                        <a:lnSpc>
                          <a:spcPct val="100000"/>
                        </a:lnSpc>
                        <a:spcAft>
                          <a:spcPts val="800"/>
                        </a:spcAft>
                      </a:pPr>
                      <a:r>
                        <a:rPr lang="fr-FR" sz="1500" dirty="0" err="1">
                          <a:effectLst/>
                        </a:rPr>
                        <a:t>Both</a:t>
                      </a:r>
                      <a:r>
                        <a:rPr lang="fr-FR" sz="1500" dirty="0">
                          <a:effectLst/>
                        </a:rPr>
                        <a:t> Changes</a:t>
                      </a:r>
                      <a:endParaRPr lang="fr-FR" sz="1500" dirty="0">
                        <a:effectLst/>
                        <a:latin typeface="Calibri"/>
                        <a:ea typeface="Calibri"/>
                        <a:cs typeface="Times New Roman"/>
                      </a:endParaRPr>
                    </a:p>
                  </a:txBody>
                  <a:tcPr marL="65505" marR="65505" marT="0" marB="0" anchor="ctr"/>
                </a:tc>
                <a:tc>
                  <a:txBody>
                    <a:bodyPr/>
                    <a:lstStyle/>
                    <a:p>
                      <a:pPr algn="ctr">
                        <a:lnSpc>
                          <a:spcPct val="100000"/>
                        </a:lnSpc>
                        <a:spcBef>
                          <a:spcPts val="200"/>
                        </a:spcBef>
                        <a:spcAft>
                          <a:spcPts val="0"/>
                        </a:spcAft>
                      </a:pPr>
                      <a:r>
                        <a:rPr lang="fr-FR" sz="1500" dirty="0" smtClean="0">
                          <a:effectLst/>
                        </a:rPr>
                        <a:t>0,032***</a:t>
                      </a:r>
                      <a:endParaRPr lang="fr-FR" sz="1500" dirty="0">
                        <a:effectLst/>
                      </a:endParaRPr>
                    </a:p>
                    <a:p>
                      <a:pPr algn="ctr">
                        <a:lnSpc>
                          <a:spcPct val="100000"/>
                        </a:lnSpc>
                        <a:spcBef>
                          <a:spcPts val="200"/>
                        </a:spcBef>
                        <a:spcAft>
                          <a:spcPts val="600"/>
                        </a:spcAft>
                      </a:pPr>
                      <a:r>
                        <a:rPr lang="fr-FR" sz="1500" dirty="0">
                          <a:effectLst/>
                        </a:rPr>
                        <a:t>(0,011)</a:t>
                      </a:r>
                      <a:endParaRPr lang="fr-FR" sz="1500" dirty="0">
                        <a:effectLst/>
                        <a:latin typeface="Calibri"/>
                        <a:ea typeface="Calibri"/>
                        <a:cs typeface="Times New Roman"/>
                      </a:endParaRPr>
                    </a:p>
                  </a:txBody>
                  <a:tcPr marL="65505" marR="65505" marT="0" marB="0" anchor="ctr"/>
                </a:tc>
                <a:tc>
                  <a:txBody>
                    <a:bodyPr/>
                    <a:lstStyle/>
                    <a:p>
                      <a:pPr algn="ctr">
                        <a:lnSpc>
                          <a:spcPct val="100000"/>
                        </a:lnSpc>
                        <a:spcBef>
                          <a:spcPts val="200"/>
                        </a:spcBef>
                        <a:spcAft>
                          <a:spcPts val="0"/>
                        </a:spcAft>
                      </a:pPr>
                      <a:r>
                        <a:rPr lang="fr-FR" sz="1500" dirty="0" smtClean="0">
                          <a:effectLst/>
                        </a:rPr>
                        <a:t>0,033***</a:t>
                      </a:r>
                      <a:endParaRPr lang="fr-FR" sz="1500" dirty="0">
                        <a:effectLst/>
                      </a:endParaRPr>
                    </a:p>
                    <a:p>
                      <a:pPr algn="ctr">
                        <a:lnSpc>
                          <a:spcPct val="100000"/>
                        </a:lnSpc>
                        <a:spcBef>
                          <a:spcPts val="200"/>
                        </a:spcBef>
                        <a:spcAft>
                          <a:spcPts val="600"/>
                        </a:spcAft>
                      </a:pPr>
                      <a:r>
                        <a:rPr lang="fr-FR" sz="1500" dirty="0">
                          <a:effectLst/>
                        </a:rPr>
                        <a:t>(0,011)</a:t>
                      </a:r>
                      <a:endParaRPr lang="fr-FR" sz="1500" dirty="0">
                        <a:effectLst/>
                        <a:latin typeface="Calibri"/>
                        <a:ea typeface="Calibri"/>
                        <a:cs typeface="Times New Roman"/>
                      </a:endParaRPr>
                    </a:p>
                  </a:txBody>
                  <a:tcPr marL="65505" marR="65505" marT="0" marB="0" anchor="ctr"/>
                </a:tc>
                <a:tc>
                  <a:txBody>
                    <a:bodyPr/>
                    <a:lstStyle/>
                    <a:p>
                      <a:pPr algn="ctr">
                        <a:lnSpc>
                          <a:spcPct val="100000"/>
                        </a:lnSpc>
                        <a:spcBef>
                          <a:spcPts val="200"/>
                        </a:spcBef>
                        <a:spcAft>
                          <a:spcPts val="0"/>
                        </a:spcAft>
                      </a:pPr>
                      <a:r>
                        <a:rPr lang="fr-FR" sz="1500" dirty="0" smtClean="0">
                          <a:effectLst/>
                        </a:rPr>
                        <a:t>0,032***</a:t>
                      </a:r>
                      <a:endParaRPr lang="fr-FR" sz="1500" dirty="0">
                        <a:effectLst/>
                      </a:endParaRPr>
                    </a:p>
                    <a:p>
                      <a:pPr algn="ctr">
                        <a:lnSpc>
                          <a:spcPct val="100000"/>
                        </a:lnSpc>
                        <a:spcBef>
                          <a:spcPts val="200"/>
                        </a:spcBef>
                        <a:spcAft>
                          <a:spcPts val="600"/>
                        </a:spcAft>
                      </a:pPr>
                      <a:r>
                        <a:rPr lang="fr-FR" sz="1500" dirty="0">
                          <a:effectLst/>
                        </a:rPr>
                        <a:t>(0,011)</a:t>
                      </a:r>
                      <a:endParaRPr lang="fr-FR" sz="1500" dirty="0">
                        <a:effectLst/>
                        <a:latin typeface="Calibri"/>
                        <a:ea typeface="Calibri"/>
                        <a:cs typeface="Times New Roman"/>
                      </a:endParaRPr>
                    </a:p>
                  </a:txBody>
                  <a:tcPr marL="65505" marR="65505" marT="0" marB="0" anchor="ctr"/>
                </a:tc>
                <a:tc>
                  <a:txBody>
                    <a:bodyPr/>
                    <a:lstStyle/>
                    <a:p>
                      <a:pPr algn="ctr">
                        <a:lnSpc>
                          <a:spcPct val="100000"/>
                        </a:lnSpc>
                        <a:spcBef>
                          <a:spcPts val="200"/>
                        </a:spcBef>
                        <a:spcAft>
                          <a:spcPts val="0"/>
                        </a:spcAft>
                      </a:pPr>
                      <a:r>
                        <a:rPr lang="fr-FR" sz="1500" dirty="0" smtClean="0">
                          <a:effectLst/>
                        </a:rPr>
                        <a:t>0,031***</a:t>
                      </a:r>
                      <a:endParaRPr lang="fr-FR" sz="1500" dirty="0">
                        <a:effectLst/>
                      </a:endParaRPr>
                    </a:p>
                    <a:p>
                      <a:pPr algn="ctr">
                        <a:lnSpc>
                          <a:spcPct val="100000"/>
                        </a:lnSpc>
                        <a:spcBef>
                          <a:spcPts val="200"/>
                        </a:spcBef>
                        <a:spcAft>
                          <a:spcPts val="600"/>
                        </a:spcAft>
                      </a:pPr>
                      <a:r>
                        <a:rPr lang="fr-FR" sz="1500" dirty="0">
                          <a:effectLst/>
                        </a:rPr>
                        <a:t>(0,010)</a:t>
                      </a:r>
                      <a:endParaRPr lang="fr-FR" sz="1500" dirty="0">
                        <a:effectLst/>
                        <a:latin typeface="Calibri"/>
                        <a:ea typeface="Calibri"/>
                        <a:cs typeface="Times New Roman"/>
                      </a:endParaRPr>
                    </a:p>
                  </a:txBody>
                  <a:tcPr marL="65505" marR="65505" marT="0" marB="0" anchor="ctr"/>
                </a:tc>
                <a:tc>
                  <a:txBody>
                    <a:bodyPr/>
                    <a:lstStyle/>
                    <a:p>
                      <a:pPr algn="ctr">
                        <a:lnSpc>
                          <a:spcPct val="100000"/>
                        </a:lnSpc>
                        <a:spcBef>
                          <a:spcPts val="200"/>
                        </a:spcBef>
                        <a:spcAft>
                          <a:spcPts val="0"/>
                        </a:spcAft>
                      </a:pPr>
                      <a:r>
                        <a:rPr lang="fr-FR" sz="1500" dirty="0" smtClean="0">
                          <a:effectLst/>
                        </a:rPr>
                        <a:t>0,033***</a:t>
                      </a:r>
                      <a:endParaRPr lang="fr-FR" sz="1500" dirty="0">
                        <a:effectLst/>
                      </a:endParaRPr>
                    </a:p>
                    <a:p>
                      <a:pPr algn="ctr">
                        <a:lnSpc>
                          <a:spcPct val="100000"/>
                        </a:lnSpc>
                        <a:spcBef>
                          <a:spcPts val="200"/>
                        </a:spcBef>
                        <a:spcAft>
                          <a:spcPts val="0"/>
                        </a:spcAft>
                      </a:pPr>
                      <a:r>
                        <a:rPr lang="fr-FR" sz="1500" dirty="0">
                          <a:effectLst/>
                        </a:rPr>
                        <a:t>(</a:t>
                      </a:r>
                      <a:r>
                        <a:rPr lang="fr-FR" sz="1500" dirty="0" smtClean="0">
                          <a:effectLst/>
                        </a:rPr>
                        <a:t>0,011)</a:t>
                      </a:r>
                      <a:endParaRPr lang="fr-FR" sz="1500" dirty="0">
                        <a:effectLst/>
                        <a:latin typeface="Calibri"/>
                        <a:ea typeface="Calibri"/>
                        <a:cs typeface="Times New Roman"/>
                      </a:endParaRPr>
                    </a:p>
                  </a:txBody>
                  <a:tcPr marL="65505" marR="65505" marT="0" marB="0"/>
                </a:tc>
              </a:tr>
              <a:tr h="227574">
                <a:tc gridSpan="6">
                  <a:txBody>
                    <a:bodyPr/>
                    <a:lstStyle/>
                    <a:p>
                      <a:pPr algn="ctr">
                        <a:lnSpc>
                          <a:spcPct val="100000"/>
                        </a:lnSpc>
                        <a:spcAft>
                          <a:spcPts val="0"/>
                        </a:spcAft>
                      </a:pPr>
                      <a:r>
                        <a:rPr lang="fr-FR" sz="1500" dirty="0" err="1">
                          <a:effectLst/>
                        </a:rPr>
                        <a:t>Hired</a:t>
                      </a:r>
                      <a:r>
                        <a:rPr lang="fr-FR" sz="1500" dirty="0">
                          <a:effectLst/>
                        </a:rPr>
                        <a:t> </a:t>
                      </a:r>
                      <a:r>
                        <a:rPr lang="fr-FR" sz="1500" dirty="0" err="1">
                          <a:effectLst/>
                        </a:rPr>
                        <a:t>during</a:t>
                      </a:r>
                      <a:r>
                        <a:rPr lang="fr-FR" sz="1500" dirty="0">
                          <a:effectLst/>
                        </a:rPr>
                        <a:t> </a:t>
                      </a:r>
                      <a:r>
                        <a:rPr lang="fr-FR" sz="1500" dirty="0" err="1" smtClean="0">
                          <a:effectLst/>
                        </a:rPr>
                        <a:t>Organisational</a:t>
                      </a:r>
                      <a:r>
                        <a:rPr lang="fr-FR" sz="1500" dirty="0" smtClean="0">
                          <a:effectLst/>
                        </a:rPr>
                        <a:t> </a:t>
                      </a:r>
                      <a:r>
                        <a:rPr lang="fr-FR" sz="1500" dirty="0">
                          <a:effectLst/>
                        </a:rPr>
                        <a:t>Changes</a:t>
                      </a:r>
                      <a:endParaRPr lang="fr-FR" sz="1500" dirty="0">
                        <a:effectLst/>
                        <a:latin typeface="Calibri"/>
                        <a:ea typeface="Calibri"/>
                        <a:cs typeface="Times New Roman"/>
                      </a:endParaRPr>
                    </a:p>
                  </a:txBody>
                  <a:tcPr marL="65505" marR="65505" marT="0" marB="0" anchor="ct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r>
              <a:tr h="575598">
                <a:tc>
                  <a:txBody>
                    <a:bodyPr/>
                    <a:lstStyle/>
                    <a:p>
                      <a:pPr algn="ctr">
                        <a:lnSpc>
                          <a:spcPct val="100000"/>
                        </a:lnSpc>
                        <a:spcAft>
                          <a:spcPts val="800"/>
                        </a:spcAft>
                      </a:pPr>
                      <a:r>
                        <a:rPr lang="fr-FR" sz="1500" dirty="0" err="1" smtClean="0">
                          <a:effectLst/>
                          <a:latin typeface="Arial" panose="020B0604020202020204" pitchFamily="34" charset="0"/>
                          <a:ea typeface="Calibri"/>
                          <a:cs typeface="Arial" panose="020B0604020202020204" pitchFamily="34" charset="0"/>
                        </a:rPr>
                        <a:t>Hired</a:t>
                      </a:r>
                      <a:r>
                        <a:rPr lang="fr-FR" sz="1500" dirty="0" smtClean="0">
                          <a:effectLst/>
                          <a:latin typeface="Arial" panose="020B0604020202020204" pitchFamily="34" charset="0"/>
                          <a:ea typeface="Calibri"/>
                          <a:cs typeface="Arial" panose="020B0604020202020204" pitchFamily="34" charset="0"/>
                        </a:rPr>
                        <a:t> in 2003</a:t>
                      </a:r>
                      <a:endParaRPr lang="fr-FR" sz="1500" dirty="0">
                        <a:effectLst/>
                        <a:latin typeface="Arial" panose="020B0604020202020204" pitchFamily="34" charset="0"/>
                        <a:ea typeface="Calibri"/>
                        <a:cs typeface="Arial" panose="020B0604020202020204" pitchFamily="34" charset="0"/>
                      </a:endParaRPr>
                    </a:p>
                  </a:txBody>
                  <a:tcPr marL="65505" marR="65505" marT="0" marB="0" anchor="ctr"/>
                </a:tc>
                <a:tc>
                  <a:txBody>
                    <a:bodyPr/>
                    <a:lstStyle/>
                    <a:p>
                      <a:pPr algn="ctr">
                        <a:lnSpc>
                          <a:spcPct val="100000"/>
                        </a:lnSpc>
                        <a:spcBef>
                          <a:spcPts val="600"/>
                        </a:spcBef>
                        <a:spcAft>
                          <a:spcPts val="0"/>
                        </a:spcAft>
                      </a:pPr>
                      <a:endParaRPr lang="fr-FR" sz="1500" dirty="0">
                        <a:effectLst/>
                        <a:latin typeface="Calibri"/>
                        <a:ea typeface="Calibri"/>
                        <a:cs typeface="Times New Roman"/>
                      </a:endParaRPr>
                    </a:p>
                  </a:txBody>
                  <a:tcPr marL="65505" marR="65505" marT="0" marB="0" anchor="ctr"/>
                </a:tc>
                <a:tc>
                  <a:txBody>
                    <a:bodyPr/>
                    <a:lstStyle/>
                    <a:p>
                      <a:pPr algn="ctr">
                        <a:lnSpc>
                          <a:spcPct val="100000"/>
                        </a:lnSpc>
                        <a:spcBef>
                          <a:spcPts val="600"/>
                        </a:spcBef>
                        <a:spcAft>
                          <a:spcPts val="0"/>
                        </a:spcAft>
                      </a:pPr>
                      <a:endParaRPr lang="fr-FR" sz="1500" dirty="0">
                        <a:effectLst/>
                        <a:latin typeface="Calibri"/>
                        <a:ea typeface="Calibri"/>
                        <a:cs typeface="Times New Roman"/>
                      </a:endParaRPr>
                    </a:p>
                  </a:txBody>
                  <a:tcPr marL="65505" marR="65505" marT="0" marB="0" anchor="ctr"/>
                </a:tc>
                <a:tc>
                  <a:txBody>
                    <a:bodyPr/>
                    <a:lstStyle/>
                    <a:p>
                      <a:pPr algn="ctr">
                        <a:lnSpc>
                          <a:spcPct val="100000"/>
                        </a:lnSpc>
                        <a:spcBef>
                          <a:spcPts val="600"/>
                        </a:spcBef>
                        <a:spcAft>
                          <a:spcPts val="0"/>
                        </a:spcAft>
                      </a:pPr>
                      <a:endParaRPr lang="fr-FR" sz="1500" dirty="0">
                        <a:effectLst/>
                        <a:latin typeface="Calibri"/>
                        <a:ea typeface="Calibri"/>
                        <a:cs typeface="Times New Roman"/>
                      </a:endParaRPr>
                    </a:p>
                  </a:txBody>
                  <a:tcPr marL="65505" marR="65505" marT="0" marB="0" anchor="ctr"/>
                </a:tc>
                <a:tc>
                  <a:txBody>
                    <a:bodyPr/>
                    <a:lstStyle/>
                    <a:p>
                      <a:pPr algn="ctr">
                        <a:lnSpc>
                          <a:spcPct val="100000"/>
                        </a:lnSpc>
                        <a:spcBef>
                          <a:spcPts val="600"/>
                        </a:spcBef>
                        <a:spcAft>
                          <a:spcPts val="0"/>
                        </a:spcAft>
                      </a:pPr>
                      <a:endParaRPr lang="fr-FR" sz="1500" dirty="0">
                        <a:effectLst/>
                        <a:latin typeface="Calibri"/>
                        <a:ea typeface="Calibri"/>
                        <a:cs typeface="Times New Roman"/>
                      </a:endParaRPr>
                    </a:p>
                  </a:txBody>
                  <a:tcPr marL="65505" marR="65505" marT="0" marB="0" anchor="ctr"/>
                </a:tc>
                <a:tc>
                  <a:txBody>
                    <a:bodyPr/>
                    <a:lstStyle/>
                    <a:p>
                      <a:pPr algn="ctr">
                        <a:lnSpc>
                          <a:spcPct val="100000"/>
                        </a:lnSpc>
                        <a:spcBef>
                          <a:spcPts val="0"/>
                        </a:spcBef>
                        <a:spcAft>
                          <a:spcPts val="0"/>
                        </a:spcAft>
                      </a:pPr>
                      <a:endParaRPr lang="fr-FR" sz="1500" dirty="0">
                        <a:effectLst/>
                        <a:latin typeface="Calibri"/>
                        <a:ea typeface="Calibri"/>
                        <a:cs typeface="Times New Roman"/>
                      </a:endParaRPr>
                    </a:p>
                  </a:txBody>
                  <a:tcPr marL="65505" marR="65505" marT="0" marB="0" anchor="ctr"/>
                </a:tc>
              </a:tr>
              <a:tr h="503590">
                <a:tc>
                  <a:txBody>
                    <a:bodyPr/>
                    <a:lstStyle/>
                    <a:p>
                      <a:pPr algn="ctr">
                        <a:lnSpc>
                          <a:spcPct val="100000"/>
                        </a:lnSpc>
                        <a:spcAft>
                          <a:spcPts val="800"/>
                        </a:spcAft>
                      </a:pPr>
                      <a:r>
                        <a:rPr lang="fr-FR" sz="1500" dirty="0" err="1">
                          <a:effectLst/>
                        </a:rPr>
                        <a:t>Hired</a:t>
                      </a:r>
                      <a:r>
                        <a:rPr lang="fr-FR" sz="1500" dirty="0">
                          <a:effectLst/>
                        </a:rPr>
                        <a:t> </a:t>
                      </a:r>
                      <a:r>
                        <a:rPr lang="fr-FR" sz="1500" dirty="0" err="1" smtClean="0">
                          <a:effectLst/>
                        </a:rPr>
                        <a:t>during</a:t>
                      </a:r>
                      <a:r>
                        <a:rPr lang="fr-FR" sz="1500" dirty="0" smtClean="0">
                          <a:effectLst/>
                        </a:rPr>
                        <a:t> ICT </a:t>
                      </a:r>
                      <a:r>
                        <a:rPr lang="fr-FR" sz="1500" dirty="0">
                          <a:effectLst/>
                        </a:rPr>
                        <a:t>Changes</a:t>
                      </a:r>
                      <a:endParaRPr lang="fr-FR" sz="1500" dirty="0">
                        <a:effectLst/>
                        <a:latin typeface="Calibri"/>
                        <a:ea typeface="Calibri"/>
                        <a:cs typeface="Times New Roman"/>
                      </a:endParaRPr>
                    </a:p>
                  </a:txBody>
                  <a:tcPr marL="65505" marR="65505" marT="0" marB="0"/>
                </a:tc>
                <a:tc>
                  <a:txBody>
                    <a:bodyPr/>
                    <a:lstStyle/>
                    <a:p>
                      <a:pPr algn="ctr">
                        <a:lnSpc>
                          <a:spcPct val="100000"/>
                        </a:lnSpc>
                        <a:spcBef>
                          <a:spcPts val="600"/>
                        </a:spcBef>
                        <a:spcAft>
                          <a:spcPts val="0"/>
                        </a:spcAft>
                      </a:pPr>
                      <a:r>
                        <a:rPr lang="fr-FR" sz="1500">
                          <a:effectLst/>
                        </a:rPr>
                        <a:t> </a:t>
                      </a:r>
                      <a:endParaRPr lang="fr-FR" sz="1500">
                        <a:effectLst/>
                        <a:latin typeface="Calibri"/>
                        <a:ea typeface="Calibri"/>
                        <a:cs typeface="Times New Roman"/>
                      </a:endParaRPr>
                    </a:p>
                  </a:txBody>
                  <a:tcPr marL="65505" marR="65505" marT="0" marB="0" anchor="ctr"/>
                </a:tc>
                <a:tc>
                  <a:txBody>
                    <a:bodyPr/>
                    <a:lstStyle/>
                    <a:p>
                      <a:pPr algn="ctr">
                        <a:lnSpc>
                          <a:spcPct val="100000"/>
                        </a:lnSpc>
                        <a:spcBef>
                          <a:spcPts val="600"/>
                        </a:spcBef>
                        <a:spcAft>
                          <a:spcPts val="0"/>
                        </a:spcAft>
                      </a:pPr>
                      <a:r>
                        <a:rPr lang="fr-FR" sz="1500" dirty="0">
                          <a:effectLst/>
                        </a:rPr>
                        <a:t> </a:t>
                      </a:r>
                      <a:endParaRPr lang="fr-FR" sz="1500" dirty="0">
                        <a:effectLst/>
                        <a:latin typeface="Calibri"/>
                        <a:ea typeface="Calibri"/>
                        <a:cs typeface="Times New Roman"/>
                      </a:endParaRPr>
                    </a:p>
                  </a:txBody>
                  <a:tcPr marL="65505" marR="65505" marT="0" marB="0" anchor="ctr"/>
                </a:tc>
                <a:tc>
                  <a:txBody>
                    <a:bodyPr/>
                    <a:lstStyle/>
                    <a:p>
                      <a:pPr algn="ctr">
                        <a:lnSpc>
                          <a:spcPct val="100000"/>
                        </a:lnSpc>
                        <a:spcBef>
                          <a:spcPts val="600"/>
                        </a:spcBef>
                        <a:spcAft>
                          <a:spcPts val="0"/>
                        </a:spcAft>
                      </a:pPr>
                      <a:r>
                        <a:rPr lang="fr-FR" sz="1500">
                          <a:effectLst/>
                        </a:rPr>
                        <a:t> </a:t>
                      </a:r>
                      <a:endParaRPr lang="fr-FR" sz="1500">
                        <a:effectLst/>
                        <a:latin typeface="Calibri"/>
                        <a:ea typeface="Calibri"/>
                        <a:cs typeface="Times New Roman"/>
                      </a:endParaRPr>
                    </a:p>
                  </a:txBody>
                  <a:tcPr marL="65505" marR="65505" marT="0" marB="0" anchor="ctr"/>
                </a:tc>
                <a:tc>
                  <a:txBody>
                    <a:bodyPr/>
                    <a:lstStyle/>
                    <a:p>
                      <a:pPr algn="ctr">
                        <a:lnSpc>
                          <a:spcPct val="100000"/>
                        </a:lnSpc>
                        <a:spcBef>
                          <a:spcPts val="600"/>
                        </a:spcBef>
                        <a:spcAft>
                          <a:spcPts val="0"/>
                        </a:spcAft>
                      </a:pPr>
                      <a:r>
                        <a:rPr lang="fr-FR" sz="1500">
                          <a:effectLst/>
                        </a:rPr>
                        <a:t> </a:t>
                      </a:r>
                      <a:endParaRPr lang="fr-FR" sz="1500">
                        <a:effectLst/>
                        <a:latin typeface="Calibri"/>
                        <a:ea typeface="Calibri"/>
                        <a:cs typeface="Times New Roman"/>
                      </a:endParaRPr>
                    </a:p>
                  </a:txBody>
                  <a:tcPr marL="65505" marR="65505" marT="0" marB="0" anchor="ctr"/>
                </a:tc>
                <a:tc>
                  <a:txBody>
                    <a:bodyPr/>
                    <a:lstStyle/>
                    <a:p>
                      <a:pPr algn="ctr">
                        <a:lnSpc>
                          <a:spcPct val="100000"/>
                        </a:lnSpc>
                        <a:spcBef>
                          <a:spcPts val="0"/>
                        </a:spcBef>
                        <a:spcAft>
                          <a:spcPts val="0"/>
                        </a:spcAft>
                      </a:pPr>
                      <a:r>
                        <a:rPr lang="fr-FR" sz="1500" dirty="0" smtClean="0">
                          <a:effectLst/>
                        </a:rPr>
                        <a:t>0,009</a:t>
                      </a:r>
                      <a:endParaRPr lang="fr-FR" sz="1500" dirty="0">
                        <a:effectLst/>
                      </a:endParaRPr>
                    </a:p>
                    <a:p>
                      <a:pPr algn="ctr">
                        <a:lnSpc>
                          <a:spcPct val="100000"/>
                        </a:lnSpc>
                        <a:spcBef>
                          <a:spcPts val="0"/>
                        </a:spcBef>
                        <a:spcAft>
                          <a:spcPts val="0"/>
                        </a:spcAft>
                      </a:pPr>
                      <a:r>
                        <a:rPr lang="fr-FR" sz="1500" dirty="0">
                          <a:effectLst/>
                        </a:rPr>
                        <a:t>(</a:t>
                      </a:r>
                      <a:r>
                        <a:rPr lang="fr-FR" sz="1500" dirty="0" smtClean="0">
                          <a:effectLst/>
                        </a:rPr>
                        <a:t>0,013)</a:t>
                      </a:r>
                      <a:endParaRPr lang="fr-FR" sz="1500" dirty="0">
                        <a:effectLst/>
                        <a:latin typeface="Calibri"/>
                        <a:ea typeface="Calibri"/>
                        <a:cs typeface="Times New Roman"/>
                      </a:endParaRPr>
                    </a:p>
                  </a:txBody>
                  <a:tcPr marL="65505" marR="65505" marT="0" marB="0"/>
                </a:tc>
              </a:tr>
              <a:tr h="576064">
                <a:tc>
                  <a:txBody>
                    <a:bodyPr/>
                    <a:lstStyle/>
                    <a:p>
                      <a:pPr algn="ctr">
                        <a:lnSpc>
                          <a:spcPct val="100000"/>
                        </a:lnSpc>
                        <a:spcAft>
                          <a:spcPts val="800"/>
                        </a:spcAft>
                      </a:pPr>
                      <a:r>
                        <a:rPr lang="fr-FR" sz="1500" dirty="0" err="1">
                          <a:effectLst/>
                        </a:rPr>
                        <a:t>Hired</a:t>
                      </a:r>
                      <a:r>
                        <a:rPr lang="fr-FR" sz="1500" dirty="0">
                          <a:effectLst/>
                        </a:rPr>
                        <a:t> </a:t>
                      </a:r>
                      <a:r>
                        <a:rPr lang="fr-FR" sz="1500" dirty="0" err="1" smtClean="0">
                          <a:effectLst/>
                        </a:rPr>
                        <a:t>during</a:t>
                      </a:r>
                      <a:r>
                        <a:rPr lang="fr-FR" sz="1500" dirty="0" smtClean="0">
                          <a:effectLst/>
                        </a:rPr>
                        <a:t> </a:t>
                      </a:r>
                      <a:r>
                        <a:rPr lang="fr-FR" sz="1500" dirty="0" err="1" smtClean="0">
                          <a:effectLst/>
                        </a:rPr>
                        <a:t>Managerial</a:t>
                      </a:r>
                      <a:r>
                        <a:rPr lang="fr-FR" sz="1500" dirty="0" smtClean="0">
                          <a:effectLst/>
                        </a:rPr>
                        <a:t> </a:t>
                      </a:r>
                      <a:r>
                        <a:rPr lang="fr-FR" sz="1500" dirty="0">
                          <a:effectLst/>
                        </a:rPr>
                        <a:t>Changes</a:t>
                      </a:r>
                      <a:endParaRPr lang="fr-FR" sz="1500" dirty="0">
                        <a:effectLst/>
                        <a:latin typeface="Calibri"/>
                        <a:ea typeface="Calibri"/>
                        <a:cs typeface="Times New Roman"/>
                      </a:endParaRPr>
                    </a:p>
                  </a:txBody>
                  <a:tcPr marL="65505" marR="65505" marT="0" marB="0"/>
                </a:tc>
                <a:tc>
                  <a:txBody>
                    <a:bodyPr/>
                    <a:lstStyle/>
                    <a:p>
                      <a:pPr algn="ctr">
                        <a:lnSpc>
                          <a:spcPct val="100000"/>
                        </a:lnSpc>
                        <a:spcBef>
                          <a:spcPts val="600"/>
                        </a:spcBef>
                        <a:spcAft>
                          <a:spcPts val="0"/>
                        </a:spcAft>
                      </a:pPr>
                      <a:r>
                        <a:rPr lang="fr-FR" sz="1500">
                          <a:effectLst/>
                        </a:rPr>
                        <a:t> </a:t>
                      </a:r>
                      <a:endParaRPr lang="fr-FR" sz="1500">
                        <a:effectLst/>
                        <a:latin typeface="Calibri"/>
                        <a:ea typeface="Calibri"/>
                        <a:cs typeface="Times New Roman"/>
                      </a:endParaRPr>
                    </a:p>
                  </a:txBody>
                  <a:tcPr marL="65505" marR="65505" marT="0" marB="0" anchor="ctr"/>
                </a:tc>
                <a:tc>
                  <a:txBody>
                    <a:bodyPr/>
                    <a:lstStyle/>
                    <a:p>
                      <a:pPr algn="ctr">
                        <a:lnSpc>
                          <a:spcPct val="100000"/>
                        </a:lnSpc>
                        <a:spcBef>
                          <a:spcPts val="600"/>
                        </a:spcBef>
                        <a:spcAft>
                          <a:spcPts val="0"/>
                        </a:spcAft>
                      </a:pPr>
                      <a:r>
                        <a:rPr lang="fr-FR" sz="1500">
                          <a:effectLst/>
                        </a:rPr>
                        <a:t> </a:t>
                      </a:r>
                      <a:endParaRPr lang="fr-FR" sz="1500">
                        <a:effectLst/>
                        <a:latin typeface="Calibri"/>
                        <a:ea typeface="Calibri"/>
                        <a:cs typeface="Times New Roman"/>
                      </a:endParaRPr>
                    </a:p>
                  </a:txBody>
                  <a:tcPr marL="65505" marR="65505" marT="0" marB="0" anchor="ctr"/>
                </a:tc>
                <a:tc>
                  <a:txBody>
                    <a:bodyPr/>
                    <a:lstStyle/>
                    <a:p>
                      <a:pPr algn="ctr">
                        <a:lnSpc>
                          <a:spcPct val="100000"/>
                        </a:lnSpc>
                        <a:spcBef>
                          <a:spcPts val="600"/>
                        </a:spcBef>
                        <a:spcAft>
                          <a:spcPts val="0"/>
                        </a:spcAft>
                      </a:pPr>
                      <a:r>
                        <a:rPr lang="fr-FR" sz="1500">
                          <a:effectLst/>
                        </a:rPr>
                        <a:t> </a:t>
                      </a:r>
                      <a:endParaRPr lang="fr-FR" sz="1500">
                        <a:effectLst/>
                        <a:latin typeface="Calibri"/>
                        <a:ea typeface="Calibri"/>
                        <a:cs typeface="Times New Roman"/>
                      </a:endParaRPr>
                    </a:p>
                  </a:txBody>
                  <a:tcPr marL="65505" marR="65505" marT="0" marB="0" anchor="ctr"/>
                </a:tc>
                <a:tc>
                  <a:txBody>
                    <a:bodyPr/>
                    <a:lstStyle/>
                    <a:p>
                      <a:pPr algn="ctr">
                        <a:lnSpc>
                          <a:spcPct val="100000"/>
                        </a:lnSpc>
                        <a:spcBef>
                          <a:spcPts val="600"/>
                        </a:spcBef>
                        <a:spcAft>
                          <a:spcPts val="0"/>
                        </a:spcAft>
                      </a:pPr>
                      <a:r>
                        <a:rPr lang="fr-FR" sz="1500">
                          <a:effectLst/>
                        </a:rPr>
                        <a:t> </a:t>
                      </a:r>
                      <a:endParaRPr lang="fr-FR" sz="1500">
                        <a:effectLst/>
                        <a:latin typeface="Calibri"/>
                        <a:ea typeface="Calibri"/>
                        <a:cs typeface="Times New Roman"/>
                      </a:endParaRPr>
                    </a:p>
                  </a:txBody>
                  <a:tcPr marL="65505" marR="65505" marT="0" marB="0" anchor="ctr"/>
                </a:tc>
                <a:tc>
                  <a:txBody>
                    <a:bodyPr/>
                    <a:lstStyle/>
                    <a:p>
                      <a:pPr algn="ctr">
                        <a:lnSpc>
                          <a:spcPct val="100000"/>
                        </a:lnSpc>
                        <a:spcBef>
                          <a:spcPts val="0"/>
                        </a:spcBef>
                        <a:spcAft>
                          <a:spcPts val="0"/>
                        </a:spcAft>
                      </a:pPr>
                      <a:r>
                        <a:rPr lang="fr-FR" sz="1500" dirty="0" smtClean="0">
                          <a:effectLst/>
                        </a:rPr>
                        <a:t>-0,013</a:t>
                      </a:r>
                      <a:endParaRPr lang="fr-FR" sz="1500" dirty="0">
                        <a:effectLst/>
                      </a:endParaRPr>
                    </a:p>
                    <a:p>
                      <a:pPr algn="ctr">
                        <a:lnSpc>
                          <a:spcPct val="100000"/>
                        </a:lnSpc>
                        <a:spcBef>
                          <a:spcPts val="0"/>
                        </a:spcBef>
                        <a:spcAft>
                          <a:spcPts val="0"/>
                        </a:spcAft>
                      </a:pPr>
                      <a:r>
                        <a:rPr lang="fr-FR" sz="1500" dirty="0">
                          <a:effectLst/>
                        </a:rPr>
                        <a:t>(0,015)</a:t>
                      </a:r>
                      <a:endParaRPr lang="fr-FR" sz="1500" dirty="0">
                        <a:effectLst/>
                        <a:latin typeface="Calibri"/>
                        <a:ea typeface="Calibri"/>
                        <a:cs typeface="Times New Roman"/>
                      </a:endParaRPr>
                    </a:p>
                  </a:txBody>
                  <a:tcPr marL="65505" marR="65505" marT="0" marB="0" anchor="ctr"/>
                </a:tc>
              </a:tr>
              <a:tr h="394786">
                <a:tc>
                  <a:txBody>
                    <a:bodyPr/>
                    <a:lstStyle/>
                    <a:p>
                      <a:pPr algn="ctr">
                        <a:lnSpc>
                          <a:spcPct val="100000"/>
                        </a:lnSpc>
                        <a:spcAft>
                          <a:spcPts val="800"/>
                        </a:spcAft>
                      </a:pPr>
                      <a:r>
                        <a:rPr lang="fr-FR" sz="1500" dirty="0" err="1">
                          <a:effectLst/>
                        </a:rPr>
                        <a:t>Hired</a:t>
                      </a:r>
                      <a:r>
                        <a:rPr lang="fr-FR" sz="1500" dirty="0">
                          <a:effectLst/>
                        </a:rPr>
                        <a:t> </a:t>
                      </a:r>
                      <a:r>
                        <a:rPr lang="fr-FR" sz="1500" dirty="0" err="1" smtClean="0">
                          <a:effectLst/>
                        </a:rPr>
                        <a:t>during</a:t>
                      </a:r>
                      <a:r>
                        <a:rPr lang="fr-FR" sz="1500" dirty="0" smtClean="0">
                          <a:effectLst/>
                        </a:rPr>
                        <a:t> </a:t>
                      </a:r>
                      <a:r>
                        <a:rPr lang="fr-FR" sz="1500" dirty="0" err="1">
                          <a:effectLst/>
                        </a:rPr>
                        <a:t>both</a:t>
                      </a:r>
                      <a:r>
                        <a:rPr lang="fr-FR" sz="1500" dirty="0">
                          <a:effectLst/>
                        </a:rPr>
                        <a:t> Changes</a:t>
                      </a:r>
                      <a:endParaRPr lang="fr-FR" sz="1500" dirty="0">
                        <a:effectLst/>
                        <a:latin typeface="Calibri"/>
                        <a:ea typeface="Calibri"/>
                        <a:cs typeface="Times New Roman"/>
                      </a:endParaRPr>
                    </a:p>
                  </a:txBody>
                  <a:tcPr marL="65505" marR="65505" marT="0" marB="0"/>
                </a:tc>
                <a:tc>
                  <a:txBody>
                    <a:bodyPr/>
                    <a:lstStyle/>
                    <a:p>
                      <a:pPr algn="ctr">
                        <a:lnSpc>
                          <a:spcPct val="100000"/>
                        </a:lnSpc>
                        <a:spcBef>
                          <a:spcPts val="600"/>
                        </a:spcBef>
                        <a:spcAft>
                          <a:spcPts val="0"/>
                        </a:spcAft>
                      </a:pPr>
                      <a:r>
                        <a:rPr lang="fr-FR" sz="1500" dirty="0">
                          <a:effectLst/>
                        </a:rPr>
                        <a:t> </a:t>
                      </a:r>
                      <a:endParaRPr lang="fr-FR" sz="1500" dirty="0">
                        <a:effectLst/>
                        <a:latin typeface="Calibri"/>
                        <a:ea typeface="Calibri"/>
                        <a:cs typeface="Times New Roman"/>
                      </a:endParaRPr>
                    </a:p>
                  </a:txBody>
                  <a:tcPr marL="65505" marR="65505" marT="0" marB="0"/>
                </a:tc>
                <a:tc>
                  <a:txBody>
                    <a:bodyPr/>
                    <a:lstStyle/>
                    <a:p>
                      <a:pPr algn="ctr">
                        <a:lnSpc>
                          <a:spcPct val="100000"/>
                        </a:lnSpc>
                        <a:spcBef>
                          <a:spcPts val="600"/>
                        </a:spcBef>
                        <a:spcAft>
                          <a:spcPts val="0"/>
                        </a:spcAft>
                      </a:pPr>
                      <a:r>
                        <a:rPr lang="fr-FR" sz="1500" dirty="0">
                          <a:effectLst/>
                        </a:rPr>
                        <a:t> </a:t>
                      </a:r>
                      <a:endParaRPr lang="fr-FR" sz="1500" dirty="0">
                        <a:effectLst/>
                        <a:latin typeface="Calibri"/>
                        <a:ea typeface="Calibri"/>
                        <a:cs typeface="Times New Roman"/>
                      </a:endParaRPr>
                    </a:p>
                  </a:txBody>
                  <a:tcPr marL="65505" marR="65505" marT="0" marB="0"/>
                </a:tc>
                <a:tc>
                  <a:txBody>
                    <a:bodyPr/>
                    <a:lstStyle/>
                    <a:p>
                      <a:pPr algn="ctr">
                        <a:lnSpc>
                          <a:spcPct val="100000"/>
                        </a:lnSpc>
                        <a:spcBef>
                          <a:spcPts val="600"/>
                        </a:spcBef>
                        <a:spcAft>
                          <a:spcPts val="0"/>
                        </a:spcAft>
                      </a:pPr>
                      <a:r>
                        <a:rPr lang="fr-FR" sz="1500" dirty="0">
                          <a:effectLst/>
                        </a:rPr>
                        <a:t> </a:t>
                      </a:r>
                      <a:endParaRPr lang="fr-FR" sz="1500" dirty="0">
                        <a:effectLst/>
                        <a:latin typeface="Calibri"/>
                        <a:ea typeface="Calibri"/>
                        <a:cs typeface="Times New Roman"/>
                      </a:endParaRPr>
                    </a:p>
                  </a:txBody>
                  <a:tcPr marL="65505" marR="65505" marT="0" marB="0"/>
                </a:tc>
                <a:tc>
                  <a:txBody>
                    <a:bodyPr/>
                    <a:lstStyle/>
                    <a:p>
                      <a:pPr algn="ctr">
                        <a:lnSpc>
                          <a:spcPct val="100000"/>
                        </a:lnSpc>
                        <a:spcBef>
                          <a:spcPts val="600"/>
                        </a:spcBef>
                        <a:spcAft>
                          <a:spcPts val="0"/>
                        </a:spcAft>
                      </a:pPr>
                      <a:r>
                        <a:rPr lang="fr-FR" sz="1500" dirty="0">
                          <a:effectLst/>
                        </a:rPr>
                        <a:t> </a:t>
                      </a:r>
                      <a:endParaRPr lang="fr-FR" sz="1500" dirty="0">
                        <a:effectLst/>
                        <a:latin typeface="Calibri"/>
                        <a:ea typeface="Calibri"/>
                        <a:cs typeface="Times New Roman"/>
                      </a:endParaRPr>
                    </a:p>
                  </a:txBody>
                  <a:tcPr marL="65505" marR="65505" marT="0" marB="0"/>
                </a:tc>
                <a:tc>
                  <a:txBody>
                    <a:bodyPr/>
                    <a:lstStyle/>
                    <a:p>
                      <a:pPr algn="ctr">
                        <a:lnSpc>
                          <a:spcPct val="100000"/>
                        </a:lnSpc>
                        <a:spcBef>
                          <a:spcPts val="0"/>
                        </a:spcBef>
                        <a:spcAft>
                          <a:spcPts val="0"/>
                        </a:spcAft>
                      </a:pPr>
                      <a:r>
                        <a:rPr lang="fr-FR" sz="1500" dirty="0" smtClean="0">
                          <a:effectLst/>
                        </a:rPr>
                        <a:t>-0,024</a:t>
                      </a:r>
                      <a:endParaRPr lang="fr-FR" sz="1500" dirty="0">
                        <a:effectLst/>
                      </a:endParaRPr>
                    </a:p>
                    <a:p>
                      <a:pPr algn="ctr">
                        <a:lnSpc>
                          <a:spcPct val="100000"/>
                        </a:lnSpc>
                        <a:spcBef>
                          <a:spcPts val="0"/>
                        </a:spcBef>
                        <a:spcAft>
                          <a:spcPts val="0"/>
                        </a:spcAft>
                      </a:pPr>
                      <a:r>
                        <a:rPr lang="fr-FR" sz="1500" dirty="0">
                          <a:effectLst/>
                        </a:rPr>
                        <a:t>(</a:t>
                      </a:r>
                      <a:r>
                        <a:rPr lang="fr-FR" sz="1500" dirty="0" smtClean="0">
                          <a:effectLst/>
                        </a:rPr>
                        <a:t>0,026)</a:t>
                      </a:r>
                      <a:endParaRPr lang="fr-FR" sz="1500" dirty="0">
                        <a:effectLst/>
                        <a:latin typeface="Calibri"/>
                        <a:ea typeface="Calibri"/>
                        <a:cs typeface="Times New Roman"/>
                      </a:endParaRPr>
                    </a:p>
                  </a:txBody>
                  <a:tcPr marL="65505" marR="65505" marT="0" marB="0"/>
                </a:tc>
              </a:tr>
              <a:tr h="265050">
                <a:tc>
                  <a:txBody>
                    <a:bodyPr/>
                    <a:lstStyle/>
                    <a:p>
                      <a:pPr algn="ctr">
                        <a:lnSpc>
                          <a:spcPct val="100000"/>
                        </a:lnSpc>
                        <a:spcAft>
                          <a:spcPts val="800"/>
                        </a:spcAft>
                      </a:pPr>
                      <a:r>
                        <a:rPr lang="fr-FR" sz="1500" dirty="0" smtClean="0">
                          <a:effectLst/>
                        </a:rPr>
                        <a:t>N / R²</a:t>
                      </a:r>
                      <a:endParaRPr lang="fr-FR" sz="1500" dirty="0">
                        <a:effectLst/>
                        <a:latin typeface="Calibri"/>
                        <a:ea typeface="Calibri"/>
                        <a:cs typeface="Times New Roman"/>
                      </a:endParaRPr>
                    </a:p>
                  </a:txBody>
                  <a:tcPr marL="65505" marR="65505" marT="0" marB="0" anchor="ctr"/>
                </a:tc>
                <a:tc>
                  <a:txBody>
                    <a:bodyPr/>
                    <a:lstStyle/>
                    <a:p>
                      <a:pPr algn="ctr">
                        <a:lnSpc>
                          <a:spcPct val="100000"/>
                        </a:lnSpc>
                        <a:spcAft>
                          <a:spcPts val="800"/>
                        </a:spcAft>
                      </a:pPr>
                      <a:r>
                        <a:rPr lang="fr-FR" sz="1500" dirty="0" smtClean="0">
                          <a:effectLst/>
                        </a:rPr>
                        <a:t>33 146 / 0,003</a:t>
                      </a:r>
                      <a:endParaRPr lang="fr-FR" sz="1500" dirty="0">
                        <a:effectLst/>
                        <a:latin typeface="Calibri"/>
                        <a:ea typeface="Calibri"/>
                        <a:cs typeface="Times New Roman"/>
                      </a:endParaRPr>
                    </a:p>
                  </a:txBody>
                  <a:tcPr marL="65505" marR="65505" marT="0" marB="0" anchor="ctr"/>
                </a:tc>
                <a:tc>
                  <a:txBody>
                    <a:bodyPr/>
                    <a:lstStyle/>
                    <a:p>
                      <a:pPr algn="ctr">
                        <a:lnSpc>
                          <a:spcPct val="100000"/>
                        </a:lnSpc>
                        <a:spcAft>
                          <a:spcPts val="800"/>
                        </a:spcAft>
                      </a:pPr>
                      <a:r>
                        <a:rPr lang="fr-FR" sz="1500" dirty="0" smtClean="0">
                          <a:effectLst/>
                        </a:rPr>
                        <a:t>35 146 / 0,030</a:t>
                      </a:r>
                      <a:endParaRPr lang="fr-FR" sz="1500" dirty="0">
                        <a:effectLst/>
                        <a:latin typeface="Calibri"/>
                        <a:ea typeface="Calibri"/>
                        <a:cs typeface="Times New Roman"/>
                      </a:endParaRPr>
                    </a:p>
                  </a:txBody>
                  <a:tcPr marL="65505" marR="65505" marT="0" marB="0" anchor="ctr"/>
                </a:tc>
                <a:tc>
                  <a:txBody>
                    <a:bodyPr/>
                    <a:lstStyle/>
                    <a:p>
                      <a:pPr algn="ctr">
                        <a:lnSpc>
                          <a:spcPct val="100000"/>
                        </a:lnSpc>
                        <a:spcAft>
                          <a:spcPts val="800"/>
                        </a:spcAft>
                      </a:pPr>
                      <a:r>
                        <a:rPr lang="fr-FR" sz="1500" dirty="0" smtClean="0">
                          <a:effectLst/>
                        </a:rPr>
                        <a:t>35146 / 0,030</a:t>
                      </a:r>
                      <a:endParaRPr lang="fr-FR" sz="1500" dirty="0">
                        <a:effectLst/>
                        <a:latin typeface="Calibri"/>
                        <a:ea typeface="Calibri"/>
                        <a:cs typeface="Times New Roman"/>
                      </a:endParaRPr>
                    </a:p>
                  </a:txBody>
                  <a:tcPr marL="65505" marR="65505" marT="0" marB="0" anchor="ctr"/>
                </a:tc>
                <a:tc>
                  <a:txBody>
                    <a:bodyPr/>
                    <a:lstStyle/>
                    <a:p>
                      <a:pPr algn="ctr">
                        <a:lnSpc>
                          <a:spcPct val="100000"/>
                        </a:lnSpc>
                        <a:spcAft>
                          <a:spcPts val="800"/>
                        </a:spcAft>
                      </a:pPr>
                      <a:r>
                        <a:rPr lang="fr-FR" sz="1500" dirty="0" smtClean="0">
                          <a:effectLst/>
                        </a:rPr>
                        <a:t>33 838 / 0,028</a:t>
                      </a:r>
                      <a:endParaRPr lang="fr-FR" sz="1500" dirty="0">
                        <a:effectLst/>
                        <a:latin typeface="Calibri"/>
                        <a:ea typeface="Calibri"/>
                        <a:cs typeface="Times New Roman"/>
                      </a:endParaRPr>
                    </a:p>
                  </a:txBody>
                  <a:tcPr marL="65505" marR="65505" marT="0" marB="0" anchor="ctr"/>
                </a:tc>
                <a:tc>
                  <a:txBody>
                    <a:bodyPr/>
                    <a:lstStyle/>
                    <a:p>
                      <a:pPr algn="ctr">
                        <a:lnSpc>
                          <a:spcPct val="100000"/>
                        </a:lnSpc>
                        <a:spcBef>
                          <a:spcPts val="600"/>
                        </a:spcBef>
                        <a:spcAft>
                          <a:spcPts val="0"/>
                        </a:spcAft>
                      </a:pPr>
                      <a:r>
                        <a:rPr lang="fr-FR" sz="1500" dirty="0" smtClean="0">
                          <a:effectLst/>
                        </a:rPr>
                        <a:t>33 838 / 0,028</a:t>
                      </a:r>
                      <a:endParaRPr lang="fr-FR" sz="1500" dirty="0">
                        <a:effectLst/>
                        <a:latin typeface="Calibri"/>
                        <a:ea typeface="Calibri"/>
                        <a:cs typeface="Times New Roman"/>
                      </a:endParaRPr>
                    </a:p>
                  </a:txBody>
                  <a:tcPr marL="65505" marR="65505" marT="0" marB="0" anchor="ctr"/>
                </a:tc>
              </a:tr>
            </a:tbl>
          </a:graphicData>
        </a:graphic>
      </p:graphicFrame>
    </p:spTree>
    <p:extLst>
      <p:ext uri="{BB962C8B-B14F-4D97-AF65-F5344CB8AC3E}">
        <p14:creationId xmlns:p14="http://schemas.microsoft.com/office/powerpoint/2010/main" val="3110181062"/>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au 1"/>
          <p:cNvGraphicFramePr>
            <a:graphicFrameLocks noGrp="1"/>
          </p:cNvGraphicFramePr>
          <p:nvPr>
            <p:extLst>
              <p:ext uri="{D42A27DB-BD31-4B8C-83A1-F6EECF244321}">
                <p14:modId xmlns:p14="http://schemas.microsoft.com/office/powerpoint/2010/main" val="2496424526"/>
              </p:ext>
            </p:extLst>
          </p:nvPr>
        </p:nvGraphicFramePr>
        <p:xfrm>
          <a:off x="21" y="620686"/>
          <a:ext cx="9143999" cy="6209378"/>
        </p:xfrm>
        <a:graphic>
          <a:graphicData uri="http://schemas.openxmlformats.org/drawingml/2006/table">
            <a:tbl>
              <a:tblPr firstRow="1" firstCol="1" bandRow="1">
                <a:tableStyleId>{5C22544A-7EE6-4342-B048-85BDC9FD1C3A}</a:tableStyleId>
              </a:tblPr>
              <a:tblGrid>
                <a:gridCol w="1665442"/>
                <a:gridCol w="1421412"/>
                <a:gridCol w="1544685"/>
                <a:gridCol w="1421412"/>
                <a:gridCol w="1399348"/>
                <a:gridCol w="1691700"/>
              </a:tblGrid>
              <a:tr h="318787">
                <a:tc gridSpan="6">
                  <a:txBody>
                    <a:bodyPr/>
                    <a:lstStyle/>
                    <a:p>
                      <a:pPr algn="ctr">
                        <a:lnSpc>
                          <a:spcPct val="107000"/>
                        </a:lnSpc>
                        <a:spcAft>
                          <a:spcPts val="800"/>
                        </a:spcAft>
                      </a:pPr>
                      <a:r>
                        <a:rPr lang="en-US" sz="1800" dirty="0">
                          <a:effectLst/>
                        </a:rPr>
                        <a:t>DD before (2000-2002) vs during (2003-2005) the </a:t>
                      </a:r>
                      <a:r>
                        <a:rPr lang="en-US" sz="1800" dirty="0" err="1" smtClean="0">
                          <a:effectLst/>
                        </a:rPr>
                        <a:t>organisational</a:t>
                      </a:r>
                      <a:r>
                        <a:rPr lang="en-US" sz="1800" dirty="0" smtClean="0">
                          <a:effectLst/>
                        </a:rPr>
                        <a:t> </a:t>
                      </a:r>
                      <a:r>
                        <a:rPr lang="en-US" sz="1800" dirty="0">
                          <a:effectLst/>
                        </a:rPr>
                        <a:t>changes </a:t>
                      </a:r>
                      <a:endParaRPr lang="fr-FR" sz="1800" dirty="0">
                        <a:effectLst/>
                        <a:latin typeface="Calibri"/>
                        <a:ea typeface="Calibri"/>
                        <a:cs typeface="Times New Roman"/>
                      </a:endParaRPr>
                    </a:p>
                  </a:txBody>
                  <a:tcPr marL="68580" marR="68580" marT="0" marB="0" anchor="ct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r>
              <a:tr h="1248722">
                <a:tc>
                  <a:txBody>
                    <a:bodyPr/>
                    <a:lstStyle/>
                    <a:p>
                      <a:pPr algn="ctr">
                        <a:lnSpc>
                          <a:spcPct val="100000"/>
                        </a:lnSpc>
                        <a:spcAft>
                          <a:spcPts val="800"/>
                        </a:spcAft>
                      </a:pPr>
                      <a:r>
                        <a:rPr lang="fr-FR" sz="1500" dirty="0">
                          <a:effectLst/>
                        </a:rPr>
                        <a:t>Model </a:t>
                      </a:r>
                      <a:r>
                        <a:rPr lang="fr-FR" sz="1500" dirty="0" err="1">
                          <a:effectLst/>
                        </a:rPr>
                        <a:t>specification</a:t>
                      </a:r>
                      <a:endParaRPr lang="fr-FR" sz="1500" dirty="0">
                        <a:effectLst/>
                        <a:latin typeface="Calibri"/>
                        <a:ea typeface="Calibri"/>
                        <a:cs typeface="Times New Roman"/>
                      </a:endParaRPr>
                    </a:p>
                  </a:txBody>
                  <a:tcPr marL="68580" marR="68580" marT="0" marB="0" anchor="ctr"/>
                </a:tc>
                <a:tc>
                  <a:txBody>
                    <a:bodyPr/>
                    <a:lstStyle/>
                    <a:p>
                      <a:pPr algn="ctr">
                        <a:lnSpc>
                          <a:spcPct val="100000"/>
                        </a:lnSpc>
                        <a:spcAft>
                          <a:spcPts val="800"/>
                        </a:spcAft>
                      </a:pPr>
                      <a:r>
                        <a:rPr lang="fr-FR" sz="1500" dirty="0">
                          <a:effectLst/>
                        </a:rPr>
                        <a:t>Time and </a:t>
                      </a:r>
                      <a:r>
                        <a:rPr lang="fr-FR" sz="1500" dirty="0" err="1">
                          <a:effectLst/>
                        </a:rPr>
                        <a:t>treatment</a:t>
                      </a:r>
                      <a:r>
                        <a:rPr lang="fr-FR" sz="1500" dirty="0">
                          <a:effectLst/>
                        </a:rPr>
                        <a:t> </a:t>
                      </a:r>
                      <a:r>
                        <a:rPr lang="fr-FR" sz="1500" dirty="0" err="1">
                          <a:effectLst/>
                        </a:rPr>
                        <a:t>dummies</a:t>
                      </a:r>
                      <a:endParaRPr lang="fr-FR" sz="1500" dirty="0">
                        <a:effectLst/>
                      </a:endParaRPr>
                    </a:p>
                    <a:p>
                      <a:pPr algn="ctr">
                        <a:lnSpc>
                          <a:spcPct val="100000"/>
                        </a:lnSpc>
                        <a:spcAft>
                          <a:spcPts val="800"/>
                        </a:spcAft>
                      </a:pPr>
                      <a:r>
                        <a:rPr lang="fr-FR" sz="1500" dirty="0" smtClean="0">
                          <a:effectLst/>
                        </a:rPr>
                        <a:t>Model (1</a:t>
                      </a:r>
                      <a:r>
                        <a:rPr lang="fr-FR" sz="1500" dirty="0">
                          <a:effectLst/>
                        </a:rPr>
                        <a:t>)</a:t>
                      </a:r>
                      <a:endParaRPr lang="fr-FR" sz="1500" dirty="0">
                        <a:effectLst/>
                        <a:latin typeface="Calibri"/>
                        <a:ea typeface="Calibri"/>
                        <a:cs typeface="Times New Roman"/>
                      </a:endParaRPr>
                    </a:p>
                  </a:txBody>
                  <a:tcPr marL="68580" marR="68580" marT="0" marB="0" anchor="ctr"/>
                </a:tc>
                <a:tc>
                  <a:txBody>
                    <a:bodyPr/>
                    <a:lstStyle/>
                    <a:p>
                      <a:pPr algn="ctr">
                        <a:lnSpc>
                          <a:spcPct val="100000"/>
                        </a:lnSpc>
                        <a:spcAft>
                          <a:spcPts val="800"/>
                        </a:spcAft>
                      </a:pPr>
                      <a:r>
                        <a:rPr lang="fr-FR" sz="1500" dirty="0">
                          <a:effectLst/>
                        </a:rPr>
                        <a:t>+ </a:t>
                      </a:r>
                      <a:r>
                        <a:rPr lang="fr-FR" sz="1500" dirty="0" err="1">
                          <a:effectLst/>
                        </a:rPr>
                        <a:t>individual</a:t>
                      </a:r>
                      <a:r>
                        <a:rPr lang="fr-FR" sz="1500" dirty="0">
                          <a:effectLst/>
                        </a:rPr>
                        <a:t> </a:t>
                      </a:r>
                      <a:r>
                        <a:rPr lang="fr-FR" sz="1500" dirty="0" err="1">
                          <a:effectLst/>
                        </a:rPr>
                        <a:t>characteristics</a:t>
                      </a:r>
                      <a:endParaRPr lang="fr-FR" sz="1500" dirty="0">
                        <a:effectLst/>
                      </a:endParaRPr>
                    </a:p>
                    <a:p>
                      <a:pPr algn="ctr">
                        <a:lnSpc>
                          <a:spcPct val="100000"/>
                        </a:lnSpc>
                        <a:spcAft>
                          <a:spcPts val="800"/>
                        </a:spcAft>
                      </a:pPr>
                      <a:r>
                        <a:rPr lang="fr-FR" sz="1500" dirty="0" smtClean="0">
                          <a:effectLst/>
                        </a:rPr>
                        <a:t>Model (2</a:t>
                      </a:r>
                      <a:r>
                        <a:rPr lang="fr-FR" sz="1500" dirty="0">
                          <a:effectLst/>
                        </a:rPr>
                        <a:t>)</a:t>
                      </a:r>
                      <a:endParaRPr lang="fr-FR" sz="1500" dirty="0">
                        <a:effectLst/>
                        <a:latin typeface="Calibri"/>
                        <a:ea typeface="Calibri"/>
                        <a:cs typeface="Times New Roman"/>
                      </a:endParaRPr>
                    </a:p>
                  </a:txBody>
                  <a:tcPr marL="68580" marR="68580" marT="0" marB="0" anchor="ctr"/>
                </a:tc>
                <a:tc>
                  <a:txBody>
                    <a:bodyPr/>
                    <a:lstStyle/>
                    <a:p>
                      <a:pPr algn="ctr">
                        <a:lnSpc>
                          <a:spcPct val="100000"/>
                        </a:lnSpc>
                        <a:spcAft>
                          <a:spcPts val="800"/>
                        </a:spcAft>
                      </a:pPr>
                      <a:r>
                        <a:rPr lang="fr-FR" sz="1500" dirty="0">
                          <a:effectLst/>
                        </a:rPr>
                        <a:t>+ </a:t>
                      </a:r>
                      <a:r>
                        <a:rPr lang="fr-FR" sz="1500" dirty="0" err="1">
                          <a:effectLst/>
                        </a:rPr>
                        <a:t>firm</a:t>
                      </a:r>
                      <a:r>
                        <a:rPr lang="fr-FR" sz="1500" dirty="0">
                          <a:effectLst/>
                        </a:rPr>
                        <a:t> variables </a:t>
                      </a:r>
                    </a:p>
                    <a:p>
                      <a:pPr algn="ctr">
                        <a:lnSpc>
                          <a:spcPct val="100000"/>
                        </a:lnSpc>
                        <a:spcAft>
                          <a:spcPts val="800"/>
                        </a:spcAft>
                      </a:pPr>
                      <a:r>
                        <a:rPr lang="fr-FR" sz="1500" dirty="0" smtClean="0">
                          <a:effectLst/>
                        </a:rPr>
                        <a:t>Model (3</a:t>
                      </a:r>
                      <a:r>
                        <a:rPr lang="fr-FR" sz="1500" dirty="0">
                          <a:effectLst/>
                        </a:rPr>
                        <a:t>)</a:t>
                      </a:r>
                      <a:endParaRPr lang="fr-FR" sz="1500" dirty="0">
                        <a:effectLst/>
                        <a:latin typeface="Calibri"/>
                        <a:ea typeface="Calibri"/>
                        <a:cs typeface="Times New Roman"/>
                      </a:endParaRPr>
                    </a:p>
                  </a:txBody>
                  <a:tcPr marL="68580" marR="68580" marT="0" marB="0" anchor="ctr"/>
                </a:tc>
                <a:tc>
                  <a:txBody>
                    <a:bodyPr/>
                    <a:lstStyle/>
                    <a:p>
                      <a:pPr algn="ctr">
                        <a:lnSpc>
                          <a:spcPct val="100000"/>
                        </a:lnSpc>
                        <a:spcAft>
                          <a:spcPts val="800"/>
                        </a:spcAft>
                      </a:pPr>
                      <a:r>
                        <a:rPr lang="en-US" sz="1500" dirty="0">
                          <a:effectLst/>
                        </a:rPr>
                        <a:t>Model 3 with coarsened exact matching</a:t>
                      </a:r>
                      <a:endParaRPr lang="fr-FR" sz="1500" dirty="0">
                        <a:effectLst/>
                      </a:endParaRPr>
                    </a:p>
                    <a:p>
                      <a:pPr>
                        <a:lnSpc>
                          <a:spcPct val="100000"/>
                        </a:lnSpc>
                        <a:spcAft>
                          <a:spcPts val="800"/>
                        </a:spcAft>
                        <a:tabLst>
                          <a:tab pos="516255" algn="ctr"/>
                          <a:tab pos="1019175" algn="l"/>
                        </a:tabLst>
                      </a:pPr>
                      <a:r>
                        <a:rPr lang="en-US" sz="1500" dirty="0">
                          <a:effectLst/>
                        </a:rPr>
                        <a:t>	</a:t>
                      </a:r>
                      <a:r>
                        <a:rPr lang="en-US" sz="1500" dirty="0" smtClean="0">
                          <a:effectLst/>
                        </a:rPr>
                        <a:t>Model  (</a:t>
                      </a:r>
                      <a:r>
                        <a:rPr lang="en-US" sz="1500" dirty="0">
                          <a:effectLst/>
                        </a:rPr>
                        <a:t>4)	</a:t>
                      </a:r>
                      <a:endParaRPr lang="fr-FR" sz="1500" dirty="0">
                        <a:effectLst/>
                        <a:latin typeface="Calibri"/>
                        <a:ea typeface="Calibri"/>
                        <a:cs typeface="Times New Roman"/>
                      </a:endParaRPr>
                    </a:p>
                  </a:txBody>
                  <a:tcPr marL="68580" marR="68580" marT="0" marB="0"/>
                </a:tc>
                <a:tc>
                  <a:txBody>
                    <a:bodyPr/>
                    <a:lstStyle/>
                    <a:p>
                      <a:pPr algn="ctr">
                        <a:lnSpc>
                          <a:spcPct val="100000"/>
                        </a:lnSpc>
                        <a:spcAft>
                          <a:spcPts val="800"/>
                        </a:spcAft>
                      </a:pPr>
                      <a:r>
                        <a:rPr lang="en-US" sz="1500" dirty="0" smtClean="0">
                          <a:effectLst/>
                        </a:rPr>
                        <a:t>Model 4 with differences between newly hired and tenured employees</a:t>
                      </a:r>
                      <a:r>
                        <a:rPr lang="en-US" sz="1500" dirty="0">
                          <a:effectLst/>
                        </a:rPr>
                        <a:t> </a:t>
                      </a:r>
                      <a:endParaRPr lang="fr-FR" sz="1500" dirty="0">
                        <a:effectLst/>
                        <a:latin typeface="Calibri"/>
                        <a:ea typeface="Calibri"/>
                        <a:cs typeface="Times New Roman"/>
                      </a:endParaRPr>
                    </a:p>
                  </a:txBody>
                  <a:tcPr marL="68580" marR="68580" marT="0" marB="0"/>
                </a:tc>
              </a:tr>
              <a:tr h="229357">
                <a:tc gridSpan="6">
                  <a:txBody>
                    <a:bodyPr/>
                    <a:lstStyle/>
                    <a:p>
                      <a:pPr algn="ctr">
                        <a:lnSpc>
                          <a:spcPct val="100000"/>
                        </a:lnSpc>
                        <a:spcAft>
                          <a:spcPts val="800"/>
                        </a:spcAft>
                      </a:pPr>
                      <a:r>
                        <a:rPr lang="en-US" sz="1500" dirty="0">
                          <a:effectLst/>
                        </a:rPr>
                        <a:t>Working for firms implementing </a:t>
                      </a:r>
                      <a:r>
                        <a:rPr lang="en-US" sz="1500" dirty="0" err="1" smtClean="0">
                          <a:effectLst/>
                        </a:rPr>
                        <a:t>Organisational</a:t>
                      </a:r>
                      <a:r>
                        <a:rPr lang="en-US" sz="1500" dirty="0" smtClean="0">
                          <a:effectLst/>
                        </a:rPr>
                        <a:t> </a:t>
                      </a:r>
                      <a:r>
                        <a:rPr lang="en-US" sz="1500" dirty="0">
                          <a:effectLst/>
                        </a:rPr>
                        <a:t>Changes</a:t>
                      </a:r>
                      <a:endParaRPr lang="fr-FR" sz="1500" dirty="0">
                        <a:effectLst/>
                        <a:latin typeface="Calibri"/>
                        <a:ea typeface="Calibri"/>
                        <a:cs typeface="Times New Roman"/>
                      </a:endParaRPr>
                    </a:p>
                  </a:txBody>
                  <a:tcPr marL="68580" marR="68580" marT="0" marB="0" anchor="ct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r>
              <a:tr h="535167">
                <a:tc>
                  <a:txBody>
                    <a:bodyPr/>
                    <a:lstStyle/>
                    <a:p>
                      <a:pPr algn="ctr">
                        <a:lnSpc>
                          <a:spcPct val="100000"/>
                        </a:lnSpc>
                        <a:spcBef>
                          <a:spcPts val="600"/>
                        </a:spcBef>
                        <a:spcAft>
                          <a:spcPts val="0"/>
                        </a:spcAft>
                      </a:pPr>
                      <a:r>
                        <a:rPr lang="fr-FR" sz="1500" dirty="0" smtClean="0">
                          <a:effectLst/>
                        </a:rPr>
                        <a:t>ICT </a:t>
                      </a:r>
                      <a:r>
                        <a:rPr lang="fr-FR" sz="1500" dirty="0">
                          <a:effectLst/>
                        </a:rPr>
                        <a:t>Changes</a:t>
                      </a:r>
                      <a:endParaRPr lang="fr-FR" sz="1500" dirty="0">
                        <a:effectLst/>
                        <a:latin typeface="Calibri"/>
                        <a:ea typeface="Calibri"/>
                        <a:cs typeface="Times New Roman"/>
                      </a:endParaRPr>
                    </a:p>
                  </a:txBody>
                  <a:tcPr marL="68580" marR="68580" marT="0" marB="0"/>
                </a:tc>
                <a:tc>
                  <a:txBody>
                    <a:bodyPr/>
                    <a:lstStyle/>
                    <a:p>
                      <a:pPr algn="ctr">
                        <a:lnSpc>
                          <a:spcPct val="100000"/>
                        </a:lnSpc>
                        <a:spcBef>
                          <a:spcPts val="600"/>
                        </a:spcBef>
                        <a:spcAft>
                          <a:spcPts val="0"/>
                        </a:spcAft>
                      </a:pPr>
                      <a:r>
                        <a:rPr lang="fr-FR" sz="1500" dirty="0">
                          <a:effectLst/>
                        </a:rPr>
                        <a:t>-0,006</a:t>
                      </a:r>
                    </a:p>
                    <a:p>
                      <a:pPr algn="ctr">
                        <a:lnSpc>
                          <a:spcPct val="100000"/>
                        </a:lnSpc>
                        <a:spcBef>
                          <a:spcPts val="600"/>
                        </a:spcBef>
                        <a:spcAft>
                          <a:spcPts val="600"/>
                        </a:spcAft>
                      </a:pPr>
                      <a:r>
                        <a:rPr lang="fr-FR" sz="1500" dirty="0">
                          <a:effectLst/>
                        </a:rPr>
                        <a:t>(</a:t>
                      </a:r>
                      <a:r>
                        <a:rPr lang="fr-FR" sz="1500" dirty="0" smtClean="0">
                          <a:effectLst/>
                        </a:rPr>
                        <a:t>0,009)</a:t>
                      </a:r>
                      <a:endParaRPr lang="fr-FR" sz="1500" dirty="0">
                        <a:effectLst/>
                        <a:latin typeface="Calibri"/>
                        <a:ea typeface="Calibri"/>
                        <a:cs typeface="Times New Roman"/>
                      </a:endParaRPr>
                    </a:p>
                  </a:txBody>
                  <a:tcPr marL="68580" marR="68580" marT="0" marB="0" anchor="ctr"/>
                </a:tc>
                <a:tc>
                  <a:txBody>
                    <a:bodyPr/>
                    <a:lstStyle/>
                    <a:p>
                      <a:pPr algn="ctr">
                        <a:lnSpc>
                          <a:spcPct val="100000"/>
                        </a:lnSpc>
                        <a:spcBef>
                          <a:spcPts val="600"/>
                        </a:spcBef>
                        <a:spcAft>
                          <a:spcPts val="0"/>
                        </a:spcAft>
                      </a:pPr>
                      <a:r>
                        <a:rPr lang="fr-FR" sz="1500" dirty="0">
                          <a:effectLst/>
                        </a:rPr>
                        <a:t>-0,006</a:t>
                      </a:r>
                    </a:p>
                    <a:p>
                      <a:pPr algn="ctr">
                        <a:lnSpc>
                          <a:spcPct val="100000"/>
                        </a:lnSpc>
                        <a:spcBef>
                          <a:spcPts val="600"/>
                        </a:spcBef>
                        <a:spcAft>
                          <a:spcPts val="600"/>
                        </a:spcAft>
                      </a:pPr>
                      <a:r>
                        <a:rPr lang="fr-FR" sz="1500" dirty="0">
                          <a:effectLst/>
                        </a:rPr>
                        <a:t>(</a:t>
                      </a:r>
                      <a:r>
                        <a:rPr lang="fr-FR" sz="1500" dirty="0" smtClean="0">
                          <a:effectLst/>
                        </a:rPr>
                        <a:t>0,009)</a:t>
                      </a:r>
                      <a:endParaRPr lang="fr-FR" sz="1500" dirty="0">
                        <a:effectLst/>
                        <a:latin typeface="Calibri"/>
                        <a:ea typeface="Calibri"/>
                        <a:cs typeface="Times New Roman"/>
                      </a:endParaRPr>
                    </a:p>
                  </a:txBody>
                  <a:tcPr marL="68580" marR="68580" marT="0" marB="0" anchor="ctr"/>
                </a:tc>
                <a:tc>
                  <a:txBody>
                    <a:bodyPr/>
                    <a:lstStyle/>
                    <a:p>
                      <a:pPr algn="ctr">
                        <a:lnSpc>
                          <a:spcPct val="100000"/>
                        </a:lnSpc>
                        <a:spcBef>
                          <a:spcPts val="600"/>
                        </a:spcBef>
                        <a:spcAft>
                          <a:spcPts val="0"/>
                        </a:spcAft>
                      </a:pPr>
                      <a:r>
                        <a:rPr lang="fr-FR" sz="1500" dirty="0">
                          <a:effectLst/>
                        </a:rPr>
                        <a:t>-0,006</a:t>
                      </a:r>
                    </a:p>
                    <a:p>
                      <a:pPr algn="ctr">
                        <a:lnSpc>
                          <a:spcPct val="100000"/>
                        </a:lnSpc>
                        <a:spcBef>
                          <a:spcPts val="600"/>
                        </a:spcBef>
                        <a:spcAft>
                          <a:spcPts val="600"/>
                        </a:spcAft>
                      </a:pPr>
                      <a:r>
                        <a:rPr lang="fr-FR" sz="1500" dirty="0">
                          <a:effectLst/>
                        </a:rPr>
                        <a:t>(</a:t>
                      </a:r>
                      <a:r>
                        <a:rPr lang="fr-FR" sz="1500" dirty="0" smtClean="0">
                          <a:effectLst/>
                        </a:rPr>
                        <a:t>0,009)</a:t>
                      </a:r>
                      <a:endParaRPr lang="fr-FR" sz="1500" dirty="0">
                        <a:effectLst/>
                        <a:latin typeface="Calibri"/>
                        <a:ea typeface="Calibri"/>
                        <a:cs typeface="Times New Roman"/>
                      </a:endParaRPr>
                    </a:p>
                  </a:txBody>
                  <a:tcPr marL="68580" marR="68580" marT="0" marB="0" anchor="ctr"/>
                </a:tc>
                <a:tc>
                  <a:txBody>
                    <a:bodyPr/>
                    <a:lstStyle/>
                    <a:p>
                      <a:pPr algn="ctr">
                        <a:lnSpc>
                          <a:spcPct val="100000"/>
                        </a:lnSpc>
                        <a:spcBef>
                          <a:spcPts val="600"/>
                        </a:spcBef>
                        <a:spcAft>
                          <a:spcPts val="0"/>
                        </a:spcAft>
                      </a:pPr>
                      <a:r>
                        <a:rPr lang="fr-FR" sz="1500" dirty="0">
                          <a:effectLst/>
                        </a:rPr>
                        <a:t>-</a:t>
                      </a:r>
                      <a:r>
                        <a:rPr lang="fr-FR" sz="1500" dirty="0" smtClean="0">
                          <a:effectLst/>
                        </a:rPr>
                        <a:t>0,004</a:t>
                      </a:r>
                      <a:endParaRPr lang="fr-FR" sz="1500" dirty="0">
                        <a:effectLst/>
                      </a:endParaRPr>
                    </a:p>
                    <a:p>
                      <a:pPr algn="ctr">
                        <a:lnSpc>
                          <a:spcPct val="100000"/>
                        </a:lnSpc>
                        <a:spcBef>
                          <a:spcPts val="600"/>
                        </a:spcBef>
                        <a:spcAft>
                          <a:spcPts val="600"/>
                        </a:spcAft>
                      </a:pPr>
                      <a:r>
                        <a:rPr lang="fr-FR" sz="1500" dirty="0">
                          <a:effectLst/>
                        </a:rPr>
                        <a:t>(</a:t>
                      </a:r>
                      <a:r>
                        <a:rPr lang="fr-FR" sz="1500" dirty="0" smtClean="0">
                          <a:effectLst/>
                        </a:rPr>
                        <a:t>0,009)</a:t>
                      </a:r>
                      <a:endParaRPr lang="fr-FR" sz="1500" dirty="0">
                        <a:effectLst/>
                        <a:latin typeface="Calibri"/>
                        <a:ea typeface="Calibri"/>
                        <a:cs typeface="Times New Roman"/>
                      </a:endParaRPr>
                    </a:p>
                  </a:txBody>
                  <a:tcPr marL="68580" marR="68580" marT="0" marB="0" anchor="ctr"/>
                </a:tc>
                <a:tc>
                  <a:txBody>
                    <a:bodyPr/>
                    <a:lstStyle/>
                    <a:p>
                      <a:pPr algn="ctr">
                        <a:lnSpc>
                          <a:spcPct val="100000"/>
                        </a:lnSpc>
                        <a:spcBef>
                          <a:spcPts val="600"/>
                        </a:spcBef>
                        <a:spcAft>
                          <a:spcPts val="0"/>
                        </a:spcAft>
                      </a:pPr>
                      <a:r>
                        <a:rPr lang="fr-FR" sz="1500" dirty="0">
                          <a:effectLst/>
                        </a:rPr>
                        <a:t>-</a:t>
                      </a:r>
                      <a:r>
                        <a:rPr lang="fr-FR" sz="1500" dirty="0" smtClean="0">
                          <a:effectLst/>
                        </a:rPr>
                        <a:t>0,004</a:t>
                      </a:r>
                      <a:endParaRPr lang="fr-FR" sz="1500" dirty="0">
                        <a:effectLst/>
                      </a:endParaRPr>
                    </a:p>
                    <a:p>
                      <a:pPr algn="ctr">
                        <a:lnSpc>
                          <a:spcPct val="100000"/>
                        </a:lnSpc>
                        <a:spcBef>
                          <a:spcPts val="600"/>
                        </a:spcBef>
                        <a:spcAft>
                          <a:spcPts val="0"/>
                        </a:spcAft>
                      </a:pPr>
                      <a:r>
                        <a:rPr lang="fr-FR" sz="1500" dirty="0">
                          <a:effectLst/>
                        </a:rPr>
                        <a:t>(</a:t>
                      </a:r>
                      <a:r>
                        <a:rPr lang="fr-FR" sz="1500" dirty="0" smtClean="0">
                          <a:effectLst/>
                        </a:rPr>
                        <a:t>0,009)</a:t>
                      </a:r>
                      <a:endParaRPr lang="fr-FR" sz="1500" dirty="0">
                        <a:effectLst/>
                        <a:latin typeface="Calibri"/>
                        <a:ea typeface="Calibri"/>
                        <a:cs typeface="Times New Roman"/>
                      </a:endParaRPr>
                    </a:p>
                  </a:txBody>
                  <a:tcPr marL="68580" marR="68580" marT="0" marB="0"/>
                </a:tc>
              </a:tr>
              <a:tr h="535167">
                <a:tc>
                  <a:txBody>
                    <a:bodyPr/>
                    <a:lstStyle/>
                    <a:p>
                      <a:pPr algn="ctr">
                        <a:lnSpc>
                          <a:spcPct val="100000"/>
                        </a:lnSpc>
                        <a:spcAft>
                          <a:spcPts val="800"/>
                        </a:spcAft>
                      </a:pPr>
                      <a:r>
                        <a:rPr lang="fr-FR" sz="1500" dirty="0" err="1">
                          <a:effectLst/>
                        </a:rPr>
                        <a:t>Managerial</a:t>
                      </a:r>
                      <a:r>
                        <a:rPr lang="fr-FR" sz="1500" dirty="0">
                          <a:effectLst/>
                        </a:rPr>
                        <a:t> Changes</a:t>
                      </a:r>
                      <a:endParaRPr lang="fr-FR" sz="1500" dirty="0">
                        <a:effectLst/>
                        <a:latin typeface="Calibri"/>
                        <a:ea typeface="Calibri"/>
                        <a:cs typeface="Times New Roman"/>
                      </a:endParaRPr>
                    </a:p>
                  </a:txBody>
                  <a:tcPr marL="68580" marR="68580" marT="0" marB="0" anchor="ctr"/>
                </a:tc>
                <a:tc>
                  <a:txBody>
                    <a:bodyPr/>
                    <a:lstStyle/>
                    <a:p>
                      <a:pPr algn="ctr">
                        <a:lnSpc>
                          <a:spcPct val="100000"/>
                        </a:lnSpc>
                        <a:spcBef>
                          <a:spcPts val="600"/>
                        </a:spcBef>
                        <a:spcAft>
                          <a:spcPts val="0"/>
                        </a:spcAft>
                      </a:pPr>
                      <a:r>
                        <a:rPr lang="fr-FR" sz="1500" dirty="0">
                          <a:effectLst/>
                        </a:rPr>
                        <a:t>-</a:t>
                      </a:r>
                      <a:r>
                        <a:rPr lang="fr-FR" sz="1500" dirty="0" smtClean="0">
                          <a:effectLst/>
                        </a:rPr>
                        <a:t>0,025**</a:t>
                      </a:r>
                      <a:endParaRPr lang="fr-FR" sz="1500" dirty="0">
                        <a:effectLst/>
                      </a:endParaRPr>
                    </a:p>
                    <a:p>
                      <a:pPr algn="ctr">
                        <a:lnSpc>
                          <a:spcPct val="100000"/>
                        </a:lnSpc>
                        <a:spcBef>
                          <a:spcPts val="600"/>
                        </a:spcBef>
                        <a:spcAft>
                          <a:spcPts val="600"/>
                        </a:spcAft>
                      </a:pPr>
                      <a:r>
                        <a:rPr lang="fr-FR" sz="1500" dirty="0">
                          <a:effectLst/>
                        </a:rPr>
                        <a:t>(</a:t>
                      </a:r>
                      <a:r>
                        <a:rPr lang="fr-FR" sz="1500" dirty="0" smtClean="0">
                          <a:effectLst/>
                        </a:rPr>
                        <a:t>0,012)</a:t>
                      </a:r>
                      <a:endParaRPr lang="fr-FR" sz="1500" dirty="0">
                        <a:effectLst/>
                        <a:latin typeface="Calibri"/>
                        <a:ea typeface="Calibri"/>
                        <a:cs typeface="Times New Roman"/>
                      </a:endParaRPr>
                    </a:p>
                  </a:txBody>
                  <a:tcPr marL="68580" marR="68580" marT="0" marB="0" anchor="ctr"/>
                </a:tc>
                <a:tc>
                  <a:txBody>
                    <a:bodyPr/>
                    <a:lstStyle/>
                    <a:p>
                      <a:pPr algn="ctr">
                        <a:lnSpc>
                          <a:spcPct val="100000"/>
                        </a:lnSpc>
                        <a:spcBef>
                          <a:spcPts val="600"/>
                        </a:spcBef>
                        <a:spcAft>
                          <a:spcPts val="0"/>
                        </a:spcAft>
                      </a:pPr>
                      <a:r>
                        <a:rPr lang="fr-FR" sz="1500" dirty="0">
                          <a:effectLst/>
                        </a:rPr>
                        <a:t>-</a:t>
                      </a:r>
                      <a:r>
                        <a:rPr lang="fr-FR" sz="1500" dirty="0" smtClean="0">
                          <a:effectLst/>
                        </a:rPr>
                        <a:t>0,024**</a:t>
                      </a:r>
                      <a:endParaRPr lang="fr-FR" sz="1500" dirty="0">
                        <a:effectLst/>
                      </a:endParaRPr>
                    </a:p>
                    <a:p>
                      <a:pPr algn="ctr">
                        <a:lnSpc>
                          <a:spcPct val="100000"/>
                        </a:lnSpc>
                        <a:spcBef>
                          <a:spcPts val="600"/>
                        </a:spcBef>
                        <a:spcAft>
                          <a:spcPts val="0"/>
                        </a:spcAft>
                      </a:pPr>
                      <a:r>
                        <a:rPr lang="fr-FR" sz="1500" dirty="0">
                          <a:effectLst/>
                        </a:rPr>
                        <a:t>(</a:t>
                      </a:r>
                      <a:r>
                        <a:rPr lang="fr-FR" sz="1500" dirty="0" smtClean="0">
                          <a:effectLst/>
                        </a:rPr>
                        <a:t>0,012)</a:t>
                      </a:r>
                      <a:endParaRPr lang="fr-FR" sz="1500" dirty="0">
                        <a:effectLst/>
                        <a:latin typeface="Calibri"/>
                        <a:ea typeface="Calibri"/>
                        <a:cs typeface="Times New Roman"/>
                      </a:endParaRPr>
                    </a:p>
                  </a:txBody>
                  <a:tcPr marL="68580" marR="68580" marT="0" marB="0" anchor="ctr"/>
                </a:tc>
                <a:tc>
                  <a:txBody>
                    <a:bodyPr/>
                    <a:lstStyle/>
                    <a:p>
                      <a:pPr algn="ctr">
                        <a:lnSpc>
                          <a:spcPct val="100000"/>
                        </a:lnSpc>
                        <a:spcBef>
                          <a:spcPts val="600"/>
                        </a:spcBef>
                        <a:spcAft>
                          <a:spcPts val="0"/>
                        </a:spcAft>
                      </a:pPr>
                      <a:r>
                        <a:rPr lang="fr-FR" sz="1500" dirty="0">
                          <a:effectLst/>
                        </a:rPr>
                        <a:t>-</a:t>
                      </a:r>
                      <a:r>
                        <a:rPr lang="fr-FR" sz="1500" dirty="0" smtClean="0">
                          <a:effectLst/>
                        </a:rPr>
                        <a:t>0,025*</a:t>
                      </a:r>
                      <a:endParaRPr lang="fr-FR" sz="1500" dirty="0">
                        <a:effectLst/>
                      </a:endParaRPr>
                    </a:p>
                    <a:p>
                      <a:pPr algn="ctr">
                        <a:lnSpc>
                          <a:spcPct val="100000"/>
                        </a:lnSpc>
                        <a:spcBef>
                          <a:spcPts val="600"/>
                        </a:spcBef>
                        <a:spcAft>
                          <a:spcPts val="0"/>
                        </a:spcAft>
                      </a:pPr>
                      <a:r>
                        <a:rPr lang="fr-FR" sz="1500" dirty="0">
                          <a:effectLst/>
                        </a:rPr>
                        <a:t>(</a:t>
                      </a:r>
                      <a:r>
                        <a:rPr lang="fr-FR" sz="1500" dirty="0" smtClean="0">
                          <a:effectLst/>
                        </a:rPr>
                        <a:t>0,012)</a:t>
                      </a:r>
                      <a:endParaRPr lang="fr-FR" sz="1500" dirty="0">
                        <a:effectLst/>
                        <a:latin typeface="Calibri"/>
                        <a:ea typeface="Calibri"/>
                        <a:cs typeface="Times New Roman"/>
                      </a:endParaRPr>
                    </a:p>
                  </a:txBody>
                  <a:tcPr marL="68580" marR="68580" marT="0" marB="0" anchor="ctr"/>
                </a:tc>
                <a:tc>
                  <a:txBody>
                    <a:bodyPr/>
                    <a:lstStyle/>
                    <a:p>
                      <a:pPr algn="ctr">
                        <a:lnSpc>
                          <a:spcPct val="100000"/>
                        </a:lnSpc>
                        <a:spcBef>
                          <a:spcPts val="600"/>
                        </a:spcBef>
                        <a:spcAft>
                          <a:spcPts val="0"/>
                        </a:spcAft>
                      </a:pPr>
                      <a:r>
                        <a:rPr lang="fr-FR" sz="1500" dirty="0">
                          <a:effectLst/>
                        </a:rPr>
                        <a:t>-</a:t>
                      </a:r>
                      <a:r>
                        <a:rPr lang="fr-FR" sz="1500" dirty="0" smtClean="0">
                          <a:effectLst/>
                        </a:rPr>
                        <a:t>0,022**</a:t>
                      </a:r>
                      <a:endParaRPr lang="fr-FR" sz="1500" dirty="0">
                        <a:effectLst/>
                      </a:endParaRPr>
                    </a:p>
                    <a:p>
                      <a:pPr algn="ctr">
                        <a:lnSpc>
                          <a:spcPct val="100000"/>
                        </a:lnSpc>
                        <a:spcBef>
                          <a:spcPts val="600"/>
                        </a:spcBef>
                        <a:spcAft>
                          <a:spcPts val="0"/>
                        </a:spcAft>
                      </a:pPr>
                      <a:r>
                        <a:rPr lang="fr-FR" sz="1500" dirty="0">
                          <a:effectLst/>
                        </a:rPr>
                        <a:t>(</a:t>
                      </a:r>
                      <a:r>
                        <a:rPr lang="fr-FR" sz="1500" dirty="0" smtClean="0">
                          <a:effectLst/>
                        </a:rPr>
                        <a:t>0,011)</a:t>
                      </a:r>
                      <a:endParaRPr lang="fr-FR" sz="1500" dirty="0">
                        <a:effectLst/>
                        <a:latin typeface="Calibri"/>
                        <a:ea typeface="Calibri"/>
                        <a:cs typeface="Times New Roman"/>
                      </a:endParaRPr>
                    </a:p>
                  </a:txBody>
                  <a:tcPr marL="68580" marR="68580" marT="0" marB="0" anchor="ctr"/>
                </a:tc>
                <a:tc>
                  <a:txBody>
                    <a:bodyPr/>
                    <a:lstStyle/>
                    <a:p>
                      <a:pPr algn="ctr">
                        <a:lnSpc>
                          <a:spcPct val="100000"/>
                        </a:lnSpc>
                        <a:spcBef>
                          <a:spcPts val="600"/>
                        </a:spcBef>
                        <a:spcAft>
                          <a:spcPts val="0"/>
                        </a:spcAft>
                      </a:pPr>
                      <a:r>
                        <a:rPr lang="fr-FR" sz="1500" dirty="0">
                          <a:effectLst/>
                        </a:rPr>
                        <a:t>-</a:t>
                      </a:r>
                      <a:r>
                        <a:rPr lang="fr-FR" sz="1500" dirty="0" smtClean="0">
                          <a:effectLst/>
                        </a:rPr>
                        <a:t>0,022**</a:t>
                      </a:r>
                      <a:endParaRPr lang="fr-FR" sz="1500" dirty="0">
                        <a:effectLst/>
                      </a:endParaRPr>
                    </a:p>
                    <a:p>
                      <a:pPr algn="ctr">
                        <a:lnSpc>
                          <a:spcPct val="100000"/>
                        </a:lnSpc>
                        <a:spcBef>
                          <a:spcPts val="600"/>
                        </a:spcBef>
                        <a:spcAft>
                          <a:spcPts val="0"/>
                        </a:spcAft>
                      </a:pPr>
                      <a:r>
                        <a:rPr lang="fr-FR" sz="1500" dirty="0">
                          <a:effectLst/>
                        </a:rPr>
                        <a:t>(</a:t>
                      </a:r>
                      <a:r>
                        <a:rPr lang="fr-FR" sz="1500" dirty="0" smtClean="0">
                          <a:effectLst/>
                        </a:rPr>
                        <a:t>0,011)</a:t>
                      </a:r>
                      <a:endParaRPr lang="fr-FR" sz="1500" dirty="0">
                        <a:effectLst/>
                        <a:latin typeface="Calibri"/>
                        <a:ea typeface="Calibri"/>
                        <a:cs typeface="Times New Roman"/>
                      </a:endParaRPr>
                    </a:p>
                  </a:txBody>
                  <a:tcPr marL="68580" marR="68580" marT="0" marB="0"/>
                </a:tc>
              </a:tr>
              <a:tr h="535167">
                <a:tc>
                  <a:txBody>
                    <a:bodyPr/>
                    <a:lstStyle/>
                    <a:p>
                      <a:pPr algn="ctr">
                        <a:lnSpc>
                          <a:spcPct val="100000"/>
                        </a:lnSpc>
                        <a:spcAft>
                          <a:spcPts val="800"/>
                        </a:spcAft>
                      </a:pPr>
                      <a:r>
                        <a:rPr lang="fr-FR" sz="1500" dirty="0" err="1">
                          <a:effectLst/>
                        </a:rPr>
                        <a:t>Both</a:t>
                      </a:r>
                      <a:r>
                        <a:rPr lang="fr-FR" sz="1500" dirty="0">
                          <a:effectLst/>
                        </a:rPr>
                        <a:t> Changes</a:t>
                      </a:r>
                      <a:endParaRPr lang="fr-FR" sz="1500" dirty="0">
                        <a:effectLst/>
                        <a:latin typeface="Calibri"/>
                        <a:ea typeface="Calibri"/>
                        <a:cs typeface="Times New Roman"/>
                      </a:endParaRPr>
                    </a:p>
                  </a:txBody>
                  <a:tcPr marL="68580" marR="68580" marT="0" marB="0" anchor="ctr"/>
                </a:tc>
                <a:tc>
                  <a:txBody>
                    <a:bodyPr/>
                    <a:lstStyle/>
                    <a:p>
                      <a:pPr algn="ctr">
                        <a:lnSpc>
                          <a:spcPct val="100000"/>
                        </a:lnSpc>
                        <a:spcBef>
                          <a:spcPts val="600"/>
                        </a:spcBef>
                        <a:spcAft>
                          <a:spcPts val="0"/>
                        </a:spcAft>
                      </a:pPr>
                      <a:r>
                        <a:rPr lang="fr-FR" sz="1500" dirty="0" smtClean="0">
                          <a:effectLst/>
                        </a:rPr>
                        <a:t>0,053***</a:t>
                      </a:r>
                      <a:endParaRPr lang="fr-FR" sz="1500" dirty="0">
                        <a:effectLst/>
                      </a:endParaRPr>
                    </a:p>
                    <a:p>
                      <a:pPr algn="ctr">
                        <a:lnSpc>
                          <a:spcPct val="100000"/>
                        </a:lnSpc>
                        <a:spcBef>
                          <a:spcPts val="600"/>
                        </a:spcBef>
                        <a:spcAft>
                          <a:spcPts val="600"/>
                        </a:spcAft>
                      </a:pPr>
                      <a:r>
                        <a:rPr lang="fr-FR" sz="1500" dirty="0">
                          <a:effectLst/>
                        </a:rPr>
                        <a:t>(</a:t>
                      </a:r>
                      <a:r>
                        <a:rPr lang="fr-FR" sz="1500" dirty="0" smtClean="0">
                          <a:effectLst/>
                        </a:rPr>
                        <a:t>0,018</a:t>
                      </a:r>
                      <a:r>
                        <a:rPr lang="fr-FR" sz="1500" dirty="0">
                          <a:effectLst/>
                        </a:rPr>
                        <a:t>)</a:t>
                      </a:r>
                      <a:endParaRPr lang="fr-FR" sz="1500" dirty="0">
                        <a:effectLst/>
                        <a:latin typeface="Calibri"/>
                        <a:ea typeface="Calibri"/>
                        <a:cs typeface="Times New Roman"/>
                      </a:endParaRPr>
                    </a:p>
                  </a:txBody>
                  <a:tcPr marL="68580" marR="68580" marT="0" marB="0" anchor="ctr"/>
                </a:tc>
                <a:tc>
                  <a:txBody>
                    <a:bodyPr/>
                    <a:lstStyle/>
                    <a:p>
                      <a:pPr algn="ctr">
                        <a:lnSpc>
                          <a:spcPct val="100000"/>
                        </a:lnSpc>
                        <a:spcBef>
                          <a:spcPts val="600"/>
                        </a:spcBef>
                        <a:spcAft>
                          <a:spcPts val="0"/>
                        </a:spcAft>
                      </a:pPr>
                      <a:r>
                        <a:rPr lang="fr-FR" sz="1500" dirty="0" smtClean="0">
                          <a:effectLst/>
                        </a:rPr>
                        <a:t>0,052***</a:t>
                      </a:r>
                      <a:endParaRPr lang="fr-FR" sz="1500" dirty="0">
                        <a:effectLst/>
                      </a:endParaRPr>
                    </a:p>
                    <a:p>
                      <a:pPr algn="ctr">
                        <a:lnSpc>
                          <a:spcPct val="100000"/>
                        </a:lnSpc>
                        <a:spcBef>
                          <a:spcPts val="600"/>
                        </a:spcBef>
                        <a:spcAft>
                          <a:spcPts val="600"/>
                        </a:spcAft>
                      </a:pPr>
                      <a:r>
                        <a:rPr lang="fr-FR" sz="1500" dirty="0">
                          <a:effectLst/>
                        </a:rPr>
                        <a:t>(</a:t>
                      </a:r>
                      <a:r>
                        <a:rPr lang="fr-FR" sz="1500" dirty="0" smtClean="0">
                          <a:effectLst/>
                        </a:rPr>
                        <a:t>0,018</a:t>
                      </a:r>
                      <a:r>
                        <a:rPr lang="fr-FR" sz="1500" dirty="0">
                          <a:effectLst/>
                        </a:rPr>
                        <a:t>)</a:t>
                      </a:r>
                      <a:endParaRPr lang="fr-FR" sz="1500" dirty="0">
                        <a:effectLst/>
                        <a:latin typeface="Calibri"/>
                        <a:ea typeface="Calibri"/>
                        <a:cs typeface="Times New Roman"/>
                      </a:endParaRPr>
                    </a:p>
                  </a:txBody>
                  <a:tcPr marL="68580" marR="68580" marT="0" marB="0" anchor="ctr"/>
                </a:tc>
                <a:tc>
                  <a:txBody>
                    <a:bodyPr/>
                    <a:lstStyle/>
                    <a:p>
                      <a:pPr algn="ctr">
                        <a:lnSpc>
                          <a:spcPct val="100000"/>
                        </a:lnSpc>
                        <a:spcBef>
                          <a:spcPts val="600"/>
                        </a:spcBef>
                        <a:spcAft>
                          <a:spcPts val="0"/>
                        </a:spcAft>
                      </a:pPr>
                      <a:r>
                        <a:rPr lang="fr-FR" sz="1500" dirty="0" smtClean="0">
                          <a:effectLst/>
                        </a:rPr>
                        <a:t>0,053**</a:t>
                      </a:r>
                      <a:endParaRPr lang="fr-FR" sz="1500" dirty="0">
                        <a:effectLst/>
                      </a:endParaRPr>
                    </a:p>
                    <a:p>
                      <a:pPr algn="ctr">
                        <a:lnSpc>
                          <a:spcPct val="100000"/>
                        </a:lnSpc>
                        <a:spcBef>
                          <a:spcPts val="600"/>
                        </a:spcBef>
                        <a:spcAft>
                          <a:spcPts val="600"/>
                        </a:spcAft>
                      </a:pPr>
                      <a:r>
                        <a:rPr lang="fr-FR" sz="1500" dirty="0">
                          <a:effectLst/>
                        </a:rPr>
                        <a:t>(</a:t>
                      </a:r>
                      <a:r>
                        <a:rPr lang="fr-FR" sz="1500" dirty="0" smtClean="0">
                          <a:effectLst/>
                        </a:rPr>
                        <a:t>0,018</a:t>
                      </a:r>
                      <a:r>
                        <a:rPr lang="fr-FR" sz="1500" dirty="0">
                          <a:effectLst/>
                        </a:rPr>
                        <a:t>)</a:t>
                      </a:r>
                      <a:endParaRPr lang="fr-FR" sz="1500" dirty="0">
                        <a:effectLst/>
                        <a:latin typeface="Calibri"/>
                        <a:ea typeface="Calibri"/>
                        <a:cs typeface="Times New Roman"/>
                      </a:endParaRPr>
                    </a:p>
                  </a:txBody>
                  <a:tcPr marL="68580" marR="68580" marT="0" marB="0" anchor="ctr"/>
                </a:tc>
                <a:tc>
                  <a:txBody>
                    <a:bodyPr/>
                    <a:lstStyle/>
                    <a:p>
                      <a:pPr algn="ctr">
                        <a:lnSpc>
                          <a:spcPct val="100000"/>
                        </a:lnSpc>
                        <a:spcBef>
                          <a:spcPts val="600"/>
                        </a:spcBef>
                        <a:spcAft>
                          <a:spcPts val="0"/>
                        </a:spcAft>
                      </a:pPr>
                      <a:r>
                        <a:rPr lang="fr-FR" sz="1500" dirty="0" smtClean="0">
                          <a:effectLst/>
                        </a:rPr>
                        <a:t>0,051***</a:t>
                      </a:r>
                      <a:endParaRPr lang="fr-FR" sz="1500" dirty="0">
                        <a:effectLst/>
                      </a:endParaRPr>
                    </a:p>
                    <a:p>
                      <a:pPr algn="ctr">
                        <a:lnSpc>
                          <a:spcPct val="100000"/>
                        </a:lnSpc>
                        <a:spcBef>
                          <a:spcPts val="600"/>
                        </a:spcBef>
                        <a:spcAft>
                          <a:spcPts val="600"/>
                        </a:spcAft>
                      </a:pPr>
                      <a:r>
                        <a:rPr lang="fr-FR" sz="1500" dirty="0">
                          <a:effectLst/>
                        </a:rPr>
                        <a:t>(</a:t>
                      </a:r>
                      <a:r>
                        <a:rPr lang="fr-FR" sz="1500" dirty="0" smtClean="0">
                          <a:effectLst/>
                        </a:rPr>
                        <a:t>0,017)</a:t>
                      </a:r>
                      <a:endParaRPr lang="fr-FR" sz="1500" dirty="0">
                        <a:effectLst/>
                        <a:latin typeface="Calibri"/>
                        <a:ea typeface="Calibri"/>
                        <a:cs typeface="Times New Roman"/>
                      </a:endParaRPr>
                    </a:p>
                  </a:txBody>
                  <a:tcPr marL="68580" marR="68580" marT="0" marB="0" anchor="ctr"/>
                </a:tc>
                <a:tc>
                  <a:txBody>
                    <a:bodyPr/>
                    <a:lstStyle/>
                    <a:p>
                      <a:pPr algn="ctr">
                        <a:lnSpc>
                          <a:spcPct val="100000"/>
                        </a:lnSpc>
                        <a:spcBef>
                          <a:spcPts val="600"/>
                        </a:spcBef>
                        <a:spcAft>
                          <a:spcPts val="0"/>
                        </a:spcAft>
                      </a:pPr>
                      <a:r>
                        <a:rPr lang="fr-FR" sz="1500" dirty="0" smtClean="0">
                          <a:effectLst/>
                        </a:rPr>
                        <a:t>0,051***</a:t>
                      </a:r>
                      <a:endParaRPr lang="fr-FR" sz="1500" dirty="0">
                        <a:effectLst/>
                      </a:endParaRPr>
                    </a:p>
                    <a:p>
                      <a:pPr algn="ctr">
                        <a:lnSpc>
                          <a:spcPct val="100000"/>
                        </a:lnSpc>
                        <a:spcBef>
                          <a:spcPts val="600"/>
                        </a:spcBef>
                        <a:spcAft>
                          <a:spcPts val="0"/>
                        </a:spcAft>
                      </a:pPr>
                      <a:r>
                        <a:rPr lang="fr-FR" sz="1500" dirty="0">
                          <a:effectLst/>
                        </a:rPr>
                        <a:t>(</a:t>
                      </a:r>
                      <a:r>
                        <a:rPr lang="fr-FR" sz="1500" dirty="0" smtClean="0">
                          <a:effectLst/>
                        </a:rPr>
                        <a:t>0,017)</a:t>
                      </a:r>
                      <a:endParaRPr lang="fr-FR" sz="1500" dirty="0">
                        <a:effectLst/>
                        <a:latin typeface="Calibri"/>
                        <a:ea typeface="Calibri"/>
                        <a:cs typeface="Times New Roman"/>
                      </a:endParaRPr>
                    </a:p>
                  </a:txBody>
                  <a:tcPr marL="68580" marR="68580" marT="0" marB="0"/>
                </a:tc>
              </a:tr>
              <a:tr h="229357">
                <a:tc gridSpan="6">
                  <a:txBody>
                    <a:bodyPr/>
                    <a:lstStyle/>
                    <a:p>
                      <a:pPr algn="ctr">
                        <a:lnSpc>
                          <a:spcPct val="100000"/>
                        </a:lnSpc>
                        <a:spcAft>
                          <a:spcPts val="600"/>
                        </a:spcAft>
                      </a:pPr>
                      <a:r>
                        <a:rPr lang="fr-FR" sz="1500" dirty="0" err="1">
                          <a:effectLst/>
                        </a:rPr>
                        <a:t>Hired</a:t>
                      </a:r>
                      <a:r>
                        <a:rPr lang="fr-FR" sz="1500" dirty="0">
                          <a:effectLst/>
                        </a:rPr>
                        <a:t> </a:t>
                      </a:r>
                      <a:r>
                        <a:rPr lang="fr-FR" sz="1500" dirty="0" err="1">
                          <a:effectLst/>
                        </a:rPr>
                        <a:t>during</a:t>
                      </a:r>
                      <a:r>
                        <a:rPr lang="fr-FR" sz="1500" dirty="0">
                          <a:effectLst/>
                        </a:rPr>
                        <a:t> </a:t>
                      </a:r>
                      <a:r>
                        <a:rPr lang="fr-FR" sz="1500" dirty="0" err="1" smtClean="0">
                          <a:effectLst/>
                        </a:rPr>
                        <a:t>Organisational</a:t>
                      </a:r>
                      <a:r>
                        <a:rPr lang="fr-FR" sz="1500" dirty="0" smtClean="0">
                          <a:effectLst/>
                        </a:rPr>
                        <a:t> </a:t>
                      </a:r>
                      <a:r>
                        <a:rPr lang="fr-FR" sz="1500" dirty="0">
                          <a:effectLst/>
                        </a:rPr>
                        <a:t>Changes</a:t>
                      </a:r>
                      <a:endParaRPr lang="fr-FR" sz="1500" dirty="0">
                        <a:effectLst/>
                        <a:latin typeface="Calibri"/>
                        <a:ea typeface="Calibri"/>
                        <a:cs typeface="Times New Roman"/>
                      </a:endParaRPr>
                    </a:p>
                  </a:txBody>
                  <a:tcPr marL="68580" marR="68580" marT="0" marB="0" anchor="ct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r>
              <a:tr h="535167">
                <a:tc>
                  <a:txBody>
                    <a:bodyPr/>
                    <a:lstStyle/>
                    <a:p>
                      <a:pPr algn="ctr">
                        <a:lnSpc>
                          <a:spcPct val="100000"/>
                        </a:lnSpc>
                        <a:spcAft>
                          <a:spcPts val="800"/>
                        </a:spcAft>
                      </a:pPr>
                      <a:r>
                        <a:rPr lang="fr-FR" sz="1500" dirty="0" err="1" smtClean="0">
                          <a:effectLst/>
                          <a:latin typeface="Arial" panose="020B0604020202020204" pitchFamily="34" charset="0"/>
                          <a:ea typeface="Calibri"/>
                          <a:cs typeface="Arial" panose="020B0604020202020204" pitchFamily="34" charset="0"/>
                        </a:rPr>
                        <a:t>Hired</a:t>
                      </a:r>
                      <a:r>
                        <a:rPr lang="fr-FR" sz="1500" dirty="0" smtClean="0">
                          <a:effectLst/>
                          <a:latin typeface="Arial" panose="020B0604020202020204" pitchFamily="34" charset="0"/>
                          <a:ea typeface="Calibri"/>
                          <a:cs typeface="Arial" panose="020B0604020202020204" pitchFamily="34" charset="0"/>
                        </a:rPr>
                        <a:t> in 2003</a:t>
                      </a:r>
                      <a:endParaRPr lang="fr-FR" sz="1500" dirty="0">
                        <a:effectLst/>
                        <a:latin typeface="Arial" panose="020B0604020202020204" pitchFamily="34" charset="0"/>
                        <a:ea typeface="Calibri"/>
                        <a:cs typeface="Arial" panose="020B0604020202020204" pitchFamily="34" charset="0"/>
                      </a:endParaRPr>
                    </a:p>
                  </a:txBody>
                  <a:tcPr marL="68580" marR="68580" marT="0" marB="0" anchor="ctr"/>
                </a:tc>
                <a:tc>
                  <a:txBody>
                    <a:bodyPr/>
                    <a:lstStyle/>
                    <a:p>
                      <a:pPr algn="ctr">
                        <a:lnSpc>
                          <a:spcPct val="100000"/>
                        </a:lnSpc>
                        <a:spcBef>
                          <a:spcPts val="600"/>
                        </a:spcBef>
                        <a:spcAft>
                          <a:spcPts val="0"/>
                        </a:spcAft>
                      </a:pPr>
                      <a:endParaRPr lang="fr-FR" sz="1500">
                        <a:effectLst/>
                        <a:latin typeface="Calibri"/>
                        <a:ea typeface="Calibri"/>
                        <a:cs typeface="Times New Roman"/>
                      </a:endParaRPr>
                    </a:p>
                  </a:txBody>
                  <a:tcPr marL="68580" marR="68580" marT="0" marB="0" anchor="ctr"/>
                </a:tc>
                <a:tc>
                  <a:txBody>
                    <a:bodyPr/>
                    <a:lstStyle/>
                    <a:p>
                      <a:pPr algn="ctr">
                        <a:lnSpc>
                          <a:spcPct val="100000"/>
                        </a:lnSpc>
                        <a:spcBef>
                          <a:spcPts val="600"/>
                        </a:spcBef>
                        <a:spcAft>
                          <a:spcPts val="0"/>
                        </a:spcAft>
                      </a:pPr>
                      <a:endParaRPr lang="fr-FR" sz="1500">
                        <a:effectLst/>
                        <a:latin typeface="Calibri"/>
                        <a:ea typeface="Calibri"/>
                        <a:cs typeface="Times New Roman"/>
                      </a:endParaRPr>
                    </a:p>
                  </a:txBody>
                  <a:tcPr marL="68580" marR="68580" marT="0" marB="0" anchor="ctr"/>
                </a:tc>
                <a:tc>
                  <a:txBody>
                    <a:bodyPr/>
                    <a:lstStyle/>
                    <a:p>
                      <a:pPr algn="ctr">
                        <a:lnSpc>
                          <a:spcPct val="100000"/>
                        </a:lnSpc>
                        <a:spcAft>
                          <a:spcPts val="600"/>
                        </a:spcAft>
                      </a:pPr>
                      <a:endParaRPr lang="fr-FR" sz="1500">
                        <a:effectLst/>
                        <a:latin typeface="Calibri"/>
                        <a:ea typeface="Calibri"/>
                        <a:cs typeface="Times New Roman"/>
                      </a:endParaRPr>
                    </a:p>
                  </a:txBody>
                  <a:tcPr marL="68580" marR="68580" marT="0" marB="0" anchor="ctr"/>
                </a:tc>
                <a:tc>
                  <a:txBody>
                    <a:bodyPr/>
                    <a:lstStyle/>
                    <a:p>
                      <a:pPr algn="ctr">
                        <a:lnSpc>
                          <a:spcPct val="100000"/>
                        </a:lnSpc>
                        <a:spcBef>
                          <a:spcPts val="600"/>
                        </a:spcBef>
                        <a:spcAft>
                          <a:spcPts val="0"/>
                        </a:spcAft>
                      </a:pPr>
                      <a:endParaRPr lang="fr-FR" sz="1500" dirty="0">
                        <a:effectLst/>
                        <a:latin typeface="Calibri"/>
                        <a:ea typeface="Calibri"/>
                        <a:cs typeface="Times New Roman"/>
                      </a:endParaRPr>
                    </a:p>
                  </a:txBody>
                  <a:tcPr marL="68580" marR="68580" marT="0" marB="0" anchor="ctr"/>
                </a:tc>
                <a:tc>
                  <a:txBody>
                    <a:bodyPr/>
                    <a:lstStyle/>
                    <a:p>
                      <a:pPr algn="ctr">
                        <a:lnSpc>
                          <a:spcPct val="100000"/>
                        </a:lnSpc>
                        <a:spcBef>
                          <a:spcPts val="600"/>
                        </a:spcBef>
                        <a:spcAft>
                          <a:spcPts val="600"/>
                        </a:spcAft>
                      </a:pPr>
                      <a:endParaRPr lang="fr-FR" sz="1500" dirty="0">
                        <a:effectLst/>
                        <a:latin typeface="Calibri"/>
                        <a:ea typeface="Calibri"/>
                        <a:cs typeface="Times New Roman"/>
                      </a:endParaRPr>
                    </a:p>
                  </a:txBody>
                  <a:tcPr marL="68580" marR="68580" marT="0" marB="0" anchor="ctr"/>
                </a:tc>
              </a:tr>
              <a:tr h="535167">
                <a:tc>
                  <a:txBody>
                    <a:bodyPr/>
                    <a:lstStyle/>
                    <a:p>
                      <a:pPr algn="ctr">
                        <a:lnSpc>
                          <a:spcPct val="100000"/>
                        </a:lnSpc>
                        <a:spcAft>
                          <a:spcPts val="800"/>
                        </a:spcAft>
                      </a:pPr>
                      <a:r>
                        <a:rPr lang="fr-FR" sz="1500" dirty="0" err="1">
                          <a:effectLst/>
                        </a:rPr>
                        <a:t>Hired</a:t>
                      </a:r>
                      <a:r>
                        <a:rPr lang="fr-FR" sz="1500" dirty="0">
                          <a:effectLst/>
                        </a:rPr>
                        <a:t> </a:t>
                      </a:r>
                      <a:r>
                        <a:rPr lang="fr-FR" sz="1500" dirty="0" err="1">
                          <a:effectLst/>
                        </a:rPr>
                        <a:t>during</a:t>
                      </a:r>
                      <a:r>
                        <a:rPr lang="fr-FR" sz="1500" dirty="0">
                          <a:effectLst/>
                        </a:rPr>
                        <a:t> </a:t>
                      </a:r>
                      <a:r>
                        <a:rPr lang="fr-FR" sz="1500" dirty="0" smtClean="0">
                          <a:effectLst/>
                        </a:rPr>
                        <a:t>ICT </a:t>
                      </a:r>
                      <a:r>
                        <a:rPr lang="fr-FR" sz="1500" dirty="0">
                          <a:effectLst/>
                        </a:rPr>
                        <a:t>Changes</a:t>
                      </a:r>
                      <a:endParaRPr lang="fr-FR" sz="1500" dirty="0">
                        <a:effectLst/>
                        <a:latin typeface="Calibri"/>
                        <a:ea typeface="Calibri"/>
                        <a:cs typeface="Times New Roman"/>
                      </a:endParaRPr>
                    </a:p>
                  </a:txBody>
                  <a:tcPr marL="68580" marR="68580" marT="0" marB="0"/>
                </a:tc>
                <a:tc>
                  <a:txBody>
                    <a:bodyPr/>
                    <a:lstStyle/>
                    <a:p>
                      <a:pPr algn="ctr">
                        <a:lnSpc>
                          <a:spcPct val="100000"/>
                        </a:lnSpc>
                        <a:spcBef>
                          <a:spcPts val="600"/>
                        </a:spcBef>
                        <a:spcAft>
                          <a:spcPts val="0"/>
                        </a:spcAft>
                      </a:pPr>
                      <a:r>
                        <a:rPr lang="fr-FR" sz="1500">
                          <a:effectLst/>
                        </a:rPr>
                        <a:t> </a:t>
                      </a:r>
                      <a:endParaRPr lang="fr-FR" sz="1500">
                        <a:effectLst/>
                        <a:latin typeface="Calibri"/>
                        <a:ea typeface="Calibri"/>
                        <a:cs typeface="Times New Roman"/>
                      </a:endParaRPr>
                    </a:p>
                  </a:txBody>
                  <a:tcPr marL="68580" marR="68580" marT="0" marB="0" anchor="ctr"/>
                </a:tc>
                <a:tc>
                  <a:txBody>
                    <a:bodyPr/>
                    <a:lstStyle/>
                    <a:p>
                      <a:pPr algn="ctr">
                        <a:lnSpc>
                          <a:spcPct val="100000"/>
                        </a:lnSpc>
                        <a:spcBef>
                          <a:spcPts val="600"/>
                        </a:spcBef>
                        <a:spcAft>
                          <a:spcPts val="0"/>
                        </a:spcAft>
                      </a:pPr>
                      <a:r>
                        <a:rPr lang="fr-FR" sz="1500">
                          <a:effectLst/>
                        </a:rPr>
                        <a:t> </a:t>
                      </a:r>
                      <a:endParaRPr lang="fr-FR" sz="1500">
                        <a:effectLst/>
                        <a:latin typeface="Calibri"/>
                        <a:ea typeface="Calibri"/>
                        <a:cs typeface="Times New Roman"/>
                      </a:endParaRPr>
                    </a:p>
                  </a:txBody>
                  <a:tcPr marL="68580" marR="68580" marT="0" marB="0" anchor="ctr"/>
                </a:tc>
                <a:tc>
                  <a:txBody>
                    <a:bodyPr/>
                    <a:lstStyle/>
                    <a:p>
                      <a:pPr algn="ctr">
                        <a:lnSpc>
                          <a:spcPct val="100000"/>
                        </a:lnSpc>
                        <a:spcAft>
                          <a:spcPts val="600"/>
                        </a:spcAft>
                      </a:pPr>
                      <a:r>
                        <a:rPr lang="fr-FR" sz="1500">
                          <a:effectLst/>
                        </a:rPr>
                        <a:t> </a:t>
                      </a:r>
                      <a:endParaRPr lang="fr-FR" sz="1500">
                        <a:effectLst/>
                        <a:latin typeface="Calibri"/>
                        <a:ea typeface="Calibri"/>
                        <a:cs typeface="Times New Roman"/>
                      </a:endParaRPr>
                    </a:p>
                  </a:txBody>
                  <a:tcPr marL="68580" marR="68580" marT="0" marB="0" anchor="ctr"/>
                </a:tc>
                <a:tc>
                  <a:txBody>
                    <a:bodyPr/>
                    <a:lstStyle/>
                    <a:p>
                      <a:pPr algn="ctr">
                        <a:lnSpc>
                          <a:spcPct val="100000"/>
                        </a:lnSpc>
                        <a:spcBef>
                          <a:spcPts val="600"/>
                        </a:spcBef>
                        <a:spcAft>
                          <a:spcPts val="0"/>
                        </a:spcAft>
                      </a:pPr>
                      <a:r>
                        <a:rPr lang="fr-FR" sz="1500" dirty="0">
                          <a:effectLst/>
                        </a:rPr>
                        <a:t> </a:t>
                      </a:r>
                      <a:endParaRPr lang="fr-FR" sz="1500" dirty="0">
                        <a:effectLst/>
                        <a:latin typeface="Calibri"/>
                        <a:ea typeface="Calibri"/>
                        <a:cs typeface="Times New Roman"/>
                      </a:endParaRPr>
                    </a:p>
                  </a:txBody>
                  <a:tcPr marL="68580" marR="68580" marT="0" marB="0" anchor="ctr"/>
                </a:tc>
                <a:tc>
                  <a:txBody>
                    <a:bodyPr/>
                    <a:lstStyle/>
                    <a:p>
                      <a:pPr algn="ctr">
                        <a:lnSpc>
                          <a:spcPct val="100000"/>
                        </a:lnSpc>
                        <a:spcBef>
                          <a:spcPts val="600"/>
                        </a:spcBef>
                        <a:spcAft>
                          <a:spcPts val="0"/>
                        </a:spcAft>
                      </a:pPr>
                      <a:r>
                        <a:rPr lang="fr-FR" sz="1500" dirty="0">
                          <a:effectLst/>
                        </a:rPr>
                        <a:t>-</a:t>
                      </a:r>
                      <a:r>
                        <a:rPr lang="fr-FR" sz="1500" dirty="0" smtClean="0">
                          <a:effectLst/>
                        </a:rPr>
                        <a:t>0,000</a:t>
                      </a:r>
                      <a:endParaRPr lang="fr-FR" sz="1500" dirty="0">
                        <a:effectLst/>
                      </a:endParaRPr>
                    </a:p>
                    <a:p>
                      <a:pPr algn="ctr">
                        <a:lnSpc>
                          <a:spcPct val="100000"/>
                        </a:lnSpc>
                        <a:spcBef>
                          <a:spcPts val="600"/>
                        </a:spcBef>
                        <a:spcAft>
                          <a:spcPts val="600"/>
                        </a:spcAft>
                      </a:pPr>
                      <a:r>
                        <a:rPr lang="fr-FR" sz="1500" dirty="0">
                          <a:effectLst/>
                        </a:rPr>
                        <a:t>(</a:t>
                      </a:r>
                      <a:r>
                        <a:rPr lang="fr-FR" sz="1500" dirty="0" smtClean="0">
                          <a:effectLst/>
                        </a:rPr>
                        <a:t>0,013)</a:t>
                      </a:r>
                      <a:endParaRPr lang="fr-FR" sz="1500" dirty="0">
                        <a:effectLst/>
                        <a:latin typeface="Calibri"/>
                        <a:ea typeface="Calibri"/>
                        <a:cs typeface="Times New Roman"/>
                      </a:endParaRPr>
                    </a:p>
                  </a:txBody>
                  <a:tcPr marL="68580" marR="68580" marT="0" marB="0" anchor="ctr"/>
                </a:tc>
              </a:tr>
              <a:tr h="688071">
                <a:tc>
                  <a:txBody>
                    <a:bodyPr/>
                    <a:lstStyle/>
                    <a:p>
                      <a:pPr algn="ctr">
                        <a:lnSpc>
                          <a:spcPct val="100000"/>
                        </a:lnSpc>
                        <a:spcAft>
                          <a:spcPts val="800"/>
                        </a:spcAft>
                      </a:pPr>
                      <a:r>
                        <a:rPr lang="fr-FR" sz="1500" dirty="0" err="1">
                          <a:effectLst/>
                        </a:rPr>
                        <a:t>Hired</a:t>
                      </a:r>
                      <a:r>
                        <a:rPr lang="fr-FR" sz="1500" dirty="0">
                          <a:effectLst/>
                        </a:rPr>
                        <a:t> </a:t>
                      </a:r>
                      <a:r>
                        <a:rPr lang="fr-FR" sz="1500" dirty="0" err="1">
                          <a:effectLst/>
                        </a:rPr>
                        <a:t>during</a:t>
                      </a:r>
                      <a:r>
                        <a:rPr lang="fr-FR" sz="1500" dirty="0">
                          <a:effectLst/>
                        </a:rPr>
                        <a:t> </a:t>
                      </a:r>
                      <a:r>
                        <a:rPr lang="fr-FR" sz="1500" dirty="0" err="1">
                          <a:effectLst/>
                        </a:rPr>
                        <a:t>Managerial</a:t>
                      </a:r>
                      <a:r>
                        <a:rPr lang="fr-FR" sz="1500" dirty="0">
                          <a:effectLst/>
                        </a:rPr>
                        <a:t> Changes</a:t>
                      </a:r>
                      <a:endParaRPr lang="fr-FR" sz="1500" dirty="0">
                        <a:effectLst/>
                        <a:latin typeface="Calibri"/>
                        <a:ea typeface="Calibri"/>
                        <a:cs typeface="Times New Roman"/>
                      </a:endParaRPr>
                    </a:p>
                  </a:txBody>
                  <a:tcPr marL="68580" marR="68580" marT="0" marB="0"/>
                </a:tc>
                <a:tc>
                  <a:txBody>
                    <a:bodyPr/>
                    <a:lstStyle/>
                    <a:p>
                      <a:pPr algn="ctr">
                        <a:lnSpc>
                          <a:spcPct val="100000"/>
                        </a:lnSpc>
                        <a:spcBef>
                          <a:spcPts val="600"/>
                        </a:spcBef>
                        <a:spcAft>
                          <a:spcPts val="0"/>
                        </a:spcAft>
                      </a:pPr>
                      <a:r>
                        <a:rPr lang="fr-FR" sz="1500">
                          <a:effectLst/>
                        </a:rPr>
                        <a:t> </a:t>
                      </a:r>
                      <a:endParaRPr lang="fr-FR" sz="1500">
                        <a:effectLst/>
                        <a:latin typeface="Calibri"/>
                        <a:ea typeface="Calibri"/>
                        <a:cs typeface="Times New Roman"/>
                      </a:endParaRPr>
                    </a:p>
                  </a:txBody>
                  <a:tcPr marL="68580" marR="68580" marT="0" marB="0" anchor="ctr"/>
                </a:tc>
                <a:tc>
                  <a:txBody>
                    <a:bodyPr/>
                    <a:lstStyle/>
                    <a:p>
                      <a:pPr algn="ctr">
                        <a:lnSpc>
                          <a:spcPct val="100000"/>
                        </a:lnSpc>
                        <a:spcBef>
                          <a:spcPts val="600"/>
                        </a:spcBef>
                        <a:spcAft>
                          <a:spcPts val="0"/>
                        </a:spcAft>
                      </a:pPr>
                      <a:r>
                        <a:rPr lang="fr-FR" sz="1500">
                          <a:effectLst/>
                        </a:rPr>
                        <a:t> </a:t>
                      </a:r>
                      <a:endParaRPr lang="fr-FR" sz="1500">
                        <a:effectLst/>
                        <a:latin typeface="Calibri"/>
                        <a:ea typeface="Calibri"/>
                        <a:cs typeface="Times New Roman"/>
                      </a:endParaRPr>
                    </a:p>
                  </a:txBody>
                  <a:tcPr marL="68580" marR="68580" marT="0" marB="0" anchor="ctr"/>
                </a:tc>
                <a:tc>
                  <a:txBody>
                    <a:bodyPr/>
                    <a:lstStyle/>
                    <a:p>
                      <a:pPr algn="ctr">
                        <a:lnSpc>
                          <a:spcPct val="100000"/>
                        </a:lnSpc>
                        <a:spcBef>
                          <a:spcPts val="600"/>
                        </a:spcBef>
                        <a:spcAft>
                          <a:spcPts val="0"/>
                        </a:spcAft>
                      </a:pPr>
                      <a:r>
                        <a:rPr lang="fr-FR" sz="1500">
                          <a:effectLst/>
                        </a:rPr>
                        <a:t> </a:t>
                      </a:r>
                      <a:endParaRPr lang="fr-FR" sz="1500">
                        <a:effectLst/>
                        <a:latin typeface="Calibri"/>
                        <a:ea typeface="Calibri"/>
                        <a:cs typeface="Times New Roman"/>
                      </a:endParaRPr>
                    </a:p>
                  </a:txBody>
                  <a:tcPr marL="68580" marR="68580" marT="0" marB="0" anchor="ctr"/>
                </a:tc>
                <a:tc>
                  <a:txBody>
                    <a:bodyPr/>
                    <a:lstStyle/>
                    <a:p>
                      <a:pPr algn="ctr">
                        <a:lnSpc>
                          <a:spcPct val="100000"/>
                        </a:lnSpc>
                        <a:spcBef>
                          <a:spcPts val="600"/>
                        </a:spcBef>
                        <a:spcAft>
                          <a:spcPts val="0"/>
                        </a:spcAft>
                      </a:pPr>
                      <a:r>
                        <a:rPr lang="fr-FR" sz="1500">
                          <a:effectLst/>
                        </a:rPr>
                        <a:t> </a:t>
                      </a:r>
                      <a:endParaRPr lang="fr-FR" sz="1500">
                        <a:effectLst/>
                        <a:latin typeface="Calibri"/>
                        <a:ea typeface="Calibri"/>
                        <a:cs typeface="Times New Roman"/>
                      </a:endParaRPr>
                    </a:p>
                  </a:txBody>
                  <a:tcPr marL="68580" marR="68580" marT="0" marB="0" anchor="ctr"/>
                </a:tc>
                <a:tc>
                  <a:txBody>
                    <a:bodyPr/>
                    <a:lstStyle/>
                    <a:p>
                      <a:pPr algn="ctr">
                        <a:lnSpc>
                          <a:spcPct val="100000"/>
                        </a:lnSpc>
                        <a:spcBef>
                          <a:spcPts val="600"/>
                        </a:spcBef>
                        <a:spcAft>
                          <a:spcPts val="0"/>
                        </a:spcAft>
                      </a:pPr>
                      <a:r>
                        <a:rPr lang="fr-FR" sz="1500" dirty="0" smtClean="0">
                          <a:effectLst/>
                        </a:rPr>
                        <a:t>-0,000</a:t>
                      </a:r>
                      <a:endParaRPr lang="fr-FR" sz="1500" dirty="0">
                        <a:effectLst/>
                      </a:endParaRPr>
                    </a:p>
                    <a:p>
                      <a:pPr algn="ctr">
                        <a:lnSpc>
                          <a:spcPct val="100000"/>
                        </a:lnSpc>
                        <a:spcBef>
                          <a:spcPts val="600"/>
                        </a:spcBef>
                        <a:spcAft>
                          <a:spcPts val="0"/>
                        </a:spcAft>
                      </a:pPr>
                      <a:r>
                        <a:rPr lang="fr-FR" sz="1500" dirty="0">
                          <a:effectLst/>
                        </a:rPr>
                        <a:t>(</a:t>
                      </a:r>
                      <a:r>
                        <a:rPr lang="fr-FR" sz="1500" dirty="0" smtClean="0">
                          <a:effectLst/>
                        </a:rPr>
                        <a:t>0,018</a:t>
                      </a:r>
                      <a:r>
                        <a:rPr lang="fr-FR" sz="1500" dirty="0">
                          <a:effectLst/>
                        </a:rPr>
                        <a:t>)</a:t>
                      </a:r>
                      <a:endParaRPr lang="fr-FR" sz="1500" dirty="0">
                        <a:effectLst/>
                        <a:latin typeface="Calibri"/>
                        <a:ea typeface="Calibri"/>
                        <a:cs typeface="Times New Roman"/>
                      </a:endParaRPr>
                    </a:p>
                  </a:txBody>
                  <a:tcPr marL="68580" marR="68580" marT="0" marB="0" anchor="ctr"/>
                </a:tc>
              </a:tr>
              <a:tr h="535167">
                <a:tc>
                  <a:txBody>
                    <a:bodyPr/>
                    <a:lstStyle/>
                    <a:p>
                      <a:pPr algn="ctr">
                        <a:lnSpc>
                          <a:spcPct val="100000"/>
                        </a:lnSpc>
                        <a:spcAft>
                          <a:spcPts val="800"/>
                        </a:spcAft>
                      </a:pPr>
                      <a:r>
                        <a:rPr lang="fr-FR" sz="1500" dirty="0" err="1">
                          <a:effectLst/>
                        </a:rPr>
                        <a:t>Hired</a:t>
                      </a:r>
                      <a:r>
                        <a:rPr lang="fr-FR" sz="1500" dirty="0">
                          <a:effectLst/>
                        </a:rPr>
                        <a:t> </a:t>
                      </a:r>
                      <a:r>
                        <a:rPr lang="fr-FR" sz="1500" dirty="0" err="1">
                          <a:effectLst/>
                        </a:rPr>
                        <a:t>during</a:t>
                      </a:r>
                      <a:r>
                        <a:rPr lang="fr-FR" sz="1500" dirty="0">
                          <a:effectLst/>
                        </a:rPr>
                        <a:t> </a:t>
                      </a:r>
                      <a:r>
                        <a:rPr lang="fr-FR" sz="1500" dirty="0" err="1">
                          <a:effectLst/>
                        </a:rPr>
                        <a:t>both</a:t>
                      </a:r>
                      <a:r>
                        <a:rPr lang="fr-FR" sz="1500" dirty="0">
                          <a:effectLst/>
                        </a:rPr>
                        <a:t> Changes</a:t>
                      </a:r>
                      <a:endParaRPr lang="fr-FR" sz="1500" dirty="0">
                        <a:effectLst/>
                        <a:latin typeface="Calibri"/>
                        <a:ea typeface="Calibri"/>
                        <a:cs typeface="Times New Roman"/>
                      </a:endParaRPr>
                    </a:p>
                  </a:txBody>
                  <a:tcPr marL="68580" marR="68580" marT="0" marB="0"/>
                </a:tc>
                <a:tc>
                  <a:txBody>
                    <a:bodyPr/>
                    <a:lstStyle/>
                    <a:p>
                      <a:pPr algn="ctr">
                        <a:lnSpc>
                          <a:spcPct val="100000"/>
                        </a:lnSpc>
                        <a:spcBef>
                          <a:spcPts val="600"/>
                        </a:spcBef>
                        <a:spcAft>
                          <a:spcPts val="0"/>
                        </a:spcAft>
                      </a:pPr>
                      <a:r>
                        <a:rPr lang="fr-FR" sz="1500">
                          <a:effectLst/>
                        </a:rPr>
                        <a:t> </a:t>
                      </a:r>
                      <a:endParaRPr lang="fr-FR" sz="1500">
                        <a:effectLst/>
                        <a:latin typeface="Calibri"/>
                        <a:ea typeface="Calibri"/>
                        <a:cs typeface="Times New Roman"/>
                      </a:endParaRPr>
                    </a:p>
                  </a:txBody>
                  <a:tcPr marL="68580" marR="68580" marT="0" marB="0" anchor="ctr"/>
                </a:tc>
                <a:tc>
                  <a:txBody>
                    <a:bodyPr/>
                    <a:lstStyle/>
                    <a:p>
                      <a:pPr algn="ctr">
                        <a:lnSpc>
                          <a:spcPct val="100000"/>
                        </a:lnSpc>
                        <a:spcBef>
                          <a:spcPts val="600"/>
                        </a:spcBef>
                        <a:spcAft>
                          <a:spcPts val="0"/>
                        </a:spcAft>
                      </a:pPr>
                      <a:r>
                        <a:rPr lang="fr-FR" sz="1500">
                          <a:effectLst/>
                        </a:rPr>
                        <a:t> </a:t>
                      </a:r>
                      <a:endParaRPr lang="fr-FR" sz="1500">
                        <a:effectLst/>
                        <a:latin typeface="Calibri"/>
                        <a:ea typeface="Calibri"/>
                        <a:cs typeface="Times New Roman"/>
                      </a:endParaRPr>
                    </a:p>
                  </a:txBody>
                  <a:tcPr marL="68580" marR="68580" marT="0" marB="0" anchor="ctr"/>
                </a:tc>
                <a:tc>
                  <a:txBody>
                    <a:bodyPr/>
                    <a:lstStyle/>
                    <a:p>
                      <a:pPr algn="ctr">
                        <a:lnSpc>
                          <a:spcPct val="100000"/>
                        </a:lnSpc>
                        <a:spcBef>
                          <a:spcPts val="600"/>
                        </a:spcBef>
                        <a:spcAft>
                          <a:spcPts val="0"/>
                        </a:spcAft>
                      </a:pPr>
                      <a:r>
                        <a:rPr lang="fr-FR" sz="1500">
                          <a:effectLst/>
                        </a:rPr>
                        <a:t> </a:t>
                      </a:r>
                      <a:endParaRPr lang="fr-FR" sz="1500">
                        <a:effectLst/>
                        <a:latin typeface="Calibri"/>
                        <a:ea typeface="Calibri"/>
                        <a:cs typeface="Times New Roman"/>
                      </a:endParaRPr>
                    </a:p>
                  </a:txBody>
                  <a:tcPr marL="68580" marR="68580" marT="0" marB="0" anchor="ctr"/>
                </a:tc>
                <a:tc>
                  <a:txBody>
                    <a:bodyPr/>
                    <a:lstStyle/>
                    <a:p>
                      <a:pPr algn="ctr">
                        <a:lnSpc>
                          <a:spcPct val="100000"/>
                        </a:lnSpc>
                        <a:spcBef>
                          <a:spcPts val="600"/>
                        </a:spcBef>
                        <a:spcAft>
                          <a:spcPts val="0"/>
                        </a:spcAft>
                      </a:pPr>
                      <a:r>
                        <a:rPr lang="fr-FR" sz="1500">
                          <a:effectLst/>
                        </a:rPr>
                        <a:t> </a:t>
                      </a:r>
                      <a:endParaRPr lang="fr-FR" sz="1500">
                        <a:effectLst/>
                        <a:latin typeface="Calibri"/>
                        <a:ea typeface="Calibri"/>
                        <a:cs typeface="Times New Roman"/>
                      </a:endParaRPr>
                    </a:p>
                  </a:txBody>
                  <a:tcPr marL="68580" marR="68580" marT="0" marB="0" anchor="ctr"/>
                </a:tc>
                <a:tc>
                  <a:txBody>
                    <a:bodyPr/>
                    <a:lstStyle/>
                    <a:p>
                      <a:pPr algn="ctr">
                        <a:lnSpc>
                          <a:spcPct val="100000"/>
                        </a:lnSpc>
                        <a:spcBef>
                          <a:spcPts val="600"/>
                        </a:spcBef>
                        <a:spcAft>
                          <a:spcPts val="0"/>
                        </a:spcAft>
                      </a:pPr>
                      <a:r>
                        <a:rPr lang="fr-FR" sz="1500" dirty="0">
                          <a:effectLst/>
                        </a:rPr>
                        <a:t>-</a:t>
                      </a:r>
                      <a:r>
                        <a:rPr lang="fr-FR" sz="1500" dirty="0" smtClean="0">
                          <a:effectLst/>
                        </a:rPr>
                        <a:t>0,035</a:t>
                      </a:r>
                      <a:endParaRPr lang="fr-FR" sz="1500" dirty="0">
                        <a:effectLst/>
                      </a:endParaRPr>
                    </a:p>
                    <a:p>
                      <a:pPr algn="ctr">
                        <a:lnSpc>
                          <a:spcPct val="100000"/>
                        </a:lnSpc>
                        <a:spcBef>
                          <a:spcPts val="600"/>
                        </a:spcBef>
                        <a:spcAft>
                          <a:spcPts val="600"/>
                        </a:spcAft>
                      </a:pPr>
                      <a:r>
                        <a:rPr lang="fr-FR" sz="1500" dirty="0">
                          <a:effectLst/>
                        </a:rPr>
                        <a:t>(</a:t>
                      </a:r>
                      <a:r>
                        <a:rPr lang="fr-FR" sz="1500" dirty="0" smtClean="0">
                          <a:effectLst/>
                        </a:rPr>
                        <a:t>0,029)</a:t>
                      </a:r>
                      <a:endParaRPr lang="fr-FR" sz="1500" dirty="0">
                        <a:effectLst/>
                        <a:latin typeface="Calibri"/>
                        <a:ea typeface="Calibri"/>
                        <a:cs typeface="Times New Roman"/>
                      </a:endParaRPr>
                    </a:p>
                  </a:txBody>
                  <a:tcPr marL="68580" marR="68580" marT="0" marB="0" anchor="ctr"/>
                </a:tc>
              </a:tr>
              <a:tr h="284082">
                <a:tc>
                  <a:txBody>
                    <a:bodyPr/>
                    <a:lstStyle/>
                    <a:p>
                      <a:pPr algn="ctr">
                        <a:lnSpc>
                          <a:spcPct val="100000"/>
                        </a:lnSpc>
                        <a:spcAft>
                          <a:spcPts val="800"/>
                        </a:spcAft>
                      </a:pPr>
                      <a:r>
                        <a:rPr lang="fr-FR" sz="1500" dirty="0" smtClean="0">
                          <a:effectLst/>
                          <a:latin typeface="+mn-lt"/>
                          <a:ea typeface="+mn-ea"/>
                          <a:cs typeface="+mn-cs"/>
                        </a:rPr>
                        <a:t>N</a:t>
                      </a:r>
                      <a:r>
                        <a:rPr lang="fr-FR" sz="1500" baseline="0" dirty="0" smtClean="0">
                          <a:effectLst/>
                          <a:latin typeface="+mn-lt"/>
                          <a:ea typeface="+mn-ea"/>
                          <a:cs typeface="+mn-cs"/>
                        </a:rPr>
                        <a:t> / R²</a:t>
                      </a:r>
                      <a:endParaRPr lang="fr-FR" sz="1500" dirty="0">
                        <a:effectLst/>
                        <a:latin typeface="Calibri"/>
                        <a:ea typeface="Calibri"/>
                        <a:cs typeface="Times New Roman"/>
                      </a:endParaRPr>
                    </a:p>
                  </a:txBody>
                  <a:tcPr marL="68580" marR="68580" marT="0" marB="0" anchor="ctr"/>
                </a:tc>
                <a:tc>
                  <a:txBody>
                    <a:bodyPr/>
                    <a:lstStyle/>
                    <a:p>
                      <a:pPr algn="ctr">
                        <a:lnSpc>
                          <a:spcPct val="100000"/>
                        </a:lnSpc>
                        <a:spcAft>
                          <a:spcPts val="800"/>
                        </a:spcAft>
                      </a:pPr>
                      <a:r>
                        <a:rPr lang="fr-FR" sz="1500" dirty="0" smtClean="0">
                          <a:effectLst/>
                        </a:rPr>
                        <a:t>28 500 / 0,002</a:t>
                      </a:r>
                      <a:endParaRPr lang="fr-FR" sz="1500" dirty="0">
                        <a:effectLst/>
                        <a:latin typeface="Calibri"/>
                        <a:ea typeface="Calibri"/>
                        <a:cs typeface="Times New Roman"/>
                      </a:endParaRPr>
                    </a:p>
                  </a:txBody>
                  <a:tcPr marL="68580" marR="68580" marT="0" marB="0" anchor="ctr"/>
                </a:tc>
                <a:tc>
                  <a:txBody>
                    <a:bodyPr/>
                    <a:lstStyle/>
                    <a:p>
                      <a:pPr algn="ctr">
                        <a:lnSpc>
                          <a:spcPct val="100000"/>
                        </a:lnSpc>
                        <a:spcAft>
                          <a:spcPts val="800"/>
                        </a:spcAft>
                      </a:pPr>
                      <a:r>
                        <a:rPr lang="fr-FR" sz="1500" dirty="0" smtClean="0">
                          <a:effectLst/>
                        </a:rPr>
                        <a:t>28 500 / 0,027</a:t>
                      </a:r>
                      <a:endParaRPr lang="fr-FR" sz="1500" dirty="0">
                        <a:effectLst/>
                        <a:latin typeface="Calibri"/>
                        <a:ea typeface="Calibri"/>
                        <a:cs typeface="Times New Roman"/>
                      </a:endParaRPr>
                    </a:p>
                  </a:txBody>
                  <a:tcPr marL="68580" marR="68580" marT="0" marB="0" anchor="ctr"/>
                </a:tc>
                <a:tc>
                  <a:txBody>
                    <a:bodyPr/>
                    <a:lstStyle/>
                    <a:p>
                      <a:pPr algn="ctr">
                        <a:lnSpc>
                          <a:spcPct val="100000"/>
                        </a:lnSpc>
                        <a:spcAft>
                          <a:spcPts val="800"/>
                        </a:spcAft>
                      </a:pPr>
                      <a:r>
                        <a:rPr lang="fr-FR" sz="1500" dirty="0" smtClean="0">
                          <a:effectLst/>
                        </a:rPr>
                        <a:t>27 369 / 0,028</a:t>
                      </a:r>
                      <a:endParaRPr lang="fr-FR" sz="1500" dirty="0">
                        <a:effectLst/>
                        <a:latin typeface="Calibri"/>
                        <a:ea typeface="Calibri"/>
                        <a:cs typeface="Times New Roman"/>
                      </a:endParaRPr>
                    </a:p>
                  </a:txBody>
                  <a:tcPr marL="68580" marR="68580" marT="0" marB="0" anchor="ctr"/>
                </a:tc>
                <a:tc>
                  <a:txBody>
                    <a:bodyPr/>
                    <a:lstStyle/>
                    <a:p>
                      <a:pPr algn="ctr">
                        <a:lnSpc>
                          <a:spcPct val="100000"/>
                        </a:lnSpc>
                        <a:spcBef>
                          <a:spcPts val="1200"/>
                        </a:spcBef>
                        <a:spcAft>
                          <a:spcPts val="0"/>
                        </a:spcAft>
                      </a:pPr>
                      <a:r>
                        <a:rPr lang="fr-FR" sz="1500" dirty="0" smtClean="0">
                          <a:effectLst/>
                        </a:rPr>
                        <a:t>27 369 / 0,026</a:t>
                      </a:r>
                      <a:endParaRPr lang="fr-FR" sz="1500" dirty="0">
                        <a:effectLst/>
                        <a:latin typeface="Calibri"/>
                        <a:ea typeface="Calibri"/>
                        <a:cs typeface="Times New Roman"/>
                      </a:endParaRPr>
                    </a:p>
                  </a:txBody>
                  <a:tcPr marL="68580" marR="68580" marT="0" marB="0" anchor="ctr"/>
                </a:tc>
                <a:tc>
                  <a:txBody>
                    <a:bodyPr/>
                    <a:lstStyle/>
                    <a:p>
                      <a:pPr algn="ctr">
                        <a:lnSpc>
                          <a:spcPct val="100000"/>
                        </a:lnSpc>
                        <a:spcBef>
                          <a:spcPts val="1200"/>
                        </a:spcBef>
                        <a:spcAft>
                          <a:spcPts val="0"/>
                        </a:spcAft>
                      </a:pPr>
                      <a:r>
                        <a:rPr lang="fr-FR" sz="1500" dirty="0" smtClean="0">
                          <a:effectLst/>
                        </a:rPr>
                        <a:t>27</a:t>
                      </a:r>
                      <a:r>
                        <a:rPr lang="fr-FR" sz="1500" baseline="0" dirty="0" smtClean="0">
                          <a:effectLst/>
                        </a:rPr>
                        <a:t> 369</a:t>
                      </a:r>
                      <a:r>
                        <a:rPr lang="fr-FR" sz="1500" dirty="0" smtClean="0">
                          <a:effectLst/>
                        </a:rPr>
                        <a:t>/ 0,026</a:t>
                      </a:r>
                      <a:endParaRPr lang="fr-FR" sz="1500" dirty="0">
                        <a:effectLst/>
                        <a:latin typeface="Calibri"/>
                        <a:ea typeface="Calibri"/>
                        <a:cs typeface="Times New Roman"/>
                      </a:endParaRPr>
                    </a:p>
                  </a:txBody>
                  <a:tcPr marL="68580" marR="68580" marT="0" marB="0" anchor="ctr"/>
                </a:tc>
              </a:tr>
            </a:tbl>
          </a:graphicData>
        </a:graphic>
      </p:graphicFrame>
      <p:sp>
        <p:nvSpPr>
          <p:cNvPr id="3" name="Rectangle 1"/>
          <p:cNvSpPr>
            <a:spLocks noChangeArrowheads="1"/>
          </p:cNvSpPr>
          <p:nvPr/>
        </p:nvSpPr>
        <p:spPr bwMode="auto">
          <a:xfrm>
            <a:off x="0" y="0"/>
            <a:ext cx="9143143" cy="707886"/>
          </a:xfrm>
          <a:prstGeom prst="rect">
            <a:avLst/>
          </a:prstGeom>
          <a:solidFill>
            <a:schemeClr val="bg1"/>
          </a:solidFill>
          <a:ln>
            <a:noFill/>
          </a:ln>
          <a:effectLst/>
        </p:spPr>
        <p:txBody>
          <a:bodyPr vert="horz" wrap="square" lIns="91440" tIns="45720" rIns="91440" bIns="45720" numCol="1" anchor="ctr" anchorCtr="0" compatLnSpc="1">
            <a:prstTxWarp prst="textNoShape">
              <a:avLst/>
            </a:prstTxWarp>
            <a:spAutoFit/>
          </a:bodyPr>
          <a:lstStyle>
            <a:lvl1pPr fontAlgn="base">
              <a:spcBef>
                <a:spcPct val="0"/>
              </a:spcBef>
              <a:spcAft>
                <a:spcPct val="0"/>
              </a:spcAft>
              <a:tabLst>
                <a:tab pos="515938" algn="ctr"/>
                <a:tab pos="1019175" algn="l"/>
              </a:tabLst>
              <a:defRPr>
                <a:solidFill>
                  <a:schemeClr val="tx1"/>
                </a:solidFill>
                <a:latin typeface="Arial" pitchFamily="34" charset="0"/>
                <a:cs typeface="Arial" pitchFamily="34" charset="0"/>
              </a:defRPr>
            </a:lvl1pPr>
            <a:lvl2pPr fontAlgn="base">
              <a:spcBef>
                <a:spcPct val="0"/>
              </a:spcBef>
              <a:spcAft>
                <a:spcPct val="0"/>
              </a:spcAft>
              <a:tabLst>
                <a:tab pos="515938" algn="ctr"/>
                <a:tab pos="1019175" algn="l"/>
              </a:tabLst>
              <a:defRPr>
                <a:solidFill>
                  <a:schemeClr val="tx1"/>
                </a:solidFill>
                <a:latin typeface="Arial" pitchFamily="34" charset="0"/>
                <a:cs typeface="Arial" pitchFamily="34" charset="0"/>
              </a:defRPr>
            </a:lvl2pPr>
            <a:lvl3pPr fontAlgn="base">
              <a:spcBef>
                <a:spcPct val="0"/>
              </a:spcBef>
              <a:spcAft>
                <a:spcPct val="0"/>
              </a:spcAft>
              <a:tabLst>
                <a:tab pos="515938" algn="ctr"/>
                <a:tab pos="1019175" algn="l"/>
              </a:tabLst>
              <a:defRPr>
                <a:solidFill>
                  <a:schemeClr val="tx1"/>
                </a:solidFill>
                <a:latin typeface="Arial" pitchFamily="34" charset="0"/>
                <a:cs typeface="Arial" pitchFamily="34" charset="0"/>
              </a:defRPr>
            </a:lvl3pPr>
            <a:lvl4pPr fontAlgn="base">
              <a:spcBef>
                <a:spcPct val="0"/>
              </a:spcBef>
              <a:spcAft>
                <a:spcPct val="0"/>
              </a:spcAft>
              <a:tabLst>
                <a:tab pos="515938" algn="ctr"/>
                <a:tab pos="1019175" algn="l"/>
              </a:tabLst>
              <a:defRPr>
                <a:solidFill>
                  <a:schemeClr val="tx1"/>
                </a:solidFill>
                <a:latin typeface="Arial" pitchFamily="34" charset="0"/>
                <a:cs typeface="Arial" pitchFamily="34" charset="0"/>
              </a:defRPr>
            </a:lvl4pPr>
            <a:lvl5pPr fontAlgn="base">
              <a:spcBef>
                <a:spcPct val="0"/>
              </a:spcBef>
              <a:spcAft>
                <a:spcPct val="0"/>
              </a:spcAft>
              <a:tabLst>
                <a:tab pos="515938" algn="ctr"/>
                <a:tab pos="1019175" algn="l"/>
              </a:tabLst>
              <a:defRPr>
                <a:solidFill>
                  <a:schemeClr val="tx1"/>
                </a:solidFill>
                <a:latin typeface="Arial" pitchFamily="34" charset="0"/>
                <a:cs typeface="Arial" pitchFamily="34" charset="0"/>
              </a:defRPr>
            </a:lvl5pPr>
            <a:lvl6pPr fontAlgn="base">
              <a:spcBef>
                <a:spcPct val="0"/>
              </a:spcBef>
              <a:spcAft>
                <a:spcPct val="0"/>
              </a:spcAft>
              <a:tabLst>
                <a:tab pos="515938" algn="ctr"/>
                <a:tab pos="1019175" algn="l"/>
              </a:tabLst>
              <a:defRPr>
                <a:solidFill>
                  <a:schemeClr val="tx1"/>
                </a:solidFill>
                <a:latin typeface="Arial" pitchFamily="34" charset="0"/>
                <a:cs typeface="Arial" pitchFamily="34" charset="0"/>
              </a:defRPr>
            </a:lvl6pPr>
            <a:lvl7pPr fontAlgn="base">
              <a:spcBef>
                <a:spcPct val="0"/>
              </a:spcBef>
              <a:spcAft>
                <a:spcPct val="0"/>
              </a:spcAft>
              <a:tabLst>
                <a:tab pos="515938" algn="ctr"/>
                <a:tab pos="1019175" algn="l"/>
              </a:tabLst>
              <a:defRPr>
                <a:solidFill>
                  <a:schemeClr val="tx1"/>
                </a:solidFill>
                <a:latin typeface="Arial" pitchFamily="34" charset="0"/>
                <a:cs typeface="Arial" pitchFamily="34" charset="0"/>
              </a:defRPr>
            </a:lvl7pPr>
            <a:lvl8pPr fontAlgn="base">
              <a:spcBef>
                <a:spcPct val="0"/>
              </a:spcBef>
              <a:spcAft>
                <a:spcPct val="0"/>
              </a:spcAft>
              <a:tabLst>
                <a:tab pos="515938" algn="ctr"/>
                <a:tab pos="1019175" algn="l"/>
              </a:tabLst>
              <a:defRPr>
                <a:solidFill>
                  <a:schemeClr val="tx1"/>
                </a:solidFill>
                <a:latin typeface="Arial" pitchFamily="34" charset="0"/>
                <a:cs typeface="Arial" pitchFamily="34" charset="0"/>
              </a:defRPr>
            </a:lvl8pPr>
            <a:lvl9pPr fontAlgn="base">
              <a:spcBef>
                <a:spcPct val="0"/>
              </a:spcBef>
              <a:spcAft>
                <a:spcPct val="0"/>
              </a:spcAft>
              <a:tabLst>
                <a:tab pos="515938" algn="ctr"/>
                <a:tab pos="1019175" algn="l"/>
              </a:tabLst>
              <a:defRPr>
                <a:solidFill>
                  <a:schemeClr val="tx1"/>
                </a:solidFill>
                <a:latin typeface="Arial" pitchFamily="34" charset="0"/>
                <a:cs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tab pos="515938" algn="ctr"/>
                <a:tab pos="1019175" algn="l"/>
              </a:tabLst>
            </a:pPr>
            <a:r>
              <a:rPr kumimoji="0" lang="en-US" altLang="fr-FR" sz="20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Sample average effects of organizational changes on long-term sickness absences</a:t>
            </a:r>
          </a:p>
          <a:p>
            <a:pPr marL="0" marR="0" lvl="0" indent="0" algn="ctr" defTabSz="914400" rtl="0" eaLnBrk="1" fontAlgn="base" latinLnBrk="0" hangingPunct="1">
              <a:lnSpc>
                <a:spcPct val="100000"/>
              </a:lnSpc>
              <a:spcBef>
                <a:spcPct val="0"/>
              </a:spcBef>
              <a:spcAft>
                <a:spcPct val="0"/>
              </a:spcAft>
              <a:buClrTx/>
              <a:buSzTx/>
              <a:buFontTx/>
              <a:buNone/>
              <a:tabLst>
                <a:tab pos="515938" algn="ctr"/>
                <a:tab pos="1019175" algn="l"/>
              </a:tabLst>
            </a:pPr>
            <a:r>
              <a:rPr kumimoji="0" lang="en-US" altLang="fr-FR" sz="20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of treated </a:t>
            </a:r>
            <a:r>
              <a:rPr kumimoji="0" lang="en-US" altLang="fr-FR" sz="20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female</a:t>
            </a:r>
            <a:r>
              <a:rPr kumimoji="0" lang="en-US" altLang="fr-FR" sz="20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employees </a:t>
            </a:r>
            <a:r>
              <a:rPr kumimoji="0" lang="en-US" altLang="fr-FR" sz="20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during</a:t>
            </a:r>
            <a:r>
              <a:rPr kumimoji="0" lang="en-US" altLang="fr-FR" sz="20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the period of changes (</a:t>
            </a:r>
            <a:r>
              <a:rPr kumimoji="0" lang="en-US" altLang="fr-FR" sz="2000" b="0" i="0" u="none" strike="noStrike" cap="none" normalizeH="0" baseline="0" dirty="0" err="1" smtClean="0">
                <a:ln>
                  <a:noFill/>
                </a:ln>
                <a:solidFill>
                  <a:schemeClr val="tx1"/>
                </a:solidFill>
                <a:effectLst/>
                <a:latin typeface="Calibri" pitchFamily="34" charset="0"/>
                <a:ea typeface="Calibri" pitchFamily="34" charset="0"/>
                <a:cs typeface="Times New Roman" pitchFamily="18" charset="0"/>
              </a:rPr>
              <a:t>Coi</a:t>
            </a:r>
            <a:r>
              <a:rPr kumimoji="0" lang="en-US" altLang="fr-FR" sz="20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-Hygie)</a:t>
            </a:r>
            <a:endParaRPr kumimoji="0" lang="fr-FR" altLang="fr-FR" b="0" i="0" u="none" strike="noStrike" cap="none" normalizeH="0" baseline="0" dirty="0" smtClean="0">
              <a:ln>
                <a:noFill/>
              </a:ln>
              <a:solidFill>
                <a:schemeClr val="tx1"/>
              </a:solidFill>
              <a:effectLst/>
            </a:endParaRPr>
          </a:p>
        </p:txBody>
      </p:sp>
    </p:spTree>
    <p:extLst>
      <p:ext uri="{BB962C8B-B14F-4D97-AF65-F5344CB8AC3E}">
        <p14:creationId xmlns:p14="http://schemas.microsoft.com/office/powerpoint/2010/main" val="1365006089"/>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1"/>
          <p:cNvSpPr>
            <a:spLocks noChangeArrowheads="1"/>
          </p:cNvSpPr>
          <p:nvPr/>
        </p:nvSpPr>
        <p:spPr bwMode="auto">
          <a:xfrm>
            <a:off x="0" y="0"/>
            <a:ext cx="9143143" cy="707886"/>
          </a:xfrm>
          <a:prstGeom prst="rect">
            <a:avLst/>
          </a:prstGeom>
          <a:solidFill>
            <a:schemeClr val="bg1"/>
          </a:solidFill>
          <a:ln>
            <a:noFill/>
          </a:ln>
          <a:effectLst/>
        </p:spPr>
        <p:txBody>
          <a:bodyPr vert="horz" wrap="square" lIns="91440" tIns="45720" rIns="91440" bIns="45720" numCol="1" anchor="ctr" anchorCtr="0" compatLnSpc="1">
            <a:prstTxWarp prst="textNoShape">
              <a:avLst/>
            </a:prstTxWarp>
            <a:spAutoFit/>
          </a:bodyPr>
          <a:lstStyle>
            <a:lvl1pPr fontAlgn="base">
              <a:spcBef>
                <a:spcPct val="0"/>
              </a:spcBef>
              <a:spcAft>
                <a:spcPct val="0"/>
              </a:spcAft>
              <a:tabLst>
                <a:tab pos="515938" algn="ctr"/>
                <a:tab pos="1019175" algn="l"/>
              </a:tabLst>
              <a:defRPr>
                <a:solidFill>
                  <a:schemeClr val="tx1"/>
                </a:solidFill>
                <a:latin typeface="Arial" pitchFamily="34" charset="0"/>
                <a:cs typeface="Arial" pitchFamily="34" charset="0"/>
              </a:defRPr>
            </a:lvl1pPr>
            <a:lvl2pPr fontAlgn="base">
              <a:spcBef>
                <a:spcPct val="0"/>
              </a:spcBef>
              <a:spcAft>
                <a:spcPct val="0"/>
              </a:spcAft>
              <a:tabLst>
                <a:tab pos="515938" algn="ctr"/>
                <a:tab pos="1019175" algn="l"/>
              </a:tabLst>
              <a:defRPr>
                <a:solidFill>
                  <a:schemeClr val="tx1"/>
                </a:solidFill>
                <a:latin typeface="Arial" pitchFamily="34" charset="0"/>
                <a:cs typeface="Arial" pitchFamily="34" charset="0"/>
              </a:defRPr>
            </a:lvl2pPr>
            <a:lvl3pPr fontAlgn="base">
              <a:spcBef>
                <a:spcPct val="0"/>
              </a:spcBef>
              <a:spcAft>
                <a:spcPct val="0"/>
              </a:spcAft>
              <a:tabLst>
                <a:tab pos="515938" algn="ctr"/>
                <a:tab pos="1019175" algn="l"/>
              </a:tabLst>
              <a:defRPr>
                <a:solidFill>
                  <a:schemeClr val="tx1"/>
                </a:solidFill>
                <a:latin typeface="Arial" pitchFamily="34" charset="0"/>
                <a:cs typeface="Arial" pitchFamily="34" charset="0"/>
              </a:defRPr>
            </a:lvl3pPr>
            <a:lvl4pPr fontAlgn="base">
              <a:spcBef>
                <a:spcPct val="0"/>
              </a:spcBef>
              <a:spcAft>
                <a:spcPct val="0"/>
              </a:spcAft>
              <a:tabLst>
                <a:tab pos="515938" algn="ctr"/>
                <a:tab pos="1019175" algn="l"/>
              </a:tabLst>
              <a:defRPr>
                <a:solidFill>
                  <a:schemeClr val="tx1"/>
                </a:solidFill>
                <a:latin typeface="Arial" pitchFamily="34" charset="0"/>
                <a:cs typeface="Arial" pitchFamily="34" charset="0"/>
              </a:defRPr>
            </a:lvl4pPr>
            <a:lvl5pPr fontAlgn="base">
              <a:spcBef>
                <a:spcPct val="0"/>
              </a:spcBef>
              <a:spcAft>
                <a:spcPct val="0"/>
              </a:spcAft>
              <a:tabLst>
                <a:tab pos="515938" algn="ctr"/>
                <a:tab pos="1019175" algn="l"/>
              </a:tabLst>
              <a:defRPr>
                <a:solidFill>
                  <a:schemeClr val="tx1"/>
                </a:solidFill>
                <a:latin typeface="Arial" pitchFamily="34" charset="0"/>
                <a:cs typeface="Arial" pitchFamily="34" charset="0"/>
              </a:defRPr>
            </a:lvl5pPr>
            <a:lvl6pPr fontAlgn="base">
              <a:spcBef>
                <a:spcPct val="0"/>
              </a:spcBef>
              <a:spcAft>
                <a:spcPct val="0"/>
              </a:spcAft>
              <a:tabLst>
                <a:tab pos="515938" algn="ctr"/>
                <a:tab pos="1019175" algn="l"/>
              </a:tabLst>
              <a:defRPr>
                <a:solidFill>
                  <a:schemeClr val="tx1"/>
                </a:solidFill>
                <a:latin typeface="Arial" pitchFamily="34" charset="0"/>
                <a:cs typeface="Arial" pitchFamily="34" charset="0"/>
              </a:defRPr>
            </a:lvl6pPr>
            <a:lvl7pPr fontAlgn="base">
              <a:spcBef>
                <a:spcPct val="0"/>
              </a:spcBef>
              <a:spcAft>
                <a:spcPct val="0"/>
              </a:spcAft>
              <a:tabLst>
                <a:tab pos="515938" algn="ctr"/>
                <a:tab pos="1019175" algn="l"/>
              </a:tabLst>
              <a:defRPr>
                <a:solidFill>
                  <a:schemeClr val="tx1"/>
                </a:solidFill>
                <a:latin typeface="Arial" pitchFamily="34" charset="0"/>
                <a:cs typeface="Arial" pitchFamily="34" charset="0"/>
              </a:defRPr>
            </a:lvl7pPr>
            <a:lvl8pPr fontAlgn="base">
              <a:spcBef>
                <a:spcPct val="0"/>
              </a:spcBef>
              <a:spcAft>
                <a:spcPct val="0"/>
              </a:spcAft>
              <a:tabLst>
                <a:tab pos="515938" algn="ctr"/>
                <a:tab pos="1019175" algn="l"/>
              </a:tabLst>
              <a:defRPr>
                <a:solidFill>
                  <a:schemeClr val="tx1"/>
                </a:solidFill>
                <a:latin typeface="Arial" pitchFamily="34" charset="0"/>
                <a:cs typeface="Arial" pitchFamily="34" charset="0"/>
              </a:defRPr>
            </a:lvl8pPr>
            <a:lvl9pPr fontAlgn="base">
              <a:spcBef>
                <a:spcPct val="0"/>
              </a:spcBef>
              <a:spcAft>
                <a:spcPct val="0"/>
              </a:spcAft>
              <a:tabLst>
                <a:tab pos="515938" algn="ctr"/>
                <a:tab pos="1019175" algn="l"/>
              </a:tabLst>
              <a:defRPr>
                <a:solidFill>
                  <a:schemeClr val="tx1"/>
                </a:solidFill>
                <a:latin typeface="Arial" pitchFamily="34" charset="0"/>
                <a:cs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tab pos="515938" algn="ctr"/>
                <a:tab pos="1019175" algn="l"/>
              </a:tabLst>
            </a:pPr>
            <a:r>
              <a:rPr kumimoji="0" lang="en-US" altLang="fr-FR" sz="20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Sample average effects of organizational changes on long-term sickness absences</a:t>
            </a:r>
          </a:p>
          <a:p>
            <a:pPr marL="0" marR="0" lvl="0" indent="0" algn="ctr" defTabSz="914400" rtl="0" eaLnBrk="1" fontAlgn="base" latinLnBrk="0" hangingPunct="1">
              <a:lnSpc>
                <a:spcPct val="100000"/>
              </a:lnSpc>
              <a:spcBef>
                <a:spcPct val="0"/>
              </a:spcBef>
              <a:spcAft>
                <a:spcPct val="0"/>
              </a:spcAft>
              <a:buClrTx/>
              <a:buSzTx/>
              <a:buFontTx/>
              <a:buNone/>
              <a:tabLst>
                <a:tab pos="515938" algn="ctr"/>
                <a:tab pos="1019175" algn="l"/>
              </a:tabLst>
            </a:pPr>
            <a:r>
              <a:rPr kumimoji="0" lang="en-US" altLang="fr-FR" sz="20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of treated </a:t>
            </a:r>
            <a:r>
              <a:rPr kumimoji="0" lang="en-US" altLang="fr-FR" sz="20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female</a:t>
            </a:r>
            <a:r>
              <a:rPr kumimoji="0" lang="en-US" altLang="fr-FR" sz="2000" b="1" i="0" u="none" strike="noStrike" cap="none" normalizeH="0" dirty="0" smtClean="0">
                <a:ln>
                  <a:noFill/>
                </a:ln>
                <a:solidFill>
                  <a:schemeClr val="tx1"/>
                </a:solidFill>
                <a:effectLst/>
                <a:latin typeface="Calibri" pitchFamily="34" charset="0"/>
                <a:ea typeface="Calibri" pitchFamily="34" charset="0"/>
                <a:cs typeface="Times New Roman" pitchFamily="18" charset="0"/>
              </a:rPr>
              <a:t> </a:t>
            </a:r>
            <a:r>
              <a:rPr kumimoji="0" lang="en-US" altLang="fr-FR" sz="20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employees </a:t>
            </a:r>
            <a:r>
              <a:rPr kumimoji="0" lang="en-US" altLang="fr-FR" sz="20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after</a:t>
            </a:r>
            <a:r>
              <a:rPr kumimoji="0" lang="en-US" altLang="fr-FR" sz="20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the period of changes (</a:t>
            </a:r>
            <a:r>
              <a:rPr kumimoji="0" lang="en-US" altLang="fr-FR" sz="2000" b="0" i="0" u="none" strike="noStrike" cap="none" normalizeH="0" baseline="0" dirty="0" err="1" smtClean="0">
                <a:ln>
                  <a:noFill/>
                </a:ln>
                <a:solidFill>
                  <a:schemeClr val="tx1"/>
                </a:solidFill>
                <a:effectLst/>
                <a:latin typeface="Calibri" pitchFamily="34" charset="0"/>
                <a:ea typeface="Calibri" pitchFamily="34" charset="0"/>
                <a:cs typeface="Times New Roman" pitchFamily="18" charset="0"/>
              </a:rPr>
              <a:t>Coi</a:t>
            </a:r>
            <a:r>
              <a:rPr kumimoji="0" lang="en-US" altLang="fr-FR" sz="20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-Hygie)</a:t>
            </a:r>
            <a:endParaRPr kumimoji="0" lang="fr-FR" altLang="fr-FR" b="0" i="0" u="none" strike="noStrike" cap="none" normalizeH="0" baseline="0" dirty="0" smtClean="0">
              <a:ln>
                <a:noFill/>
              </a:ln>
              <a:solidFill>
                <a:schemeClr val="tx1"/>
              </a:solidFill>
              <a:effectLst/>
            </a:endParaRPr>
          </a:p>
        </p:txBody>
      </p:sp>
      <p:graphicFrame>
        <p:nvGraphicFramePr>
          <p:cNvPr id="4" name="Tableau 3"/>
          <p:cNvGraphicFramePr>
            <a:graphicFrameLocks noGrp="1"/>
          </p:cNvGraphicFramePr>
          <p:nvPr>
            <p:extLst>
              <p:ext uri="{D42A27DB-BD31-4B8C-83A1-F6EECF244321}">
                <p14:modId xmlns:p14="http://schemas.microsoft.com/office/powerpoint/2010/main" val="3003051696"/>
              </p:ext>
            </p:extLst>
          </p:nvPr>
        </p:nvGraphicFramePr>
        <p:xfrm>
          <a:off x="856" y="620687"/>
          <a:ext cx="9143144" cy="6192223"/>
        </p:xfrm>
        <a:graphic>
          <a:graphicData uri="http://schemas.openxmlformats.org/drawingml/2006/table">
            <a:tbl>
              <a:tblPr firstRow="1" firstCol="1" bandRow="1">
                <a:tableStyleId>{5C22544A-7EE6-4342-B048-85BDC9FD1C3A}</a:tableStyleId>
              </a:tblPr>
              <a:tblGrid>
                <a:gridCol w="1665286"/>
                <a:gridCol w="1421279"/>
                <a:gridCol w="1412571"/>
                <a:gridCol w="1440160"/>
                <a:gridCol w="1513025"/>
                <a:gridCol w="1690823"/>
              </a:tblGrid>
              <a:tr h="211090">
                <a:tc gridSpan="6">
                  <a:txBody>
                    <a:bodyPr/>
                    <a:lstStyle/>
                    <a:p>
                      <a:pPr algn="ctr">
                        <a:lnSpc>
                          <a:spcPct val="107000"/>
                        </a:lnSpc>
                        <a:spcAft>
                          <a:spcPts val="800"/>
                        </a:spcAft>
                      </a:pPr>
                      <a:r>
                        <a:rPr lang="en-US" sz="1800" dirty="0">
                          <a:effectLst/>
                        </a:rPr>
                        <a:t>DD before (2000-2002) vs after (2006-2008) the </a:t>
                      </a:r>
                      <a:r>
                        <a:rPr lang="en-US" sz="1800" dirty="0" err="1" smtClean="0">
                          <a:effectLst/>
                        </a:rPr>
                        <a:t>organisational</a:t>
                      </a:r>
                      <a:r>
                        <a:rPr lang="en-US" sz="1800" dirty="0" smtClean="0">
                          <a:effectLst/>
                        </a:rPr>
                        <a:t> </a:t>
                      </a:r>
                      <a:r>
                        <a:rPr lang="en-US" sz="1800" dirty="0">
                          <a:effectLst/>
                        </a:rPr>
                        <a:t>changes </a:t>
                      </a:r>
                      <a:endParaRPr lang="fr-FR" sz="1800" dirty="0">
                        <a:effectLst/>
                        <a:latin typeface="Calibri"/>
                        <a:ea typeface="Calibri"/>
                        <a:cs typeface="Times New Roman"/>
                      </a:endParaRPr>
                    </a:p>
                  </a:txBody>
                  <a:tcPr marL="65505" marR="65505" marT="0" marB="0" anchor="ct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r>
              <a:tr h="1218672">
                <a:tc>
                  <a:txBody>
                    <a:bodyPr/>
                    <a:lstStyle/>
                    <a:p>
                      <a:pPr algn="ctr">
                        <a:lnSpc>
                          <a:spcPct val="100000"/>
                        </a:lnSpc>
                        <a:spcAft>
                          <a:spcPts val="800"/>
                        </a:spcAft>
                      </a:pPr>
                      <a:r>
                        <a:rPr lang="fr-FR" sz="1500" dirty="0">
                          <a:effectLst/>
                        </a:rPr>
                        <a:t>Model </a:t>
                      </a:r>
                      <a:r>
                        <a:rPr lang="fr-FR" sz="1500" dirty="0" err="1">
                          <a:effectLst/>
                        </a:rPr>
                        <a:t>specification</a:t>
                      </a:r>
                      <a:endParaRPr lang="fr-FR" sz="1500" dirty="0">
                        <a:effectLst/>
                        <a:latin typeface="Calibri"/>
                        <a:ea typeface="Calibri"/>
                        <a:cs typeface="Times New Roman"/>
                      </a:endParaRPr>
                    </a:p>
                  </a:txBody>
                  <a:tcPr marL="65505" marR="65505" marT="0" marB="0" anchor="ctr"/>
                </a:tc>
                <a:tc>
                  <a:txBody>
                    <a:bodyPr/>
                    <a:lstStyle/>
                    <a:p>
                      <a:pPr algn="ctr">
                        <a:lnSpc>
                          <a:spcPct val="100000"/>
                        </a:lnSpc>
                        <a:spcAft>
                          <a:spcPts val="600"/>
                        </a:spcAft>
                      </a:pPr>
                      <a:r>
                        <a:rPr lang="fr-FR" sz="1500" dirty="0">
                          <a:effectLst/>
                        </a:rPr>
                        <a:t>Time and </a:t>
                      </a:r>
                      <a:r>
                        <a:rPr lang="fr-FR" sz="1500" dirty="0" err="1">
                          <a:effectLst/>
                        </a:rPr>
                        <a:t>treatment</a:t>
                      </a:r>
                      <a:r>
                        <a:rPr lang="fr-FR" sz="1500" dirty="0">
                          <a:effectLst/>
                        </a:rPr>
                        <a:t> </a:t>
                      </a:r>
                      <a:r>
                        <a:rPr lang="fr-FR" sz="1500" dirty="0" err="1">
                          <a:effectLst/>
                        </a:rPr>
                        <a:t>dummies</a:t>
                      </a:r>
                      <a:endParaRPr lang="fr-FR" sz="1500" dirty="0">
                        <a:effectLst/>
                      </a:endParaRPr>
                    </a:p>
                    <a:p>
                      <a:pPr algn="ctr">
                        <a:lnSpc>
                          <a:spcPct val="100000"/>
                        </a:lnSpc>
                        <a:spcAft>
                          <a:spcPts val="600"/>
                        </a:spcAft>
                      </a:pPr>
                      <a:r>
                        <a:rPr lang="fr-FR" sz="1500" dirty="0" smtClean="0">
                          <a:effectLst/>
                        </a:rPr>
                        <a:t>Model (1</a:t>
                      </a:r>
                      <a:r>
                        <a:rPr lang="fr-FR" sz="1500" dirty="0">
                          <a:effectLst/>
                        </a:rPr>
                        <a:t>)</a:t>
                      </a:r>
                      <a:endParaRPr lang="fr-FR" sz="1500" dirty="0">
                        <a:effectLst/>
                        <a:latin typeface="Calibri"/>
                        <a:ea typeface="Calibri"/>
                        <a:cs typeface="Times New Roman"/>
                      </a:endParaRPr>
                    </a:p>
                  </a:txBody>
                  <a:tcPr marL="65505" marR="65505" marT="0" marB="0" anchor="ctr"/>
                </a:tc>
                <a:tc>
                  <a:txBody>
                    <a:bodyPr/>
                    <a:lstStyle/>
                    <a:p>
                      <a:pPr algn="ctr">
                        <a:lnSpc>
                          <a:spcPct val="100000"/>
                        </a:lnSpc>
                        <a:spcAft>
                          <a:spcPts val="800"/>
                        </a:spcAft>
                      </a:pPr>
                      <a:r>
                        <a:rPr lang="fr-FR" sz="1500" dirty="0">
                          <a:effectLst/>
                        </a:rPr>
                        <a:t>+ </a:t>
                      </a:r>
                      <a:r>
                        <a:rPr lang="fr-FR" sz="1500" dirty="0" err="1">
                          <a:effectLst/>
                        </a:rPr>
                        <a:t>individual</a:t>
                      </a:r>
                      <a:r>
                        <a:rPr lang="fr-FR" sz="1500" dirty="0">
                          <a:effectLst/>
                        </a:rPr>
                        <a:t> </a:t>
                      </a:r>
                      <a:r>
                        <a:rPr lang="fr-FR" sz="1500" dirty="0" err="1">
                          <a:effectLst/>
                        </a:rPr>
                        <a:t>characteristics</a:t>
                      </a:r>
                      <a:endParaRPr lang="fr-FR" sz="1500" dirty="0">
                        <a:effectLst/>
                      </a:endParaRPr>
                    </a:p>
                    <a:p>
                      <a:pPr algn="ctr">
                        <a:lnSpc>
                          <a:spcPct val="100000"/>
                        </a:lnSpc>
                        <a:spcAft>
                          <a:spcPts val="800"/>
                        </a:spcAft>
                      </a:pPr>
                      <a:r>
                        <a:rPr lang="fr-FR" sz="1500" dirty="0" smtClean="0">
                          <a:effectLst/>
                        </a:rPr>
                        <a:t>Model (2</a:t>
                      </a:r>
                      <a:r>
                        <a:rPr lang="fr-FR" sz="1500" dirty="0">
                          <a:effectLst/>
                        </a:rPr>
                        <a:t>)</a:t>
                      </a:r>
                      <a:endParaRPr lang="fr-FR" sz="1500" dirty="0">
                        <a:effectLst/>
                        <a:latin typeface="Calibri"/>
                        <a:ea typeface="Calibri"/>
                        <a:cs typeface="Times New Roman"/>
                      </a:endParaRPr>
                    </a:p>
                  </a:txBody>
                  <a:tcPr marL="65505" marR="65505" marT="0" marB="0" anchor="ctr"/>
                </a:tc>
                <a:tc>
                  <a:txBody>
                    <a:bodyPr/>
                    <a:lstStyle/>
                    <a:p>
                      <a:pPr algn="ctr">
                        <a:lnSpc>
                          <a:spcPct val="100000"/>
                        </a:lnSpc>
                        <a:spcAft>
                          <a:spcPts val="800"/>
                        </a:spcAft>
                      </a:pPr>
                      <a:r>
                        <a:rPr lang="fr-FR" sz="1500" dirty="0">
                          <a:effectLst/>
                        </a:rPr>
                        <a:t>+ </a:t>
                      </a:r>
                      <a:r>
                        <a:rPr lang="fr-FR" sz="1500" dirty="0" err="1">
                          <a:effectLst/>
                        </a:rPr>
                        <a:t>firm</a:t>
                      </a:r>
                      <a:r>
                        <a:rPr lang="fr-FR" sz="1500" dirty="0">
                          <a:effectLst/>
                        </a:rPr>
                        <a:t> variables </a:t>
                      </a:r>
                    </a:p>
                    <a:p>
                      <a:pPr algn="ctr">
                        <a:lnSpc>
                          <a:spcPct val="100000"/>
                        </a:lnSpc>
                        <a:spcAft>
                          <a:spcPts val="800"/>
                        </a:spcAft>
                      </a:pPr>
                      <a:r>
                        <a:rPr lang="fr-FR" sz="1500" dirty="0" smtClean="0">
                          <a:effectLst/>
                        </a:rPr>
                        <a:t>Model (3</a:t>
                      </a:r>
                      <a:r>
                        <a:rPr lang="fr-FR" sz="1500" dirty="0">
                          <a:effectLst/>
                        </a:rPr>
                        <a:t>)</a:t>
                      </a:r>
                      <a:endParaRPr lang="fr-FR" sz="1500" dirty="0">
                        <a:effectLst/>
                        <a:latin typeface="Calibri"/>
                        <a:ea typeface="Calibri"/>
                        <a:cs typeface="Times New Roman"/>
                      </a:endParaRPr>
                    </a:p>
                  </a:txBody>
                  <a:tcPr marL="65505" marR="65505" marT="0" marB="0" anchor="ctr"/>
                </a:tc>
                <a:tc>
                  <a:txBody>
                    <a:bodyPr/>
                    <a:lstStyle/>
                    <a:p>
                      <a:pPr algn="ctr">
                        <a:lnSpc>
                          <a:spcPct val="100000"/>
                        </a:lnSpc>
                        <a:spcAft>
                          <a:spcPts val="800"/>
                        </a:spcAft>
                      </a:pPr>
                      <a:r>
                        <a:rPr lang="en-US" sz="1500" dirty="0">
                          <a:effectLst/>
                        </a:rPr>
                        <a:t>Model 3 with coarsened exact matching</a:t>
                      </a:r>
                      <a:endParaRPr lang="fr-FR" sz="1500" dirty="0">
                        <a:effectLst/>
                      </a:endParaRPr>
                    </a:p>
                    <a:p>
                      <a:pPr algn="ctr">
                        <a:lnSpc>
                          <a:spcPct val="100000"/>
                        </a:lnSpc>
                        <a:spcAft>
                          <a:spcPts val="800"/>
                        </a:spcAft>
                      </a:pPr>
                      <a:r>
                        <a:rPr lang="en-US" sz="1500" dirty="0" smtClean="0">
                          <a:effectLst/>
                        </a:rPr>
                        <a:t>Model (4</a:t>
                      </a:r>
                      <a:r>
                        <a:rPr lang="en-US" sz="1500" dirty="0">
                          <a:effectLst/>
                        </a:rPr>
                        <a:t>)</a:t>
                      </a:r>
                      <a:endParaRPr lang="fr-FR" sz="1500" dirty="0">
                        <a:effectLst/>
                        <a:latin typeface="Calibri"/>
                        <a:ea typeface="Calibri"/>
                        <a:cs typeface="Times New Roman"/>
                      </a:endParaRPr>
                    </a:p>
                  </a:txBody>
                  <a:tcPr marL="65505" marR="65505" marT="0" marB="0"/>
                </a:tc>
                <a:tc>
                  <a:txBody>
                    <a:bodyPr/>
                    <a:lstStyle/>
                    <a:p>
                      <a:pPr algn="ctr">
                        <a:lnSpc>
                          <a:spcPct val="100000"/>
                        </a:lnSpc>
                        <a:spcAft>
                          <a:spcPts val="800"/>
                        </a:spcAft>
                      </a:pPr>
                      <a:r>
                        <a:rPr lang="en-US" sz="1500" dirty="0" smtClean="0">
                          <a:effectLst/>
                        </a:rPr>
                        <a:t>Model 4 with differences between newly hired and tenured employees </a:t>
                      </a:r>
                    </a:p>
                  </a:txBody>
                  <a:tcPr marL="65505" marR="65505" marT="0" marB="0"/>
                </a:tc>
              </a:tr>
              <a:tr h="243505">
                <a:tc gridSpan="6">
                  <a:txBody>
                    <a:bodyPr/>
                    <a:lstStyle/>
                    <a:p>
                      <a:pPr algn="ctr">
                        <a:lnSpc>
                          <a:spcPct val="100000"/>
                        </a:lnSpc>
                        <a:spcAft>
                          <a:spcPts val="800"/>
                        </a:spcAft>
                      </a:pPr>
                      <a:r>
                        <a:rPr lang="en-US" sz="1500" dirty="0">
                          <a:effectLst/>
                        </a:rPr>
                        <a:t>Working for firms implementing </a:t>
                      </a:r>
                      <a:r>
                        <a:rPr lang="en-US" sz="1500" dirty="0" err="1" smtClean="0">
                          <a:effectLst/>
                        </a:rPr>
                        <a:t>Organisational</a:t>
                      </a:r>
                      <a:r>
                        <a:rPr lang="en-US" sz="1500" dirty="0" smtClean="0">
                          <a:effectLst/>
                        </a:rPr>
                        <a:t> </a:t>
                      </a:r>
                      <a:r>
                        <a:rPr lang="en-US" sz="1500" dirty="0">
                          <a:effectLst/>
                        </a:rPr>
                        <a:t>Changes</a:t>
                      </a:r>
                      <a:endParaRPr lang="fr-FR" sz="1500" dirty="0">
                        <a:effectLst/>
                        <a:latin typeface="Calibri"/>
                        <a:ea typeface="Calibri"/>
                        <a:cs typeface="Times New Roman"/>
                      </a:endParaRPr>
                    </a:p>
                  </a:txBody>
                  <a:tcPr marL="65505" marR="65505" marT="0" marB="0" anchor="ct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r>
              <a:tr h="562867">
                <a:tc>
                  <a:txBody>
                    <a:bodyPr/>
                    <a:lstStyle/>
                    <a:p>
                      <a:pPr algn="ctr">
                        <a:lnSpc>
                          <a:spcPct val="100000"/>
                        </a:lnSpc>
                        <a:spcBef>
                          <a:spcPts val="600"/>
                        </a:spcBef>
                        <a:spcAft>
                          <a:spcPts val="0"/>
                        </a:spcAft>
                      </a:pPr>
                      <a:r>
                        <a:rPr lang="fr-FR" sz="1500" dirty="0" smtClean="0">
                          <a:effectLst/>
                        </a:rPr>
                        <a:t>ICT </a:t>
                      </a:r>
                      <a:r>
                        <a:rPr lang="fr-FR" sz="1500" dirty="0">
                          <a:effectLst/>
                        </a:rPr>
                        <a:t>Changes</a:t>
                      </a:r>
                      <a:endParaRPr lang="fr-FR" sz="1500" dirty="0">
                        <a:effectLst/>
                        <a:latin typeface="Calibri"/>
                        <a:ea typeface="Calibri"/>
                        <a:cs typeface="Times New Roman"/>
                      </a:endParaRPr>
                    </a:p>
                  </a:txBody>
                  <a:tcPr marL="65505" marR="65505" marT="0" marB="0" anchor="ctr"/>
                </a:tc>
                <a:tc>
                  <a:txBody>
                    <a:bodyPr/>
                    <a:lstStyle/>
                    <a:p>
                      <a:pPr algn="ctr">
                        <a:lnSpc>
                          <a:spcPct val="100000"/>
                        </a:lnSpc>
                        <a:spcBef>
                          <a:spcPts val="200"/>
                        </a:spcBef>
                        <a:spcAft>
                          <a:spcPts val="0"/>
                        </a:spcAft>
                      </a:pPr>
                      <a:r>
                        <a:rPr lang="fr-FR" sz="1500" dirty="0">
                          <a:effectLst/>
                        </a:rPr>
                        <a:t>-</a:t>
                      </a:r>
                      <a:r>
                        <a:rPr lang="fr-FR" sz="1500" dirty="0" smtClean="0">
                          <a:effectLst/>
                        </a:rPr>
                        <a:t>0,006</a:t>
                      </a:r>
                      <a:endParaRPr lang="fr-FR" sz="1500" dirty="0">
                        <a:effectLst/>
                      </a:endParaRPr>
                    </a:p>
                    <a:p>
                      <a:pPr algn="ctr">
                        <a:lnSpc>
                          <a:spcPct val="100000"/>
                        </a:lnSpc>
                        <a:spcBef>
                          <a:spcPts val="200"/>
                        </a:spcBef>
                        <a:spcAft>
                          <a:spcPts val="600"/>
                        </a:spcAft>
                      </a:pPr>
                      <a:r>
                        <a:rPr lang="fr-FR" sz="1500" dirty="0">
                          <a:effectLst/>
                        </a:rPr>
                        <a:t>(</a:t>
                      </a:r>
                      <a:r>
                        <a:rPr lang="fr-FR" sz="1500" dirty="0" smtClean="0">
                          <a:effectLst/>
                        </a:rPr>
                        <a:t>0,011)</a:t>
                      </a:r>
                      <a:endParaRPr lang="fr-FR" sz="1500" dirty="0">
                        <a:effectLst/>
                        <a:latin typeface="Calibri"/>
                        <a:ea typeface="Calibri"/>
                        <a:cs typeface="Times New Roman"/>
                      </a:endParaRPr>
                    </a:p>
                  </a:txBody>
                  <a:tcPr marL="65505" marR="65505" marT="0" marB="0" anchor="ctr"/>
                </a:tc>
                <a:tc>
                  <a:txBody>
                    <a:bodyPr/>
                    <a:lstStyle/>
                    <a:p>
                      <a:pPr algn="ctr">
                        <a:lnSpc>
                          <a:spcPct val="100000"/>
                        </a:lnSpc>
                        <a:spcBef>
                          <a:spcPts val="200"/>
                        </a:spcBef>
                        <a:spcAft>
                          <a:spcPts val="0"/>
                        </a:spcAft>
                      </a:pPr>
                      <a:r>
                        <a:rPr lang="fr-FR" sz="1500" dirty="0">
                          <a:effectLst/>
                        </a:rPr>
                        <a:t>-</a:t>
                      </a:r>
                      <a:r>
                        <a:rPr lang="fr-FR" sz="1500" dirty="0" smtClean="0">
                          <a:effectLst/>
                        </a:rPr>
                        <a:t>0,003</a:t>
                      </a:r>
                      <a:endParaRPr lang="fr-FR" sz="1500" dirty="0">
                        <a:effectLst/>
                      </a:endParaRPr>
                    </a:p>
                    <a:p>
                      <a:pPr algn="ctr">
                        <a:lnSpc>
                          <a:spcPct val="100000"/>
                        </a:lnSpc>
                        <a:spcBef>
                          <a:spcPts val="200"/>
                        </a:spcBef>
                        <a:spcAft>
                          <a:spcPts val="600"/>
                        </a:spcAft>
                      </a:pPr>
                      <a:r>
                        <a:rPr lang="fr-FR" sz="1500" dirty="0">
                          <a:effectLst/>
                        </a:rPr>
                        <a:t>(</a:t>
                      </a:r>
                      <a:r>
                        <a:rPr lang="fr-FR" sz="1500" dirty="0" smtClean="0">
                          <a:effectLst/>
                        </a:rPr>
                        <a:t>0,011)</a:t>
                      </a:r>
                      <a:endParaRPr lang="fr-FR" sz="1500" dirty="0">
                        <a:effectLst/>
                        <a:latin typeface="Calibri"/>
                        <a:ea typeface="Calibri"/>
                        <a:cs typeface="Times New Roman"/>
                      </a:endParaRPr>
                    </a:p>
                  </a:txBody>
                  <a:tcPr marL="65505" marR="65505" marT="0" marB="0" anchor="ctr"/>
                </a:tc>
                <a:tc>
                  <a:txBody>
                    <a:bodyPr/>
                    <a:lstStyle/>
                    <a:p>
                      <a:pPr algn="ctr">
                        <a:lnSpc>
                          <a:spcPct val="100000"/>
                        </a:lnSpc>
                        <a:spcBef>
                          <a:spcPts val="200"/>
                        </a:spcBef>
                        <a:spcAft>
                          <a:spcPts val="0"/>
                        </a:spcAft>
                      </a:pPr>
                      <a:r>
                        <a:rPr lang="fr-FR" sz="1500" dirty="0">
                          <a:effectLst/>
                        </a:rPr>
                        <a:t>-</a:t>
                      </a:r>
                      <a:r>
                        <a:rPr lang="fr-FR" sz="1500" dirty="0" smtClean="0">
                          <a:effectLst/>
                        </a:rPr>
                        <a:t>0,007</a:t>
                      </a:r>
                      <a:endParaRPr lang="fr-FR" sz="1500" dirty="0">
                        <a:effectLst/>
                      </a:endParaRPr>
                    </a:p>
                    <a:p>
                      <a:pPr algn="ctr">
                        <a:lnSpc>
                          <a:spcPct val="100000"/>
                        </a:lnSpc>
                        <a:spcBef>
                          <a:spcPts val="200"/>
                        </a:spcBef>
                        <a:spcAft>
                          <a:spcPts val="600"/>
                        </a:spcAft>
                      </a:pPr>
                      <a:r>
                        <a:rPr lang="fr-FR" sz="1500" dirty="0">
                          <a:effectLst/>
                        </a:rPr>
                        <a:t>(</a:t>
                      </a:r>
                      <a:r>
                        <a:rPr lang="fr-FR" sz="1500" dirty="0" smtClean="0">
                          <a:effectLst/>
                        </a:rPr>
                        <a:t>0,011)</a:t>
                      </a:r>
                      <a:endParaRPr lang="fr-FR" sz="1500" dirty="0">
                        <a:effectLst/>
                        <a:latin typeface="Calibri"/>
                        <a:ea typeface="Calibri"/>
                        <a:cs typeface="Times New Roman"/>
                      </a:endParaRPr>
                    </a:p>
                  </a:txBody>
                  <a:tcPr marL="65505" marR="65505" marT="0" marB="0" anchor="ctr"/>
                </a:tc>
                <a:tc>
                  <a:txBody>
                    <a:bodyPr/>
                    <a:lstStyle/>
                    <a:p>
                      <a:pPr algn="ctr">
                        <a:lnSpc>
                          <a:spcPct val="100000"/>
                        </a:lnSpc>
                        <a:spcBef>
                          <a:spcPts val="200"/>
                        </a:spcBef>
                        <a:spcAft>
                          <a:spcPts val="0"/>
                        </a:spcAft>
                      </a:pPr>
                      <a:r>
                        <a:rPr lang="fr-FR" sz="1500" dirty="0">
                          <a:effectLst/>
                        </a:rPr>
                        <a:t>-</a:t>
                      </a:r>
                      <a:r>
                        <a:rPr lang="fr-FR" sz="1500" dirty="0" smtClean="0">
                          <a:effectLst/>
                        </a:rPr>
                        <a:t>0,014</a:t>
                      </a:r>
                      <a:endParaRPr lang="fr-FR" sz="1500" dirty="0">
                        <a:effectLst/>
                      </a:endParaRPr>
                    </a:p>
                    <a:p>
                      <a:pPr algn="ctr">
                        <a:lnSpc>
                          <a:spcPct val="100000"/>
                        </a:lnSpc>
                        <a:spcBef>
                          <a:spcPts val="200"/>
                        </a:spcBef>
                        <a:spcAft>
                          <a:spcPts val="600"/>
                        </a:spcAft>
                      </a:pPr>
                      <a:r>
                        <a:rPr lang="fr-FR" sz="1500" dirty="0">
                          <a:effectLst/>
                        </a:rPr>
                        <a:t>(</a:t>
                      </a:r>
                      <a:r>
                        <a:rPr lang="fr-FR" sz="1500" dirty="0" smtClean="0">
                          <a:effectLst/>
                        </a:rPr>
                        <a:t>0,011)</a:t>
                      </a:r>
                      <a:endParaRPr lang="fr-FR" sz="1500" dirty="0">
                        <a:effectLst/>
                        <a:latin typeface="Calibri"/>
                        <a:ea typeface="Calibri"/>
                        <a:cs typeface="Times New Roman"/>
                      </a:endParaRPr>
                    </a:p>
                  </a:txBody>
                  <a:tcPr marL="65505" marR="65505" marT="0" marB="0" anchor="ctr"/>
                </a:tc>
                <a:tc>
                  <a:txBody>
                    <a:bodyPr/>
                    <a:lstStyle/>
                    <a:p>
                      <a:pPr algn="ctr">
                        <a:lnSpc>
                          <a:spcPct val="100000"/>
                        </a:lnSpc>
                        <a:spcBef>
                          <a:spcPts val="200"/>
                        </a:spcBef>
                        <a:spcAft>
                          <a:spcPts val="0"/>
                        </a:spcAft>
                      </a:pPr>
                      <a:r>
                        <a:rPr lang="fr-FR" sz="1500" dirty="0">
                          <a:effectLst/>
                        </a:rPr>
                        <a:t>-</a:t>
                      </a:r>
                      <a:r>
                        <a:rPr lang="fr-FR" sz="1500" dirty="0" smtClean="0">
                          <a:effectLst/>
                        </a:rPr>
                        <a:t>0,014</a:t>
                      </a:r>
                      <a:endParaRPr lang="fr-FR" sz="1500" dirty="0">
                        <a:effectLst/>
                      </a:endParaRPr>
                    </a:p>
                    <a:p>
                      <a:pPr algn="ctr">
                        <a:lnSpc>
                          <a:spcPct val="100000"/>
                        </a:lnSpc>
                        <a:spcBef>
                          <a:spcPts val="200"/>
                        </a:spcBef>
                        <a:spcAft>
                          <a:spcPts val="0"/>
                        </a:spcAft>
                      </a:pPr>
                      <a:r>
                        <a:rPr lang="fr-FR" sz="1500" dirty="0">
                          <a:effectLst/>
                        </a:rPr>
                        <a:t>(</a:t>
                      </a:r>
                      <a:r>
                        <a:rPr lang="fr-FR" sz="1500" dirty="0" smtClean="0">
                          <a:effectLst/>
                        </a:rPr>
                        <a:t>0,011)</a:t>
                      </a:r>
                      <a:endParaRPr lang="fr-FR" sz="1500" dirty="0">
                        <a:effectLst/>
                        <a:latin typeface="Calibri"/>
                        <a:ea typeface="Calibri"/>
                        <a:cs typeface="Times New Roman"/>
                      </a:endParaRPr>
                    </a:p>
                  </a:txBody>
                  <a:tcPr marL="65505" marR="65505" marT="0" marB="0"/>
                </a:tc>
              </a:tr>
              <a:tr h="562867">
                <a:tc>
                  <a:txBody>
                    <a:bodyPr/>
                    <a:lstStyle/>
                    <a:p>
                      <a:pPr algn="ctr">
                        <a:lnSpc>
                          <a:spcPct val="100000"/>
                        </a:lnSpc>
                        <a:spcAft>
                          <a:spcPts val="800"/>
                        </a:spcAft>
                      </a:pPr>
                      <a:r>
                        <a:rPr lang="fr-FR" sz="1500" dirty="0" err="1">
                          <a:effectLst/>
                        </a:rPr>
                        <a:t>Managerial</a:t>
                      </a:r>
                      <a:r>
                        <a:rPr lang="fr-FR" sz="1500" dirty="0">
                          <a:effectLst/>
                        </a:rPr>
                        <a:t> Changes</a:t>
                      </a:r>
                      <a:endParaRPr lang="fr-FR" sz="1500" dirty="0">
                        <a:effectLst/>
                        <a:latin typeface="Calibri"/>
                        <a:ea typeface="Calibri"/>
                        <a:cs typeface="Times New Roman"/>
                      </a:endParaRPr>
                    </a:p>
                  </a:txBody>
                  <a:tcPr marL="65505" marR="65505" marT="0" marB="0" anchor="ctr"/>
                </a:tc>
                <a:tc>
                  <a:txBody>
                    <a:bodyPr/>
                    <a:lstStyle/>
                    <a:p>
                      <a:pPr algn="ctr">
                        <a:lnSpc>
                          <a:spcPct val="100000"/>
                        </a:lnSpc>
                        <a:spcBef>
                          <a:spcPts val="200"/>
                        </a:spcBef>
                        <a:spcAft>
                          <a:spcPts val="0"/>
                        </a:spcAft>
                      </a:pPr>
                      <a:r>
                        <a:rPr lang="fr-FR" sz="1500" dirty="0">
                          <a:effectLst/>
                        </a:rPr>
                        <a:t>-</a:t>
                      </a:r>
                      <a:r>
                        <a:rPr lang="fr-FR" sz="1500" dirty="0" smtClean="0">
                          <a:effectLst/>
                        </a:rPr>
                        <a:t>0,006</a:t>
                      </a:r>
                      <a:endParaRPr lang="fr-FR" sz="1500" dirty="0">
                        <a:effectLst/>
                      </a:endParaRPr>
                    </a:p>
                    <a:p>
                      <a:pPr algn="ctr">
                        <a:lnSpc>
                          <a:spcPct val="100000"/>
                        </a:lnSpc>
                        <a:spcBef>
                          <a:spcPts val="200"/>
                        </a:spcBef>
                        <a:spcAft>
                          <a:spcPts val="600"/>
                        </a:spcAft>
                      </a:pPr>
                      <a:r>
                        <a:rPr lang="fr-FR" sz="1500" dirty="0">
                          <a:effectLst/>
                        </a:rPr>
                        <a:t>(</a:t>
                      </a:r>
                      <a:r>
                        <a:rPr lang="fr-FR" sz="1500" dirty="0" smtClean="0">
                          <a:effectLst/>
                        </a:rPr>
                        <a:t>0,015)</a:t>
                      </a:r>
                      <a:endParaRPr lang="fr-FR" sz="1500" dirty="0">
                        <a:effectLst/>
                        <a:latin typeface="Calibri"/>
                        <a:ea typeface="Calibri"/>
                        <a:cs typeface="Times New Roman"/>
                      </a:endParaRPr>
                    </a:p>
                  </a:txBody>
                  <a:tcPr marL="65505" marR="65505" marT="0" marB="0" anchor="ctr"/>
                </a:tc>
                <a:tc>
                  <a:txBody>
                    <a:bodyPr/>
                    <a:lstStyle/>
                    <a:p>
                      <a:pPr algn="ctr">
                        <a:lnSpc>
                          <a:spcPct val="100000"/>
                        </a:lnSpc>
                        <a:spcBef>
                          <a:spcPts val="200"/>
                        </a:spcBef>
                        <a:spcAft>
                          <a:spcPts val="0"/>
                        </a:spcAft>
                      </a:pPr>
                      <a:r>
                        <a:rPr lang="fr-FR" sz="1500" dirty="0">
                          <a:effectLst/>
                        </a:rPr>
                        <a:t>-0,005</a:t>
                      </a:r>
                    </a:p>
                    <a:p>
                      <a:pPr algn="ctr">
                        <a:lnSpc>
                          <a:spcPct val="100000"/>
                        </a:lnSpc>
                        <a:spcBef>
                          <a:spcPts val="200"/>
                        </a:spcBef>
                        <a:spcAft>
                          <a:spcPts val="0"/>
                        </a:spcAft>
                      </a:pPr>
                      <a:r>
                        <a:rPr lang="fr-FR" sz="1500" dirty="0">
                          <a:effectLst/>
                        </a:rPr>
                        <a:t>(</a:t>
                      </a:r>
                      <a:r>
                        <a:rPr lang="fr-FR" sz="1500" dirty="0" smtClean="0">
                          <a:effectLst/>
                        </a:rPr>
                        <a:t>0,015)</a:t>
                      </a:r>
                      <a:endParaRPr lang="fr-FR" sz="1500" dirty="0">
                        <a:effectLst/>
                        <a:latin typeface="Calibri"/>
                        <a:ea typeface="Calibri"/>
                        <a:cs typeface="Times New Roman"/>
                      </a:endParaRPr>
                    </a:p>
                  </a:txBody>
                  <a:tcPr marL="65505" marR="65505" marT="0" marB="0" anchor="ctr"/>
                </a:tc>
                <a:tc>
                  <a:txBody>
                    <a:bodyPr/>
                    <a:lstStyle/>
                    <a:p>
                      <a:pPr algn="ctr">
                        <a:lnSpc>
                          <a:spcPct val="100000"/>
                        </a:lnSpc>
                        <a:spcBef>
                          <a:spcPts val="200"/>
                        </a:spcBef>
                        <a:spcAft>
                          <a:spcPts val="0"/>
                        </a:spcAft>
                      </a:pPr>
                      <a:r>
                        <a:rPr lang="fr-FR" sz="1500" dirty="0">
                          <a:effectLst/>
                        </a:rPr>
                        <a:t>-</a:t>
                      </a:r>
                      <a:r>
                        <a:rPr lang="fr-FR" sz="1500" dirty="0" smtClean="0">
                          <a:effectLst/>
                        </a:rPr>
                        <a:t>0,007</a:t>
                      </a:r>
                      <a:endParaRPr lang="fr-FR" sz="1500" dirty="0">
                        <a:effectLst/>
                      </a:endParaRPr>
                    </a:p>
                    <a:p>
                      <a:pPr algn="ctr">
                        <a:lnSpc>
                          <a:spcPct val="100000"/>
                        </a:lnSpc>
                        <a:spcBef>
                          <a:spcPts val="200"/>
                        </a:spcBef>
                        <a:spcAft>
                          <a:spcPts val="0"/>
                        </a:spcAft>
                      </a:pPr>
                      <a:r>
                        <a:rPr lang="fr-FR" sz="1500" dirty="0">
                          <a:effectLst/>
                        </a:rPr>
                        <a:t>(</a:t>
                      </a:r>
                      <a:r>
                        <a:rPr lang="fr-FR" sz="1500" dirty="0" smtClean="0">
                          <a:effectLst/>
                        </a:rPr>
                        <a:t>0,015)</a:t>
                      </a:r>
                      <a:endParaRPr lang="fr-FR" sz="1500" dirty="0">
                        <a:effectLst/>
                        <a:latin typeface="Calibri"/>
                        <a:ea typeface="Calibri"/>
                        <a:cs typeface="Times New Roman"/>
                      </a:endParaRPr>
                    </a:p>
                  </a:txBody>
                  <a:tcPr marL="65505" marR="65505" marT="0" marB="0" anchor="ctr"/>
                </a:tc>
                <a:tc>
                  <a:txBody>
                    <a:bodyPr/>
                    <a:lstStyle/>
                    <a:p>
                      <a:pPr algn="ctr">
                        <a:lnSpc>
                          <a:spcPct val="100000"/>
                        </a:lnSpc>
                        <a:spcBef>
                          <a:spcPts val="200"/>
                        </a:spcBef>
                        <a:spcAft>
                          <a:spcPts val="0"/>
                        </a:spcAft>
                      </a:pPr>
                      <a:r>
                        <a:rPr lang="fr-FR" sz="1500" dirty="0">
                          <a:effectLst/>
                        </a:rPr>
                        <a:t>-</a:t>
                      </a:r>
                      <a:r>
                        <a:rPr lang="fr-FR" sz="1500" dirty="0" smtClean="0">
                          <a:effectLst/>
                        </a:rPr>
                        <a:t>0,029**</a:t>
                      </a:r>
                      <a:endParaRPr lang="fr-FR" sz="1500" dirty="0">
                        <a:effectLst/>
                      </a:endParaRPr>
                    </a:p>
                    <a:p>
                      <a:pPr algn="ctr">
                        <a:lnSpc>
                          <a:spcPct val="100000"/>
                        </a:lnSpc>
                        <a:spcBef>
                          <a:spcPts val="200"/>
                        </a:spcBef>
                        <a:spcAft>
                          <a:spcPts val="0"/>
                        </a:spcAft>
                      </a:pPr>
                      <a:r>
                        <a:rPr lang="fr-FR" sz="1500" dirty="0">
                          <a:effectLst/>
                        </a:rPr>
                        <a:t>(</a:t>
                      </a:r>
                      <a:r>
                        <a:rPr lang="fr-FR" sz="1500" dirty="0" smtClean="0">
                          <a:effectLst/>
                        </a:rPr>
                        <a:t>0,015)</a:t>
                      </a:r>
                      <a:endParaRPr lang="fr-FR" sz="1500" dirty="0">
                        <a:effectLst/>
                        <a:latin typeface="Calibri"/>
                        <a:ea typeface="Calibri"/>
                        <a:cs typeface="Times New Roman"/>
                      </a:endParaRPr>
                    </a:p>
                  </a:txBody>
                  <a:tcPr marL="65505" marR="65505" marT="0" marB="0" anchor="ctr"/>
                </a:tc>
                <a:tc>
                  <a:txBody>
                    <a:bodyPr/>
                    <a:lstStyle/>
                    <a:p>
                      <a:pPr algn="ctr">
                        <a:lnSpc>
                          <a:spcPct val="100000"/>
                        </a:lnSpc>
                        <a:spcBef>
                          <a:spcPts val="200"/>
                        </a:spcBef>
                        <a:spcAft>
                          <a:spcPts val="0"/>
                        </a:spcAft>
                      </a:pPr>
                      <a:r>
                        <a:rPr lang="fr-FR" sz="1500" dirty="0">
                          <a:effectLst/>
                        </a:rPr>
                        <a:t>-</a:t>
                      </a:r>
                      <a:r>
                        <a:rPr lang="fr-FR" sz="1500" dirty="0" smtClean="0">
                          <a:effectLst/>
                        </a:rPr>
                        <a:t>0,032**</a:t>
                      </a:r>
                      <a:endParaRPr lang="fr-FR" sz="1500" dirty="0">
                        <a:effectLst/>
                      </a:endParaRPr>
                    </a:p>
                    <a:p>
                      <a:pPr algn="ctr">
                        <a:lnSpc>
                          <a:spcPct val="100000"/>
                        </a:lnSpc>
                        <a:spcBef>
                          <a:spcPts val="200"/>
                        </a:spcBef>
                        <a:spcAft>
                          <a:spcPts val="0"/>
                        </a:spcAft>
                      </a:pPr>
                      <a:r>
                        <a:rPr lang="fr-FR" sz="1500" dirty="0">
                          <a:effectLst/>
                        </a:rPr>
                        <a:t>(</a:t>
                      </a:r>
                      <a:r>
                        <a:rPr lang="fr-FR" sz="1500" dirty="0" smtClean="0">
                          <a:effectLst/>
                        </a:rPr>
                        <a:t>0,015)</a:t>
                      </a:r>
                      <a:endParaRPr lang="fr-FR" sz="1500" dirty="0">
                        <a:effectLst/>
                        <a:latin typeface="Calibri"/>
                        <a:ea typeface="Calibri"/>
                        <a:cs typeface="Times New Roman"/>
                      </a:endParaRPr>
                    </a:p>
                  </a:txBody>
                  <a:tcPr marL="65505" marR="65505" marT="0" marB="0"/>
                </a:tc>
              </a:tr>
              <a:tr h="562867">
                <a:tc>
                  <a:txBody>
                    <a:bodyPr/>
                    <a:lstStyle/>
                    <a:p>
                      <a:pPr algn="ctr">
                        <a:lnSpc>
                          <a:spcPct val="100000"/>
                        </a:lnSpc>
                        <a:spcAft>
                          <a:spcPts val="800"/>
                        </a:spcAft>
                      </a:pPr>
                      <a:r>
                        <a:rPr lang="fr-FR" sz="1500" dirty="0" err="1">
                          <a:effectLst/>
                        </a:rPr>
                        <a:t>Both</a:t>
                      </a:r>
                      <a:r>
                        <a:rPr lang="fr-FR" sz="1500" dirty="0">
                          <a:effectLst/>
                        </a:rPr>
                        <a:t> Changes</a:t>
                      </a:r>
                      <a:endParaRPr lang="fr-FR" sz="1500" dirty="0">
                        <a:effectLst/>
                        <a:latin typeface="Calibri"/>
                        <a:ea typeface="Calibri"/>
                        <a:cs typeface="Times New Roman"/>
                      </a:endParaRPr>
                    </a:p>
                  </a:txBody>
                  <a:tcPr marL="65505" marR="65505" marT="0" marB="0" anchor="ctr"/>
                </a:tc>
                <a:tc>
                  <a:txBody>
                    <a:bodyPr/>
                    <a:lstStyle/>
                    <a:p>
                      <a:pPr algn="ctr">
                        <a:lnSpc>
                          <a:spcPct val="100000"/>
                        </a:lnSpc>
                        <a:spcBef>
                          <a:spcPts val="200"/>
                        </a:spcBef>
                        <a:spcAft>
                          <a:spcPts val="0"/>
                        </a:spcAft>
                      </a:pPr>
                      <a:r>
                        <a:rPr lang="fr-FR" sz="1500" dirty="0" smtClean="0">
                          <a:effectLst/>
                        </a:rPr>
                        <a:t>-0,0004</a:t>
                      </a:r>
                      <a:endParaRPr lang="fr-FR" sz="1500" dirty="0">
                        <a:effectLst/>
                      </a:endParaRPr>
                    </a:p>
                    <a:p>
                      <a:pPr algn="ctr">
                        <a:lnSpc>
                          <a:spcPct val="100000"/>
                        </a:lnSpc>
                        <a:spcBef>
                          <a:spcPts val="200"/>
                        </a:spcBef>
                        <a:spcAft>
                          <a:spcPts val="600"/>
                        </a:spcAft>
                      </a:pPr>
                      <a:r>
                        <a:rPr lang="fr-FR" sz="1500" dirty="0">
                          <a:effectLst/>
                        </a:rPr>
                        <a:t>(</a:t>
                      </a:r>
                      <a:r>
                        <a:rPr lang="fr-FR" sz="1500" dirty="0" smtClean="0">
                          <a:effectLst/>
                        </a:rPr>
                        <a:t>0,024)</a:t>
                      </a:r>
                      <a:endParaRPr lang="fr-FR" sz="1500" dirty="0">
                        <a:effectLst/>
                        <a:latin typeface="Calibri"/>
                        <a:ea typeface="Calibri"/>
                        <a:cs typeface="Times New Roman"/>
                      </a:endParaRPr>
                    </a:p>
                  </a:txBody>
                  <a:tcPr marL="65505" marR="65505" marT="0" marB="0" anchor="ctr"/>
                </a:tc>
                <a:tc>
                  <a:txBody>
                    <a:bodyPr/>
                    <a:lstStyle/>
                    <a:p>
                      <a:pPr algn="ctr">
                        <a:lnSpc>
                          <a:spcPct val="100000"/>
                        </a:lnSpc>
                        <a:spcBef>
                          <a:spcPts val="200"/>
                        </a:spcBef>
                        <a:spcAft>
                          <a:spcPts val="0"/>
                        </a:spcAft>
                      </a:pPr>
                      <a:r>
                        <a:rPr lang="fr-FR" sz="1500" dirty="0" smtClean="0">
                          <a:effectLst/>
                        </a:rPr>
                        <a:t>-0,008</a:t>
                      </a:r>
                      <a:endParaRPr lang="fr-FR" sz="1500" dirty="0">
                        <a:effectLst/>
                      </a:endParaRPr>
                    </a:p>
                    <a:p>
                      <a:pPr algn="ctr">
                        <a:lnSpc>
                          <a:spcPct val="100000"/>
                        </a:lnSpc>
                        <a:spcBef>
                          <a:spcPts val="200"/>
                        </a:spcBef>
                        <a:spcAft>
                          <a:spcPts val="600"/>
                        </a:spcAft>
                      </a:pPr>
                      <a:r>
                        <a:rPr lang="fr-FR" sz="1500" dirty="0">
                          <a:effectLst/>
                        </a:rPr>
                        <a:t>(</a:t>
                      </a:r>
                      <a:r>
                        <a:rPr lang="fr-FR" sz="1500" dirty="0" smtClean="0">
                          <a:effectLst/>
                        </a:rPr>
                        <a:t>0,023)</a:t>
                      </a:r>
                      <a:endParaRPr lang="fr-FR" sz="1500" dirty="0">
                        <a:effectLst/>
                        <a:latin typeface="Calibri"/>
                        <a:ea typeface="Calibri"/>
                        <a:cs typeface="Times New Roman"/>
                      </a:endParaRPr>
                    </a:p>
                  </a:txBody>
                  <a:tcPr marL="65505" marR="65505" marT="0" marB="0" anchor="ctr"/>
                </a:tc>
                <a:tc>
                  <a:txBody>
                    <a:bodyPr/>
                    <a:lstStyle/>
                    <a:p>
                      <a:pPr marL="0" algn="ctr" defTabSz="914400" rtl="0" eaLnBrk="1" latinLnBrk="0" hangingPunct="1">
                        <a:lnSpc>
                          <a:spcPct val="100000"/>
                        </a:lnSpc>
                        <a:spcBef>
                          <a:spcPts val="200"/>
                        </a:spcBef>
                        <a:spcAft>
                          <a:spcPts val="0"/>
                        </a:spcAft>
                      </a:pPr>
                      <a:r>
                        <a:rPr lang="fr-FR" sz="1800" kern="1200" dirty="0" smtClean="0">
                          <a:solidFill>
                            <a:schemeClr val="dk1"/>
                          </a:solidFill>
                          <a:effectLst/>
                          <a:latin typeface="+mn-lt"/>
                          <a:ea typeface="+mn-ea"/>
                          <a:cs typeface="+mn-cs"/>
                        </a:rPr>
                        <a:t>-</a:t>
                      </a:r>
                      <a:r>
                        <a:rPr lang="fr-FR" sz="1500" kern="1200" dirty="0" smtClean="0">
                          <a:solidFill>
                            <a:schemeClr val="dk1"/>
                          </a:solidFill>
                          <a:effectLst/>
                          <a:latin typeface="+mn-lt"/>
                          <a:ea typeface="+mn-ea"/>
                          <a:cs typeface="+mn-cs"/>
                        </a:rPr>
                        <a:t>0,007</a:t>
                      </a:r>
                    </a:p>
                    <a:p>
                      <a:pPr marL="0" algn="ctr" defTabSz="914400" rtl="0" eaLnBrk="1" latinLnBrk="0" hangingPunct="1">
                        <a:lnSpc>
                          <a:spcPct val="100000"/>
                        </a:lnSpc>
                        <a:spcBef>
                          <a:spcPts val="200"/>
                        </a:spcBef>
                        <a:spcAft>
                          <a:spcPts val="0"/>
                        </a:spcAft>
                      </a:pPr>
                      <a:r>
                        <a:rPr lang="fr-FR" sz="1500" kern="1200" dirty="0" smtClean="0">
                          <a:solidFill>
                            <a:schemeClr val="dk1"/>
                          </a:solidFill>
                          <a:effectLst/>
                          <a:latin typeface="+mn-lt"/>
                          <a:ea typeface="+mn-ea"/>
                          <a:cs typeface="+mn-cs"/>
                        </a:rPr>
                        <a:t>(0,023)</a:t>
                      </a:r>
                      <a:endParaRPr lang="fr-FR" sz="1500" kern="1200" dirty="0">
                        <a:solidFill>
                          <a:schemeClr val="dk1"/>
                        </a:solidFill>
                        <a:effectLst/>
                        <a:latin typeface="+mn-lt"/>
                        <a:ea typeface="+mn-ea"/>
                        <a:cs typeface="+mn-cs"/>
                      </a:endParaRPr>
                    </a:p>
                  </a:txBody>
                  <a:tcPr marL="65505" marR="65505" marT="0" marB="0" anchor="ctr"/>
                </a:tc>
                <a:tc>
                  <a:txBody>
                    <a:bodyPr/>
                    <a:lstStyle/>
                    <a:p>
                      <a:pPr marL="0" algn="ctr" defTabSz="914400" rtl="0" eaLnBrk="1" latinLnBrk="0" hangingPunct="1">
                        <a:lnSpc>
                          <a:spcPct val="100000"/>
                        </a:lnSpc>
                        <a:spcBef>
                          <a:spcPts val="200"/>
                        </a:spcBef>
                        <a:spcAft>
                          <a:spcPts val="0"/>
                        </a:spcAft>
                      </a:pPr>
                      <a:r>
                        <a:rPr lang="fr-FR" sz="1500" kern="1200" dirty="0" smtClean="0">
                          <a:solidFill>
                            <a:schemeClr val="dk1"/>
                          </a:solidFill>
                          <a:effectLst/>
                          <a:latin typeface="+mn-lt"/>
                          <a:ea typeface="+mn-ea"/>
                          <a:cs typeface="+mn-cs"/>
                        </a:rPr>
                        <a:t>0,025</a:t>
                      </a:r>
                    </a:p>
                    <a:p>
                      <a:pPr marL="0" algn="ctr" defTabSz="914400" rtl="0" eaLnBrk="1" latinLnBrk="0" hangingPunct="1">
                        <a:lnSpc>
                          <a:spcPct val="100000"/>
                        </a:lnSpc>
                        <a:spcBef>
                          <a:spcPts val="200"/>
                        </a:spcBef>
                        <a:spcAft>
                          <a:spcPts val="0"/>
                        </a:spcAft>
                      </a:pPr>
                      <a:r>
                        <a:rPr lang="fr-FR" sz="1500" kern="1200" dirty="0" smtClean="0">
                          <a:solidFill>
                            <a:schemeClr val="dk1"/>
                          </a:solidFill>
                          <a:effectLst/>
                          <a:latin typeface="+mn-lt"/>
                          <a:ea typeface="+mn-ea"/>
                          <a:cs typeface="+mn-cs"/>
                        </a:rPr>
                        <a:t>(0,023)</a:t>
                      </a:r>
                      <a:endParaRPr lang="fr-FR" sz="1500" kern="1200" dirty="0">
                        <a:solidFill>
                          <a:schemeClr val="dk1"/>
                        </a:solidFill>
                        <a:effectLst/>
                        <a:latin typeface="+mn-lt"/>
                        <a:ea typeface="+mn-ea"/>
                        <a:cs typeface="+mn-cs"/>
                      </a:endParaRPr>
                    </a:p>
                  </a:txBody>
                  <a:tcPr marL="65505" marR="65505" marT="0" marB="0" anchor="ctr"/>
                </a:tc>
                <a:tc>
                  <a:txBody>
                    <a:bodyPr/>
                    <a:lstStyle/>
                    <a:p>
                      <a:pPr algn="ctr">
                        <a:lnSpc>
                          <a:spcPct val="100000"/>
                        </a:lnSpc>
                        <a:spcBef>
                          <a:spcPts val="200"/>
                        </a:spcBef>
                        <a:spcAft>
                          <a:spcPts val="0"/>
                        </a:spcAft>
                      </a:pPr>
                      <a:r>
                        <a:rPr lang="fr-FR" sz="1500" dirty="0" smtClean="0">
                          <a:effectLst/>
                        </a:rPr>
                        <a:t>0,022</a:t>
                      </a:r>
                      <a:endParaRPr lang="fr-FR" sz="1500" dirty="0">
                        <a:effectLst/>
                      </a:endParaRPr>
                    </a:p>
                    <a:p>
                      <a:pPr algn="ctr">
                        <a:lnSpc>
                          <a:spcPct val="100000"/>
                        </a:lnSpc>
                        <a:spcBef>
                          <a:spcPts val="200"/>
                        </a:spcBef>
                        <a:spcAft>
                          <a:spcPts val="0"/>
                        </a:spcAft>
                      </a:pPr>
                      <a:r>
                        <a:rPr lang="fr-FR" sz="1500" dirty="0">
                          <a:effectLst/>
                        </a:rPr>
                        <a:t>(</a:t>
                      </a:r>
                      <a:r>
                        <a:rPr lang="fr-FR" sz="1500" dirty="0" smtClean="0">
                          <a:effectLst/>
                        </a:rPr>
                        <a:t>0,023)</a:t>
                      </a:r>
                      <a:endParaRPr lang="fr-FR" sz="1500" dirty="0">
                        <a:effectLst/>
                        <a:latin typeface="Calibri"/>
                        <a:ea typeface="Calibri"/>
                        <a:cs typeface="Times New Roman"/>
                      </a:endParaRPr>
                    </a:p>
                  </a:txBody>
                  <a:tcPr marL="65505" marR="65505" marT="0" marB="0"/>
                </a:tc>
              </a:tr>
              <a:tr h="227574">
                <a:tc gridSpan="6">
                  <a:txBody>
                    <a:bodyPr/>
                    <a:lstStyle/>
                    <a:p>
                      <a:pPr algn="ctr">
                        <a:lnSpc>
                          <a:spcPct val="100000"/>
                        </a:lnSpc>
                        <a:spcAft>
                          <a:spcPts val="0"/>
                        </a:spcAft>
                      </a:pPr>
                      <a:r>
                        <a:rPr lang="fr-FR" sz="1500" dirty="0" err="1">
                          <a:effectLst/>
                        </a:rPr>
                        <a:t>Hired</a:t>
                      </a:r>
                      <a:r>
                        <a:rPr lang="fr-FR" sz="1500" dirty="0">
                          <a:effectLst/>
                        </a:rPr>
                        <a:t> </a:t>
                      </a:r>
                      <a:r>
                        <a:rPr lang="fr-FR" sz="1500" dirty="0" err="1">
                          <a:effectLst/>
                        </a:rPr>
                        <a:t>during</a:t>
                      </a:r>
                      <a:r>
                        <a:rPr lang="fr-FR" sz="1500" dirty="0">
                          <a:effectLst/>
                        </a:rPr>
                        <a:t> </a:t>
                      </a:r>
                      <a:r>
                        <a:rPr lang="fr-FR" sz="1500" dirty="0" err="1" smtClean="0">
                          <a:effectLst/>
                        </a:rPr>
                        <a:t>Organisational</a:t>
                      </a:r>
                      <a:r>
                        <a:rPr lang="fr-FR" sz="1500" dirty="0" smtClean="0">
                          <a:effectLst/>
                        </a:rPr>
                        <a:t> </a:t>
                      </a:r>
                      <a:r>
                        <a:rPr lang="fr-FR" sz="1500" dirty="0">
                          <a:effectLst/>
                        </a:rPr>
                        <a:t>Changes</a:t>
                      </a:r>
                      <a:endParaRPr lang="fr-FR" sz="1500" dirty="0">
                        <a:effectLst/>
                        <a:latin typeface="Calibri"/>
                        <a:ea typeface="Calibri"/>
                        <a:cs typeface="Times New Roman"/>
                      </a:endParaRPr>
                    </a:p>
                  </a:txBody>
                  <a:tcPr marL="65505" marR="65505" marT="0" marB="0" anchor="ct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r>
              <a:tr h="575598">
                <a:tc>
                  <a:txBody>
                    <a:bodyPr/>
                    <a:lstStyle/>
                    <a:p>
                      <a:pPr algn="ctr">
                        <a:lnSpc>
                          <a:spcPct val="100000"/>
                        </a:lnSpc>
                        <a:spcAft>
                          <a:spcPts val="800"/>
                        </a:spcAft>
                      </a:pPr>
                      <a:r>
                        <a:rPr lang="fr-FR" sz="1500" dirty="0" err="1" smtClean="0">
                          <a:effectLst/>
                          <a:latin typeface="Arial" panose="020B0604020202020204" pitchFamily="34" charset="0"/>
                          <a:ea typeface="Calibri"/>
                          <a:cs typeface="Arial" panose="020B0604020202020204" pitchFamily="34" charset="0"/>
                        </a:rPr>
                        <a:t>Hired</a:t>
                      </a:r>
                      <a:r>
                        <a:rPr lang="fr-FR" sz="1500" dirty="0" smtClean="0">
                          <a:effectLst/>
                          <a:latin typeface="Arial" panose="020B0604020202020204" pitchFamily="34" charset="0"/>
                          <a:ea typeface="Calibri"/>
                          <a:cs typeface="Arial" panose="020B0604020202020204" pitchFamily="34" charset="0"/>
                        </a:rPr>
                        <a:t> in 2003</a:t>
                      </a:r>
                      <a:endParaRPr lang="fr-FR" sz="1500" dirty="0">
                        <a:effectLst/>
                        <a:latin typeface="Arial" panose="020B0604020202020204" pitchFamily="34" charset="0"/>
                        <a:ea typeface="Calibri"/>
                        <a:cs typeface="Arial" panose="020B0604020202020204" pitchFamily="34" charset="0"/>
                      </a:endParaRPr>
                    </a:p>
                  </a:txBody>
                  <a:tcPr marL="65505" marR="65505" marT="0" marB="0" anchor="ctr"/>
                </a:tc>
                <a:tc>
                  <a:txBody>
                    <a:bodyPr/>
                    <a:lstStyle/>
                    <a:p>
                      <a:pPr algn="ctr">
                        <a:lnSpc>
                          <a:spcPct val="100000"/>
                        </a:lnSpc>
                        <a:spcBef>
                          <a:spcPts val="600"/>
                        </a:spcBef>
                        <a:spcAft>
                          <a:spcPts val="0"/>
                        </a:spcAft>
                      </a:pPr>
                      <a:endParaRPr lang="fr-FR" sz="1500" dirty="0">
                        <a:effectLst/>
                        <a:latin typeface="Calibri"/>
                        <a:ea typeface="Calibri"/>
                        <a:cs typeface="Times New Roman"/>
                      </a:endParaRPr>
                    </a:p>
                  </a:txBody>
                  <a:tcPr marL="65505" marR="65505" marT="0" marB="0" anchor="ctr"/>
                </a:tc>
                <a:tc>
                  <a:txBody>
                    <a:bodyPr/>
                    <a:lstStyle/>
                    <a:p>
                      <a:pPr algn="ctr">
                        <a:lnSpc>
                          <a:spcPct val="100000"/>
                        </a:lnSpc>
                        <a:spcBef>
                          <a:spcPts val="600"/>
                        </a:spcBef>
                        <a:spcAft>
                          <a:spcPts val="0"/>
                        </a:spcAft>
                      </a:pPr>
                      <a:endParaRPr lang="fr-FR" sz="1500" dirty="0">
                        <a:effectLst/>
                        <a:latin typeface="Calibri"/>
                        <a:ea typeface="Calibri"/>
                        <a:cs typeface="Times New Roman"/>
                      </a:endParaRPr>
                    </a:p>
                  </a:txBody>
                  <a:tcPr marL="65505" marR="65505" marT="0" marB="0" anchor="ctr"/>
                </a:tc>
                <a:tc>
                  <a:txBody>
                    <a:bodyPr/>
                    <a:lstStyle/>
                    <a:p>
                      <a:pPr algn="ctr">
                        <a:lnSpc>
                          <a:spcPct val="100000"/>
                        </a:lnSpc>
                        <a:spcBef>
                          <a:spcPts val="600"/>
                        </a:spcBef>
                        <a:spcAft>
                          <a:spcPts val="0"/>
                        </a:spcAft>
                      </a:pPr>
                      <a:endParaRPr lang="fr-FR" sz="1500" dirty="0">
                        <a:effectLst/>
                        <a:latin typeface="Calibri"/>
                        <a:ea typeface="Calibri"/>
                        <a:cs typeface="Times New Roman"/>
                      </a:endParaRPr>
                    </a:p>
                  </a:txBody>
                  <a:tcPr marL="65505" marR="65505" marT="0" marB="0" anchor="ctr"/>
                </a:tc>
                <a:tc>
                  <a:txBody>
                    <a:bodyPr/>
                    <a:lstStyle/>
                    <a:p>
                      <a:pPr algn="ctr">
                        <a:lnSpc>
                          <a:spcPct val="100000"/>
                        </a:lnSpc>
                        <a:spcBef>
                          <a:spcPts val="600"/>
                        </a:spcBef>
                        <a:spcAft>
                          <a:spcPts val="0"/>
                        </a:spcAft>
                      </a:pPr>
                      <a:endParaRPr lang="fr-FR" sz="1500" dirty="0">
                        <a:effectLst/>
                        <a:latin typeface="Calibri"/>
                        <a:ea typeface="Calibri"/>
                        <a:cs typeface="Times New Roman"/>
                      </a:endParaRPr>
                    </a:p>
                  </a:txBody>
                  <a:tcPr marL="65505" marR="65505" marT="0" marB="0" anchor="ctr"/>
                </a:tc>
                <a:tc>
                  <a:txBody>
                    <a:bodyPr/>
                    <a:lstStyle/>
                    <a:p>
                      <a:pPr algn="ctr">
                        <a:lnSpc>
                          <a:spcPct val="100000"/>
                        </a:lnSpc>
                        <a:spcBef>
                          <a:spcPts val="0"/>
                        </a:spcBef>
                        <a:spcAft>
                          <a:spcPts val="0"/>
                        </a:spcAft>
                      </a:pPr>
                      <a:endParaRPr lang="fr-FR" sz="1500" dirty="0">
                        <a:effectLst/>
                        <a:latin typeface="Calibri"/>
                        <a:ea typeface="Calibri"/>
                        <a:cs typeface="Times New Roman"/>
                      </a:endParaRPr>
                    </a:p>
                  </a:txBody>
                  <a:tcPr marL="65505" marR="65505" marT="0" marB="0" anchor="ctr"/>
                </a:tc>
              </a:tr>
              <a:tr h="503590">
                <a:tc>
                  <a:txBody>
                    <a:bodyPr/>
                    <a:lstStyle/>
                    <a:p>
                      <a:pPr algn="ctr">
                        <a:lnSpc>
                          <a:spcPct val="100000"/>
                        </a:lnSpc>
                        <a:spcAft>
                          <a:spcPts val="800"/>
                        </a:spcAft>
                      </a:pPr>
                      <a:r>
                        <a:rPr lang="fr-FR" sz="1500" dirty="0" err="1">
                          <a:effectLst/>
                        </a:rPr>
                        <a:t>Hired</a:t>
                      </a:r>
                      <a:r>
                        <a:rPr lang="fr-FR" sz="1500" dirty="0">
                          <a:effectLst/>
                        </a:rPr>
                        <a:t> </a:t>
                      </a:r>
                      <a:r>
                        <a:rPr lang="fr-FR" sz="1500" dirty="0" err="1" smtClean="0">
                          <a:effectLst/>
                        </a:rPr>
                        <a:t>during</a:t>
                      </a:r>
                      <a:r>
                        <a:rPr lang="fr-FR" sz="1500" dirty="0" smtClean="0">
                          <a:effectLst/>
                        </a:rPr>
                        <a:t> ICT </a:t>
                      </a:r>
                      <a:r>
                        <a:rPr lang="fr-FR" sz="1500" dirty="0">
                          <a:effectLst/>
                        </a:rPr>
                        <a:t>Changes</a:t>
                      </a:r>
                      <a:endParaRPr lang="fr-FR" sz="1500" dirty="0">
                        <a:effectLst/>
                        <a:latin typeface="Calibri"/>
                        <a:ea typeface="Calibri"/>
                        <a:cs typeface="Times New Roman"/>
                      </a:endParaRPr>
                    </a:p>
                  </a:txBody>
                  <a:tcPr marL="65505" marR="65505" marT="0" marB="0"/>
                </a:tc>
                <a:tc>
                  <a:txBody>
                    <a:bodyPr/>
                    <a:lstStyle/>
                    <a:p>
                      <a:pPr algn="ctr">
                        <a:lnSpc>
                          <a:spcPct val="100000"/>
                        </a:lnSpc>
                        <a:spcBef>
                          <a:spcPts val="600"/>
                        </a:spcBef>
                        <a:spcAft>
                          <a:spcPts val="0"/>
                        </a:spcAft>
                      </a:pPr>
                      <a:r>
                        <a:rPr lang="fr-FR" sz="1500">
                          <a:effectLst/>
                        </a:rPr>
                        <a:t> </a:t>
                      </a:r>
                      <a:endParaRPr lang="fr-FR" sz="1500">
                        <a:effectLst/>
                        <a:latin typeface="Calibri"/>
                        <a:ea typeface="Calibri"/>
                        <a:cs typeface="Times New Roman"/>
                      </a:endParaRPr>
                    </a:p>
                  </a:txBody>
                  <a:tcPr marL="65505" marR="65505" marT="0" marB="0" anchor="ctr"/>
                </a:tc>
                <a:tc>
                  <a:txBody>
                    <a:bodyPr/>
                    <a:lstStyle/>
                    <a:p>
                      <a:pPr algn="ctr">
                        <a:lnSpc>
                          <a:spcPct val="100000"/>
                        </a:lnSpc>
                        <a:spcBef>
                          <a:spcPts val="600"/>
                        </a:spcBef>
                        <a:spcAft>
                          <a:spcPts val="0"/>
                        </a:spcAft>
                      </a:pPr>
                      <a:r>
                        <a:rPr lang="fr-FR" sz="1500" dirty="0">
                          <a:effectLst/>
                        </a:rPr>
                        <a:t> </a:t>
                      </a:r>
                      <a:endParaRPr lang="fr-FR" sz="1500" dirty="0">
                        <a:effectLst/>
                        <a:latin typeface="Calibri"/>
                        <a:ea typeface="Calibri"/>
                        <a:cs typeface="Times New Roman"/>
                      </a:endParaRPr>
                    </a:p>
                  </a:txBody>
                  <a:tcPr marL="65505" marR="65505" marT="0" marB="0" anchor="ctr"/>
                </a:tc>
                <a:tc>
                  <a:txBody>
                    <a:bodyPr/>
                    <a:lstStyle/>
                    <a:p>
                      <a:pPr algn="ctr">
                        <a:lnSpc>
                          <a:spcPct val="100000"/>
                        </a:lnSpc>
                        <a:spcBef>
                          <a:spcPts val="600"/>
                        </a:spcBef>
                        <a:spcAft>
                          <a:spcPts val="0"/>
                        </a:spcAft>
                      </a:pPr>
                      <a:r>
                        <a:rPr lang="fr-FR" sz="1500">
                          <a:effectLst/>
                        </a:rPr>
                        <a:t> </a:t>
                      </a:r>
                      <a:endParaRPr lang="fr-FR" sz="1500">
                        <a:effectLst/>
                        <a:latin typeface="Calibri"/>
                        <a:ea typeface="Calibri"/>
                        <a:cs typeface="Times New Roman"/>
                      </a:endParaRPr>
                    </a:p>
                  </a:txBody>
                  <a:tcPr marL="65505" marR="65505" marT="0" marB="0" anchor="ctr"/>
                </a:tc>
                <a:tc>
                  <a:txBody>
                    <a:bodyPr/>
                    <a:lstStyle/>
                    <a:p>
                      <a:pPr algn="ctr">
                        <a:lnSpc>
                          <a:spcPct val="100000"/>
                        </a:lnSpc>
                        <a:spcBef>
                          <a:spcPts val="600"/>
                        </a:spcBef>
                        <a:spcAft>
                          <a:spcPts val="0"/>
                        </a:spcAft>
                      </a:pPr>
                      <a:r>
                        <a:rPr lang="fr-FR" sz="1500">
                          <a:effectLst/>
                        </a:rPr>
                        <a:t> </a:t>
                      </a:r>
                      <a:endParaRPr lang="fr-FR" sz="1500">
                        <a:effectLst/>
                        <a:latin typeface="Calibri"/>
                        <a:ea typeface="Calibri"/>
                        <a:cs typeface="Times New Roman"/>
                      </a:endParaRPr>
                    </a:p>
                  </a:txBody>
                  <a:tcPr marL="65505" marR="65505" marT="0" marB="0" anchor="ctr"/>
                </a:tc>
                <a:tc>
                  <a:txBody>
                    <a:bodyPr/>
                    <a:lstStyle/>
                    <a:p>
                      <a:pPr algn="ctr">
                        <a:lnSpc>
                          <a:spcPct val="100000"/>
                        </a:lnSpc>
                        <a:spcBef>
                          <a:spcPts val="0"/>
                        </a:spcBef>
                        <a:spcAft>
                          <a:spcPts val="0"/>
                        </a:spcAft>
                      </a:pPr>
                      <a:r>
                        <a:rPr lang="fr-FR" sz="1500" dirty="0" smtClean="0">
                          <a:effectLst/>
                        </a:rPr>
                        <a:t>0,026</a:t>
                      </a:r>
                      <a:endParaRPr lang="fr-FR" sz="1500" dirty="0">
                        <a:effectLst/>
                      </a:endParaRPr>
                    </a:p>
                    <a:p>
                      <a:pPr algn="ctr">
                        <a:lnSpc>
                          <a:spcPct val="100000"/>
                        </a:lnSpc>
                        <a:spcBef>
                          <a:spcPts val="0"/>
                        </a:spcBef>
                        <a:spcAft>
                          <a:spcPts val="0"/>
                        </a:spcAft>
                      </a:pPr>
                      <a:r>
                        <a:rPr lang="fr-FR" sz="1500" dirty="0">
                          <a:effectLst/>
                        </a:rPr>
                        <a:t>(</a:t>
                      </a:r>
                      <a:r>
                        <a:rPr lang="fr-FR" sz="1500" dirty="0" smtClean="0">
                          <a:effectLst/>
                        </a:rPr>
                        <a:t>0,024)</a:t>
                      </a:r>
                      <a:endParaRPr lang="fr-FR" sz="1500" dirty="0">
                        <a:effectLst/>
                        <a:latin typeface="Calibri"/>
                        <a:ea typeface="Calibri"/>
                        <a:cs typeface="Times New Roman"/>
                      </a:endParaRPr>
                    </a:p>
                  </a:txBody>
                  <a:tcPr marL="65505" marR="65505" marT="0" marB="0"/>
                </a:tc>
              </a:tr>
              <a:tr h="576064">
                <a:tc>
                  <a:txBody>
                    <a:bodyPr/>
                    <a:lstStyle/>
                    <a:p>
                      <a:pPr algn="ctr">
                        <a:lnSpc>
                          <a:spcPct val="100000"/>
                        </a:lnSpc>
                        <a:spcAft>
                          <a:spcPts val="800"/>
                        </a:spcAft>
                      </a:pPr>
                      <a:r>
                        <a:rPr lang="fr-FR" sz="1500" dirty="0" err="1">
                          <a:effectLst/>
                        </a:rPr>
                        <a:t>Hired</a:t>
                      </a:r>
                      <a:r>
                        <a:rPr lang="fr-FR" sz="1500" dirty="0">
                          <a:effectLst/>
                        </a:rPr>
                        <a:t> </a:t>
                      </a:r>
                      <a:r>
                        <a:rPr lang="fr-FR" sz="1500" dirty="0" err="1" smtClean="0">
                          <a:effectLst/>
                        </a:rPr>
                        <a:t>during</a:t>
                      </a:r>
                      <a:r>
                        <a:rPr lang="fr-FR" sz="1500" dirty="0" smtClean="0">
                          <a:effectLst/>
                        </a:rPr>
                        <a:t> </a:t>
                      </a:r>
                      <a:r>
                        <a:rPr lang="fr-FR" sz="1500" dirty="0" err="1" smtClean="0">
                          <a:effectLst/>
                        </a:rPr>
                        <a:t>Managerial</a:t>
                      </a:r>
                      <a:r>
                        <a:rPr lang="fr-FR" sz="1500" dirty="0" smtClean="0">
                          <a:effectLst/>
                        </a:rPr>
                        <a:t> </a:t>
                      </a:r>
                      <a:r>
                        <a:rPr lang="fr-FR" sz="1500" dirty="0">
                          <a:effectLst/>
                        </a:rPr>
                        <a:t>Changes</a:t>
                      </a:r>
                      <a:endParaRPr lang="fr-FR" sz="1500" dirty="0">
                        <a:effectLst/>
                        <a:latin typeface="Calibri"/>
                        <a:ea typeface="Calibri"/>
                        <a:cs typeface="Times New Roman"/>
                      </a:endParaRPr>
                    </a:p>
                  </a:txBody>
                  <a:tcPr marL="65505" marR="65505" marT="0" marB="0"/>
                </a:tc>
                <a:tc>
                  <a:txBody>
                    <a:bodyPr/>
                    <a:lstStyle/>
                    <a:p>
                      <a:pPr algn="ctr">
                        <a:lnSpc>
                          <a:spcPct val="100000"/>
                        </a:lnSpc>
                        <a:spcBef>
                          <a:spcPts val="600"/>
                        </a:spcBef>
                        <a:spcAft>
                          <a:spcPts val="0"/>
                        </a:spcAft>
                      </a:pPr>
                      <a:r>
                        <a:rPr lang="fr-FR" sz="1500">
                          <a:effectLst/>
                        </a:rPr>
                        <a:t> </a:t>
                      </a:r>
                      <a:endParaRPr lang="fr-FR" sz="1500">
                        <a:effectLst/>
                        <a:latin typeface="Calibri"/>
                        <a:ea typeface="Calibri"/>
                        <a:cs typeface="Times New Roman"/>
                      </a:endParaRPr>
                    </a:p>
                  </a:txBody>
                  <a:tcPr marL="65505" marR="65505" marT="0" marB="0" anchor="ctr"/>
                </a:tc>
                <a:tc>
                  <a:txBody>
                    <a:bodyPr/>
                    <a:lstStyle/>
                    <a:p>
                      <a:pPr algn="ctr">
                        <a:lnSpc>
                          <a:spcPct val="100000"/>
                        </a:lnSpc>
                        <a:spcBef>
                          <a:spcPts val="600"/>
                        </a:spcBef>
                        <a:spcAft>
                          <a:spcPts val="0"/>
                        </a:spcAft>
                      </a:pPr>
                      <a:r>
                        <a:rPr lang="fr-FR" sz="1500">
                          <a:effectLst/>
                        </a:rPr>
                        <a:t> </a:t>
                      </a:r>
                      <a:endParaRPr lang="fr-FR" sz="1500">
                        <a:effectLst/>
                        <a:latin typeface="Calibri"/>
                        <a:ea typeface="Calibri"/>
                        <a:cs typeface="Times New Roman"/>
                      </a:endParaRPr>
                    </a:p>
                  </a:txBody>
                  <a:tcPr marL="65505" marR="65505" marT="0" marB="0" anchor="ctr"/>
                </a:tc>
                <a:tc>
                  <a:txBody>
                    <a:bodyPr/>
                    <a:lstStyle/>
                    <a:p>
                      <a:pPr algn="ctr">
                        <a:lnSpc>
                          <a:spcPct val="100000"/>
                        </a:lnSpc>
                        <a:spcBef>
                          <a:spcPts val="600"/>
                        </a:spcBef>
                        <a:spcAft>
                          <a:spcPts val="0"/>
                        </a:spcAft>
                      </a:pPr>
                      <a:r>
                        <a:rPr lang="fr-FR" sz="1500">
                          <a:effectLst/>
                        </a:rPr>
                        <a:t> </a:t>
                      </a:r>
                      <a:endParaRPr lang="fr-FR" sz="1500">
                        <a:effectLst/>
                        <a:latin typeface="Calibri"/>
                        <a:ea typeface="Calibri"/>
                        <a:cs typeface="Times New Roman"/>
                      </a:endParaRPr>
                    </a:p>
                  </a:txBody>
                  <a:tcPr marL="65505" marR="65505" marT="0" marB="0" anchor="ctr"/>
                </a:tc>
                <a:tc>
                  <a:txBody>
                    <a:bodyPr/>
                    <a:lstStyle/>
                    <a:p>
                      <a:pPr algn="ctr">
                        <a:lnSpc>
                          <a:spcPct val="100000"/>
                        </a:lnSpc>
                        <a:spcBef>
                          <a:spcPts val="600"/>
                        </a:spcBef>
                        <a:spcAft>
                          <a:spcPts val="0"/>
                        </a:spcAft>
                      </a:pPr>
                      <a:r>
                        <a:rPr lang="fr-FR" sz="1500">
                          <a:effectLst/>
                        </a:rPr>
                        <a:t> </a:t>
                      </a:r>
                      <a:endParaRPr lang="fr-FR" sz="1500">
                        <a:effectLst/>
                        <a:latin typeface="Calibri"/>
                        <a:ea typeface="Calibri"/>
                        <a:cs typeface="Times New Roman"/>
                      </a:endParaRPr>
                    </a:p>
                  </a:txBody>
                  <a:tcPr marL="65505" marR="65505" marT="0" marB="0" anchor="ctr"/>
                </a:tc>
                <a:tc>
                  <a:txBody>
                    <a:bodyPr/>
                    <a:lstStyle/>
                    <a:p>
                      <a:pPr algn="ctr">
                        <a:lnSpc>
                          <a:spcPct val="100000"/>
                        </a:lnSpc>
                        <a:spcBef>
                          <a:spcPts val="0"/>
                        </a:spcBef>
                        <a:spcAft>
                          <a:spcPts val="0"/>
                        </a:spcAft>
                      </a:pPr>
                      <a:r>
                        <a:rPr lang="fr-FR" sz="1500" dirty="0" smtClean="0">
                          <a:effectLst/>
                        </a:rPr>
                        <a:t>0,059</a:t>
                      </a:r>
                      <a:endParaRPr lang="fr-FR" sz="1500" dirty="0">
                        <a:effectLst/>
                      </a:endParaRPr>
                    </a:p>
                    <a:p>
                      <a:pPr algn="ctr">
                        <a:lnSpc>
                          <a:spcPct val="100000"/>
                        </a:lnSpc>
                        <a:spcBef>
                          <a:spcPts val="0"/>
                        </a:spcBef>
                        <a:spcAft>
                          <a:spcPts val="0"/>
                        </a:spcAft>
                      </a:pPr>
                      <a:r>
                        <a:rPr lang="fr-FR" sz="1500" dirty="0">
                          <a:effectLst/>
                        </a:rPr>
                        <a:t>(</a:t>
                      </a:r>
                      <a:r>
                        <a:rPr lang="fr-FR" sz="1500" dirty="0" smtClean="0">
                          <a:effectLst/>
                        </a:rPr>
                        <a:t>0,037)</a:t>
                      </a:r>
                      <a:endParaRPr lang="fr-FR" sz="1500" dirty="0">
                        <a:effectLst/>
                        <a:latin typeface="Calibri"/>
                        <a:ea typeface="Calibri"/>
                        <a:cs typeface="Times New Roman"/>
                      </a:endParaRPr>
                    </a:p>
                  </a:txBody>
                  <a:tcPr marL="65505" marR="65505" marT="0" marB="0" anchor="ctr"/>
                </a:tc>
              </a:tr>
              <a:tr h="489310">
                <a:tc>
                  <a:txBody>
                    <a:bodyPr/>
                    <a:lstStyle/>
                    <a:p>
                      <a:pPr algn="ctr">
                        <a:lnSpc>
                          <a:spcPct val="100000"/>
                        </a:lnSpc>
                        <a:spcAft>
                          <a:spcPts val="800"/>
                        </a:spcAft>
                      </a:pPr>
                      <a:r>
                        <a:rPr lang="fr-FR" sz="1500" dirty="0" err="1">
                          <a:effectLst/>
                        </a:rPr>
                        <a:t>Hired</a:t>
                      </a:r>
                      <a:r>
                        <a:rPr lang="fr-FR" sz="1500" dirty="0">
                          <a:effectLst/>
                        </a:rPr>
                        <a:t> </a:t>
                      </a:r>
                      <a:r>
                        <a:rPr lang="fr-FR" sz="1500" dirty="0" err="1" smtClean="0">
                          <a:effectLst/>
                        </a:rPr>
                        <a:t>during</a:t>
                      </a:r>
                      <a:r>
                        <a:rPr lang="fr-FR" sz="1500" dirty="0" smtClean="0">
                          <a:effectLst/>
                        </a:rPr>
                        <a:t> </a:t>
                      </a:r>
                      <a:r>
                        <a:rPr lang="fr-FR" sz="1500" dirty="0" err="1">
                          <a:effectLst/>
                        </a:rPr>
                        <a:t>both</a:t>
                      </a:r>
                      <a:r>
                        <a:rPr lang="fr-FR" sz="1500" dirty="0">
                          <a:effectLst/>
                        </a:rPr>
                        <a:t> Changes</a:t>
                      </a:r>
                      <a:endParaRPr lang="fr-FR" sz="1500" dirty="0">
                        <a:effectLst/>
                        <a:latin typeface="Calibri"/>
                        <a:ea typeface="Calibri"/>
                        <a:cs typeface="Times New Roman"/>
                      </a:endParaRPr>
                    </a:p>
                  </a:txBody>
                  <a:tcPr marL="65505" marR="65505" marT="0" marB="0"/>
                </a:tc>
                <a:tc>
                  <a:txBody>
                    <a:bodyPr/>
                    <a:lstStyle/>
                    <a:p>
                      <a:pPr algn="ctr">
                        <a:lnSpc>
                          <a:spcPct val="100000"/>
                        </a:lnSpc>
                        <a:spcBef>
                          <a:spcPts val="600"/>
                        </a:spcBef>
                        <a:spcAft>
                          <a:spcPts val="0"/>
                        </a:spcAft>
                      </a:pPr>
                      <a:r>
                        <a:rPr lang="fr-FR" sz="1500" dirty="0">
                          <a:effectLst/>
                        </a:rPr>
                        <a:t> </a:t>
                      </a:r>
                      <a:endParaRPr lang="fr-FR" sz="1500" dirty="0">
                        <a:effectLst/>
                        <a:latin typeface="Calibri"/>
                        <a:ea typeface="Calibri"/>
                        <a:cs typeface="Times New Roman"/>
                      </a:endParaRPr>
                    </a:p>
                  </a:txBody>
                  <a:tcPr marL="65505" marR="65505" marT="0" marB="0"/>
                </a:tc>
                <a:tc>
                  <a:txBody>
                    <a:bodyPr/>
                    <a:lstStyle/>
                    <a:p>
                      <a:pPr algn="ctr">
                        <a:lnSpc>
                          <a:spcPct val="100000"/>
                        </a:lnSpc>
                        <a:spcBef>
                          <a:spcPts val="600"/>
                        </a:spcBef>
                        <a:spcAft>
                          <a:spcPts val="0"/>
                        </a:spcAft>
                      </a:pPr>
                      <a:r>
                        <a:rPr lang="fr-FR" sz="1500" dirty="0">
                          <a:effectLst/>
                        </a:rPr>
                        <a:t> </a:t>
                      </a:r>
                      <a:endParaRPr lang="fr-FR" sz="1500" dirty="0">
                        <a:effectLst/>
                        <a:latin typeface="Calibri"/>
                        <a:ea typeface="Calibri"/>
                        <a:cs typeface="Times New Roman"/>
                      </a:endParaRPr>
                    </a:p>
                  </a:txBody>
                  <a:tcPr marL="65505" marR="65505" marT="0" marB="0"/>
                </a:tc>
                <a:tc>
                  <a:txBody>
                    <a:bodyPr/>
                    <a:lstStyle/>
                    <a:p>
                      <a:pPr algn="ctr">
                        <a:lnSpc>
                          <a:spcPct val="100000"/>
                        </a:lnSpc>
                        <a:spcBef>
                          <a:spcPts val="600"/>
                        </a:spcBef>
                        <a:spcAft>
                          <a:spcPts val="0"/>
                        </a:spcAft>
                      </a:pPr>
                      <a:r>
                        <a:rPr lang="fr-FR" sz="1500" dirty="0">
                          <a:effectLst/>
                        </a:rPr>
                        <a:t> </a:t>
                      </a:r>
                      <a:endParaRPr lang="fr-FR" sz="1500" dirty="0">
                        <a:effectLst/>
                        <a:latin typeface="Calibri"/>
                        <a:ea typeface="Calibri"/>
                        <a:cs typeface="Times New Roman"/>
                      </a:endParaRPr>
                    </a:p>
                  </a:txBody>
                  <a:tcPr marL="65505" marR="65505" marT="0" marB="0"/>
                </a:tc>
                <a:tc>
                  <a:txBody>
                    <a:bodyPr/>
                    <a:lstStyle/>
                    <a:p>
                      <a:pPr algn="ctr">
                        <a:lnSpc>
                          <a:spcPct val="100000"/>
                        </a:lnSpc>
                        <a:spcBef>
                          <a:spcPts val="600"/>
                        </a:spcBef>
                        <a:spcAft>
                          <a:spcPts val="0"/>
                        </a:spcAft>
                      </a:pPr>
                      <a:r>
                        <a:rPr lang="fr-FR" sz="1500" dirty="0">
                          <a:effectLst/>
                        </a:rPr>
                        <a:t> </a:t>
                      </a:r>
                      <a:endParaRPr lang="fr-FR" sz="1500" dirty="0">
                        <a:effectLst/>
                        <a:latin typeface="Calibri"/>
                        <a:ea typeface="Calibri"/>
                        <a:cs typeface="Times New Roman"/>
                      </a:endParaRPr>
                    </a:p>
                  </a:txBody>
                  <a:tcPr marL="65505" marR="65505" marT="0" marB="0"/>
                </a:tc>
                <a:tc>
                  <a:txBody>
                    <a:bodyPr/>
                    <a:lstStyle/>
                    <a:p>
                      <a:pPr algn="ctr">
                        <a:lnSpc>
                          <a:spcPct val="100000"/>
                        </a:lnSpc>
                        <a:spcBef>
                          <a:spcPts val="0"/>
                        </a:spcBef>
                        <a:spcAft>
                          <a:spcPts val="0"/>
                        </a:spcAft>
                      </a:pPr>
                      <a:r>
                        <a:rPr lang="fr-FR" sz="1500" dirty="0" smtClean="0">
                          <a:effectLst/>
                        </a:rPr>
                        <a:t>0,031</a:t>
                      </a:r>
                      <a:endParaRPr lang="fr-FR" sz="1500" dirty="0">
                        <a:effectLst/>
                      </a:endParaRPr>
                    </a:p>
                    <a:p>
                      <a:pPr algn="ctr">
                        <a:lnSpc>
                          <a:spcPct val="100000"/>
                        </a:lnSpc>
                        <a:spcBef>
                          <a:spcPts val="0"/>
                        </a:spcBef>
                        <a:spcAft>
                          <a:spcPts val="0"/>
                        </a:spcAft>
                      </a:pPr>
                      <a:r>
                        <a:rPr lang="fr-FR" sz="1500" dirty="0">
                          <a:effectLst/>
                        </a:rPr>
                        <a:t>(</a:t>
                      </a:r>
                      <a:r>
                        <a:rPr lang="fr-FR" sz="1500" dirty="0" smtClean="0">
                          <a:effectLst/>
                        </a:rPr>
                        <a:t>0,055)</a:t>
                      </a:r>
                      <a:endParaRPr lang="fr-FR" sz="1500" dirty="0">
                        <a:effectLst/>
                        <a:latin typeface="Calibri"/>
                        <a:ea typeface="Calibri"/>
                        <a:cs typeface="Times New Roman"/>
                      </a:endParaRPr>
                    </a:p>
                  </a:txBody>
                  <a:tcPr marL="65505" marR="65505" marT="0" marB="0"/>
                </a:tc>
              </a:tr>
              <a:tr h="265050">
                <a:tc>
                  <a:txBody>
                    <a:bodyPr/>
                    <a:lstStyle/>
                    <a:p>
                      <a:pPr algn="ctr">
                        <a:lnSpc>
                          <a:spcPct val="100000"/>
                        </a:lnSpc>
                        <a:spcAft>
                          <a:spcPts val="800"/>
                        </a:spcAft>
                      </a:pPr>
                      <a:r>
                        <a:rPr lang="fr-FR" sz="1500" dirty="0" smtClean="0">
                          <a:effectLst/>
                        </a:rPr>
                        <a:t>N / R²</a:t>
                      </a:r>
                      <a:endParaRPr lang="fr-FR" sz="1500" dirty="0">
                        <a:effectLst/>
                        <a:latin typeface="Calibri"/>
                        <a:ea typeface="Calibri"/>
                        <a:cs typeface="Times New Roman"/>
                      </a:endParaRPr>
                    </a:p>
                  </a:txBody>
                  <a:tcPr marL="65505" marR="65505" marT="0" marB="0" anchor="ctr"/>
                </a:tc>
                <a:tc>
                  <a:txBody>
                    <a:bodyPr/>
                    <a:lstStyle/>
                    <a:p>
                      <a:pPr algn="ctr">
                        <a:lnSpc>
                          <a:spcPct val="100000"/>
                        </a:lnSpc>
                        <a:spcAft>
                          <a:spcPts val="800"/>
                        </a:spcAft>
                      </a:pPr>
                      <a:r>
                        <a:rPr lang="fr-FR" sz="1500" dirty="0" smtClean="0">
                          <a:effectLst/>
                        </a:rPr>
                        <a:t>16 049 / 0,001</a:t>
                      </a:r>
                      <a:endParaRPr lang="fr-FR" sz="1500" dirty="0">
                        <a:effectLst/>
                        <a:latin typeface="Calibri"/>
                        <a:ea typeface="Calibri"/>
                        <a:cs typeface="Times New Roman"/>
                      </a:endParaRPr>
                    </a:p>
                  </a:txBody>
                  <a:tcPr marL="65505" marR="65505" marT="0" marB="0" anchor="ctr"/>
                </a:tc>
                <a:tc>
                  <a:txBody>
                    <a:bodyPr/>
                    <a:lstStyle/>
                    <a:p>
                      <a:pPr algn="ctr">
                        <a:lnSpc>
                          <a:spcPct val="100000"/>
                        </a:lnSpc>
                        <a:spcAft>
                          <a:spcPts val="800"/>
                        </a:spcAft>
                      </a:pPr>
                      <a:r>
                        <a:rPr lang="fr-FR" sz="1500" dirty="0" smtClean="0">
                          <a:effectLst/>
                        </a:rPr>
                        <a:t>16 049 / 0,026</a:t>
                      </a:r>
                      <a:endParaRPr lang="fr-FR" sz="1500" dirty="0">
                        <a:effectLst/>
                        <a:latin typeface="Calibri"/>
                        <a:ea typeface="Calibri"/>
                        <a:cs typeface="Times New Roman"/>
                      </a:endParaRPr>
                    </a:p>
                  </a:txBody>
                  <a:tcPr marL="65505" marR="65505" marT="0" marB="0" anchor="ctr"/>
                </a:tc>
                <a:tc>
                  <a:txBody>
                    <a:bodyPr/>
                    <a:lstStyle/>
                    <a:p>
                      <a:pPr algn="ctr">
                        <a:lnSpc>
                          <a:spcPct val="100000"/>
                        </a:lnSpc>
                        <a:spcAft>
                          <a:spcPts val="800"/>
                        </a:spcAft>
                      </a:pPr>
                      <a:r>
                        <a:rPr lang="fr-FR" sz="1500" dirty="0" smtClean="0">
                          <a:effectLst/>
                        </a:rPr>
                        <a:t>16 049 / 0,028</a:t>
                      </a:r>
                      <a:endParaRPr lang="fr-FR" sz="1500" dirty="0">
                        <a:effectLst/>
                        <a:latin typeface="Calibri"/>
                        <a:ea typeface="Calibri"/>
                        <a:cs typeface="Times New Roman"/>
                      </a:endParaRPr>
                    </a:p>
                  </a:txBody>
                  <a:tcPr marL="65505" marR="65505" marT="0" marB="0" anchor="ctr"/>
                </a:tc>
                <a:tc>
                  <a:txBody>
                    <a:bodyPr/>
                    <a:lstStyle/>
                    <a:p>
                      <a:pPr algn="ctr">
                        <a:lnSpc>
                          <a:spcPct val="100000"/>
                        </a:lnSpc>
                        <a:spcAft>
                          <a:spcPts val="800"/>
                        </a:spcAft>
                      </a:pPr>
                      <a:r>
                        <a:rPr lang="fr-FR" sz="1500" dirty="0" smtClean="0">
                          <a:effectLst/>
                        </a:rPr>
                        <a:t>15 275 / 0,028</a:t>
                      </a:r>
                      <a:endParaRPr lang="fr-FR" sz="1500" dirty="0">
                        <a:effectLst/>
                        <a:latin typeface="Calibri"/>
                        <a:ea typeface="Calibri"/>
                        <a:cs typeface="Times New Roman"/>
                      </a:endParaRPr>
                    </a:p>
                  </a:txBody>
                  <a:tcPr marL="65505" marR="65505" marT="0" marB="0" anchor="ctr"/>
                </a:tc>
                <a:tc>
                  <a:txBody>
                    <a:bodyPr/>
                    <a:lstStyle/>
                    <a:p>
                      <a:pPr algn="ctr">
                        <a:lnSpc>
                          <a:spcPct val="100000"/>
                        </a:lnSpc>
                        <a:spcBef>
                          <a:spcPts val="600"/>
                        </a:spcBef>
                        <a:spcAft>
                          <a:spcPts val="0"/>
                        </a:spcAft>
                      </a:pPr>
                      <a:r>
                        <a:rPr lang="fr-FR" sz="1500" dirty="0" smtClean="0">
                          <a:effectLst/>
                        </a:rPr>
                        <a:t>15 275/ 0,028</a:t>
                      </a:r>
                      <a:endParaRPr lang="fr-FR" sz="1500" dirty="0">
                        <a:effectLst/>
                        <a:latin typeface="Calibri"/>
                        <a:ea typeface="Calibri"/>
                        <a:cs typeface="Times New Roman"/>
                      </a:endParaRPr>
                    </a:p>
                  </a:txBody>
                  <a:tcPr marL="65505" marR="65505" marT="0" marB="0" anchor="ctr"/>
                </a:tc>
              </a:tr>
            </a:tbl>
          </a:graphicData>
        </a:graphic>
      </p:graphicFrame>
    </p:spTree>
    <p:extLst>
      <p:ext uri="{BB962C8B-B14F-4D97-AF65-F5344CB8AC3E}">
        <p14:creationId xmlns:p14="http://schemas.microsoft.com/office/powerpoint/2010/main" val="171464679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2"/>
          <p:cNvSpPr>
            <a:spLocks noGrp="1"/>
          </p:cNvSpPr>
          <p:nvPr>
            <p:ph type="title" idx="4294967295"/>
          </p:nvPr>
        </p:nvSpPr>
        <p:spPr>
          <a:xfrm>
            <a:off x="0" y="1"/>
            <a:ext cx="7556500" cy="548680"/>
          </a:xfrm>
        </p:spPr>
        <p:txBody>
          <a:bodyPr>
            <a:normAutofit/>
          </a:bodyPr>
          <a:lstStyle/>
          <a:p>
            <a:pPr algn="ctr"/>
            <a:r>
              <a:rPr lang="fr-FR" sz="2400" b="1" dirty="0" smtClean="0">
                <a:latin typeface="Verdana" panose="020B0604030504040204" pitchFamily="34" charset="0"/>
                <a:ea typeface="Verdana" panose="020B0604030504040204" pitchFamily="34" charset="0"/>
                <a:cs typeface="Verdana" panose="020B0604030504040204" pitchFamily="34" charset="0"/>
              </a:rPr>
              <a:t>Motivation </a:t>
            </a:r>
          </a:p>
        </p:txBody>
      </p:sp>
      <p:sp>
        <p:nvSpPr>
          <p:cNvPr id="8194" name="Rectangle 3"/>
          <p:cNvSpPr>
            <a:spLocks noGrp="1"/>
          </p:cNvSpPr>
          <p:nvPr>
            <p:ph type="body" idx="4294967295"/>
          </p:nvPr>
        </p:nvSpPr>
        <p:spPr>
          <a:xfrm>
            <a:off x="179512" y="620688"/>
            <a:ext cx="8856984" cy="5400600"/>
          </a:xfrm>
        </p:spPr>
        <p:txBody>
          <a:bodyPr>
            <a:noAutofit/>
          </a:bodyPr>
          <a:lstStyle/>
          <a:p>
            <a:pPr>
              <a:spcBef>
                <a:spcPts val="0"/>
              </a:spcBef>
              <a:buClr>
                <a:schemeClr val="accent2"/>
              </a:buClr>
            </a:pPr>
            <a:r>
              <a:rPr lang="en-GB" sz="2000" dirty="0" smtClean="0">
                <a:solidFill>
                  <a:schemeClr val="bg2">
                    <a:lumMod val="75000"/>
                  </a:schemeClr>
                </a:solidFill>
                <a:latin typeface="Calibri" panose="020F0502020204030204" pitchFamily="34" charset="0"/>
                <a:cs typeface="+mn-cs"/>
              </a:rPr>
              <a:t>Standard models assume that employers make adjustments to the production process to maximise profits, rather than employee wellbeing (Bloom and Van Reenen, 2007; Freeman and </a:t>
            </a:r>
            <a:r>
              <a:rPr lang="en-GB" sz="2000" dirty="0" err="1" smtClean="0">
                <a:solidFill>
                  <a:schemeClr val="bg2">
                    <a:lumMod val="75000"/>
                  </a:schemeClr>
                </a:solidFill>
                <a:latin typeface="Calibri" panose="020F0502020204030204" pitchFamily="34" charset="0"/>
                <a:cs typeface="+mn-cs"/>
              </a:rPr>
              <a:t>Kleiner</a:t>
            </a:r>
            <a:r>
              <a:rPr lang="en-GB" sz="2000" dirty="0" smtClean="0">
                <a:solidFill>
                  <a:schemeClr val="bg2">
                    <a:lumMod val="75000"/>
                  </a:schemeClr>
                </a:solidFill>
                <a:latin typeface="Calibri" panose="020F0502020204030204" pitchFamily="34" charset="0"/>
                <a:cs typeface="+mn-cs"/>
              </a:rPr>
              <a:t>, 2005).</a:t>
            </a:r>
          </a:p>
          <a:p>
            <a:pPr>
              <a:spcBef>
                <a:spcPts val="0"/>
              </a:spcBef>
              <a:buClr>
                <a:schemeClr val="accent2"/>
              </a:buClr>
            </a:pPr>
            <a:r>
              <a:rPr lang="en-GB" sz="2000" dirty="0" smtClean="0">
                <a:solidFill>
                  <a:schemeClr val="bg2">
                    <a:lumMod val="75000"/>
                  </a:schemeClr>
                </a:solidFill>
                <a:latin typeface="Calibri" panose="020F0502020204030204" pitchFamily="34" charset="0"/>
                <a:cs typeface="+mn-cs"/>
              </a:rPr>
              <a:t>However are firms perfectly rational? </a:t>
            </a:r>
          </a:p>
          <a:p>
            <a:pPr>
              <a:spcBef>
                <a:spcPts val="0"/>
              </a:spcBef>
              <a:buClr>
                <a:schemeClr val="accent2"/>
              </a:buClr>
            </a:pPr>
            <a:r>
              <a:rPr lang="en-GB" sz="2000" dirty="0" smtClean="0">
                <a:solidFill>
                  <a:schemeClr val="bg2">
                    <a:lumMod val="75000"/>
                  </a:schemeClr>
                </a:solidFill>
                <a:latin typeface="Calibri" panose="020F0502020204030204" pitchFamily="34" charset="0"/>
                <a:cs typeface="+mn-cs"/>
              </a:rPr>
              <a:t>Furthermore, more and more employers do not share the simplistic view of Friedman saying that “The social responsibility of business is to increase its profit”</a:t>
            </a:r>
          </a:p>
          <a:p>
            <a:pPr>
              <a:spcBef>
                <a:spcPts val="0"/>
              </a:spcBef>
              <a:buClr>
                <a:schemeClr val="accent2"/>
              </a:buClr>
            </a:pPr>
            <a:r>
              <a:rPr lang="en-GB" sz="2000" dirty="0" smtClean="0">
                <a:solidFill>
                  <a:schemeClr val="bg2">
                    <a:lumMod val="75000"/>
                  </a:schemeClr>
                </a:solidFill>
                <a:latin typeface="Calibri" panose="020F0502020204030204" pitchFamily="34" charset="0"/>
                <a:cs typeface="+mn-cs"/>
              </a:rPr>
              <a:t>Indeed, from the society point of view, the social consequences of poorly managed changes at work appear as quite serious,</a:t>
            </a:r>
          </a:p>
          <a:p>
            <a:pPr>
              <a:spcBef>
                <a:spcPts val="0"/>
              </a:spcBef>
              <a:buClr>
                <a:schemeClr val="accent2"/>
              </a:buClr>
            </a:pPr>
            <a:r>
              <a:rPr lang="en-GB" sz="2000" dirty="0" smtClean="0">
                <a:solidFill>
                  <a:schemeClr val="bg2">
                    <a:lumMod val="75000"/>
                  </a:schemeClr>
                </a:solidFill>
                <a:latin typeface="Calibri" panose="020F0502020204030204" pitchFamily="34" charset="0"/>
                <a:cs typeface="+mn-cs"/>
              </a:rPr>
              <a:t>The International Labour Organization estimated at 4% of the GDP the economic losses created by work accidents and occupational diseases.</a:t>
            </a:r>
          </a:p>
          <a:p>
            <a:pPr>
              <a:lnSpc>
                <a:spcPct val="110000"/>
              </a:lnSpc>
              <a:spcBef>
                <a:spcPts val="0"/>
              </a:spcBef>
              <a:buClr>
                <a:schemeClr val="accent2"/>
              </a:buClr>
            </a:pPr>
            <a:r>
              <a:rPr lang="en-GB" sz="2000" dirty="0" smtClean="0">
                <a:solidFill>
                  <a:schemeClr val="bg2">
                    <a:lumMod val="75000"/>
                  </a:schemeClr>
                </a:solidFill>
                <a:latin typeface="Calibri" panose="020F0502020204030204" pitchFamily="34" charset="0"/>
                <a:cs typeface="+mn-cs"/>
              </a:rPr>
              <a:t>In 2009, for each European worker, the European Commission estimates that respectively 1,3 and 2,1 working days are lost because of work accidents and work related health problems.</a:t>
            </a:r>
          </a:p>
          <a:p>
            <a:pPr>
              <a:lnSpc>
                <a:spcPct val="110000"/>
              </a:lnSpc>
              <a:spcBef>
                <a:spcPts val="0"/>
              </a:spcBef>
              <a:buClr>
                <a:schemeClr val="accent2"/>
              </a:buClr>
            </a:pPr>
            <a:r>
              <a:rPr lang="en-GB" sz="2000" dirty="0" smtClean="0">
                <a:solidFill>
                  <a:schemeClr val="bg2">
                    <a:lumMod val="75000"/>
                  </a:schemeClr>
                </a:solidFill>
                <a:latin typeface="Calibri" panose="020F0502020204030204" pitchFamily="34" charset="0"/>
                <a:cs typeface="+mn-cs"/>
              </a:rPr>
              <a:t>In France, the daily benefits for work accidents and occupational diseases experience the fastest increase in 2010, the average costs of a work accident are 3000 euros, 24000 euros for cumulative trauma disorders.</a:t>
            </a:r>
            <a:r>
              <a:rPr lang="en-GB" sz="2000" dirty="0" smtClean="0">
                <a:solidFill>
                  <a:schemeClr val="tx1"/>
                </a:solidFill>
                <a:latin typeface="Calibri" panose="020F0502020204030204" pitchFamily="34" charset="0"/>
                <a:cs typeface="+mn-cs"/>
              </a:rPr>
              <a:t> </a:t>
            </a:r>
          </a:p>
          <a:p>
            <a:pPr>
              <a:lnSpc>
                <a:spcPct val="110000"/>
              </a:lnSpc>
              <a:spcBef>
                <a:spcPts val="0"/>
              </a:spcBef>
            </a:pPr>
            <a:endParaRPr lang="fr-FR" sz="2300" dirty="0">
              <a:solidFill>
                <a:schemeClr val="tx1"/>
              </a:solidFill>
              <a:latin typeface="Calibri"/>
              <a:cs typeface="+mn-cs"/>
            </a:endParaRPr>
          </a:p>
          <a:p>
            <a:pPr>
              <a:lnSpc>
                <a:spcPct val="110000"/>
              </a:lnSpc>
              <a:spcBef>
                <a:spcPts val="0"/>
              </a:spcBef>
            </a:pPr>
            <a:endParaRPr lang="fr-FR" sz="2300" dirty="0" smtClean="0">
              <a:solidFill>
                <a:schemeClr val="tx1"/>
              </a:solidFill>
              <a:latin typeface="Calibri"/>
              <a:cs typeface="+mn-cs"/>
            </a:endParaRPr>
          </a:p>
          <a:p>
            <a:pPr>
              <a:lnSpc>
                <a:spcPct val="110000"/>
              </a:lnSpc>
              <a:spcBef>
                <a:spcPts val="0"/>
              </a:spcBef>
            </a:pPr>
            <a:endParaRPr lang="fr-FR" sz="2300" dirty="0">
              <a:solidFill>
                <a:schemeClr val="tx1"/>
              </a:solidFill>
              <a:latin typeface="Calibri"/>
              <a:cs typeface="+mn-cs"/>
            </a:endParaRPr>
          </a:p>
          <a:p>
            <a:pPr>
              <a:lnSpc>
                <a:spcPct val="110000"/>
              </a:lnSpc>
              <a:spcBef>
                <a:spcPts val="0"/>
              </a:spcBef>
            </a:pPr>
            <a:endParaRPr lang="fr-FR" sz="2300" dirty="0" smtClean="0">
              <a:solidFill>
                <a:schemeClr val="tx1"/>
              </a:solidFill>
              <a:latin typeface="Calibri"/>
              <a:cs typeface="+mn-cs"/>
            </a:endParaRPr>
          </a:p>
          <a:p>
            <a:pPr marL="0" indent="0">
              <a:lnSpc>
                <a:spcPct val="110000"/>
              </a:lnSpc>
              <a:spcBef>
                <a:spcPts val="0"/>
              </a:spcBef>
              <a:buNone/>
            </a:pPr>
            <a:endParaRPr lang="en-GB" sz="2300" dirty="0">
              <a:solidFill>
                <a:schemeClr val="tx1"/>
              </a:solidFill>
              <a:latin typeface="Calibri"/>
              <a:cs typeface="+mn-cs"/>
            </a:endParaRPr>
          </a:p>
        </p:txBody>
      </p:sp>
    </p:spTree>
    <p:extLst>
      <p:ext uri="{BB962C8B-B14F-4D97-AF65-F5344CB8AC3E}">
        <p14:creationId xmlns:p14="http://schemas.microsoft.com/office/powerpoint/2010/main" val="2809084478"/>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95536" y="0"/>
            <a:ext cx="8229600" cy="634082"/>
          </a:xfrm>
        </p:spPr>
        <p:txBody>
          <a:bodyPr>
            <a:normAutofit/>
          </a:bodyPr>
          <a:lstStyle/>
          <a:p>
            <a:pPr algn="ctr"/>
            <a:r>
              <a:rPr lang="fr-FR" sz="2800" b="1" dirty="0" smtClean="0">
                <a:latin typeface="Verdana" panose="020B0604030504040204" pitchFamily="34" charset="0"/>
                <a:ea typeface="Verdana" panose="020B0604030504040204" pitchFamily="34" charset="0"/>
                <a:cs typeface="Verdana" panose="020B0604030504040204" pitchFamily="34" charset="0"/>
              </a:rPr>
              <a:t>Discussion of </a:t>
            </a:r>
            <a:r>
              <a:rPr lang="fr-FR" sz="2800" b="1" dirty="0" err="1" smtClean="0">
                <a:latin typeface="Verdana" panose="020B0604030504040204" pitchFamily="34" charset="0"/>
                <a:ea typeface="Verdana" panose="020B0604030504040204" pitchFamily="34" charset="0"/>
                <a:cs typeface="Verdana" panose="020B0604030504040204" pitchFamily="34" charset="0"/>
              </a:rPr>
              <a:t>results</a:t>
            </a:r>
            <a:r>
              <a:rPr lang="fr-FR" sz="2800" b="1" dirty="0" smtClean="0">
                <a:latin typeface="Verdana" panose="020B0604030504040204" pitchFamily="34" charset="0"/>
                <a:ea typeface="Verdana" panose="020B0604030504040204" pitchFamily="34" charset="0"/>
                <a:cs typeface="Verdana" panose="020B0604030504040204" pitchFamily="34" charset="0"/>
              </a:rPr>
              <a:t> (2)</a:t>
            </a:r>
            <a:endParaRPr lang="fr-FR" sz="2800" b="1" dirty="0">
              <a:latin typeface="Verdana" panose="020B0604030504040204" pitchFamily="34" charset="0"/>
              <a:ea typeface="Verdana" panose="020B0604030504040204" pitchFamily="34" charset="0"/>
              <a:cs typeface="Verdana" panose="020B0604030504040204" pitchFamily="34" charset="0"/>
            </a:endParaRPr>
          </a:p>
        </p:txBody>
      </p:sp>
      <p:sp>
        <p:nvSpPr>
          <p:cNvPr id="3" name="Espace réservé du contenu 2"/>
          <p:cNvSpPr>
            <a:spLocks noGrp="1"/>
          </p:cNvSpPr>
          <p:nvPr>
            <p:ph idx="1"/>
          </p:nvPr>
        </p:nvSpPr>
        <p:spPr>
          <a:xfrm>
            <a:off x="251520" y="764705"/>
            <a:ext cx="8712968" cy="5184576"/>
          </a:xfrm>
        </p:spPr>
        <p:txBody>
          <a:bodyPr>
            <a:normAutofit fontScale="92500"/>
          </a:bodyPr>
          <a:lstStyle/>
          <a:p>
            <a:r>
              <a:rPr lang="en-GB" sz="2300" b="1" dirty="0" smtClean="0">
                <a:solidFill>
                  <a:schemeClr val="tx1"/>
                </a:solidFill>
                <a:latin typeface="Calibri" panose="020F0502020204030204" pitchFamily="34" charset="0"/>
              </a:rPr>
              <a:t>There </a:t>
            </a:r>
            <a:r>
              <a:rPr lang="en-GB" sz="2300" b="1" dirty="0">
                <a:solidFill>
                  <a:schemeClr val="tx1"/>
                </a:solidFill>
                <a:latin typeface="Calibri" panose="020F0502020204030204" pitchFamily="34" charset="0"/>
              </a:rPr>
              <a:t>are gendered differences in the timing and strength of </a:t>
            </a:r>
            <a:r>
              <a:rPr lang="en-GB" sz="2300" b="1" dirty="0" smtClean="0">
                <a:solidFill>
                  <a:schemeClr val="tx1"/>
                </a:solidFill>
                <a:latin typeface="Calibri" panose="020F0502020204030204" pitchFamily="34" charset="0"/>
              </a:rPr>
              <a:t>impacts</a:t>
            </a:r>
          </a:p>
          <a:p>
            <a:pPr lvl="1"/>
            <a:r>
              <a:rPr lang="en-US" sz="2000" dirty="0">
                <a:solidFill>
                  <a:schemeClr val="tx1"/>
                </a:solidFill>
                <a:latin typeface="Calibri" panose="020F0502020204030204" pitchFamily="34" charset="0"/>
              </a:rPr>
              <a:t>Women are mainly  impacted during the period when changes are implemented and impacts (positive and negative) are stronger</a:t>
            </a:r>
            <a:endParaRPr lang="fr-FR" sz="2000" dirty="0">
              <a:solidFill>
                <a:schemeClr val="tx1"/>
              </a:solidFill>
              <a:latin typeface="Calibri" panose="020F0502020204030204" pitchFamily="34" charset="0"/>
            </a:endParaRPr>
          </a:p>
          <a:p>
            <a:pPr lvl="1"/>
            <a:r>
              <a:rPr lang="en-US" sz="2000" dirty="0">
                <a:solidFill>
                  <a:schemeClr val="tx1"/>
                </a:solidFill>
                <a:latin typeface="Calibri" panose="020F0502020204030204" pitchFamily="34" charset="0"/>
              </a:rPr>
              <a:t>Men are impacted after the period of change</a:t>
            </a:r>
            <a:endParaRPr lang="fr-FR" sz="2000" dirty="0">
              <a:solidFill>
                <a:schemeClr val="tx1"/>
              </a:solidFill>
              <a:latin typeface="Calibri" panose="020F0502020204030204" pitchFamily="34" charset="0"/>
            </a:endParaRPr>
          </a:p>
          <a:p>
            <a:pPr marL="342900" lvl="1" indent="-342900">
              <a:buFont typeface="Arial" panose="020B0604020202020204" pitchFamily="34" charset="0"/>
              <a:buChar char="•"/>
            </a:pPr>
            <a:r>
              <a:rPr lang="en-US" sz="2300" b="1" dirty="0" smtClean="0">
                <a:solidFill>
                  <a:schemeClr val="tx1"/>
                </a:solidFill>
                <a:latin typeface="Calibri" panose="020F0502020204030204" pitchFamily="34" charset="0"/>
              </a:rPr>
              <a:t> </a:t>
            </a:r>
            <a:r>
              <a:rPr lang="en-GB" sz="2300" b="1" dirty="0">
                <a:solidFill>
                  <a:schemeClr val="tx1"/>
                </a:solidFill>
                <a:latin typeface="Calibri" panose="020F0502020204030204" pitchFamily="34" charset="0"/>
              </a:rPr>
              <a:t>Possible </a:t>
            </a:r>
            <a:r>
              <a:rPr lang="en-GB" sz="2300" b="1" dirty="0" smtClean="0">
                <a:solidFill>
                  <a:schemeClr val="tx1"/>
                </a:solidFill>
                <a:latin typeface="Calibri" panose="020F0502020204030204" pitchFamily="34" charset="0"/>
              </a:rPr>
              <a:t>explanations: </a:t>
            </a:r>
            <a:endParaRPr lang="en-GB" sz="2300" b="1" dirty="0">
              <a:solidFill>
                <a:schemeClr val="tx1"/>
              </a:solidFill>
              <a:latin typeface="Calibri" panose="020F0502020204030204" pitchFamily="34" charset="0"/>
            </a:endParaRPr>
          </a:p>
          <a:p>
            <a:pPr lvl="1"/>
            <a:r>
              <a:rPr lang="en-US" sz="2100" dirty="0">
                <a:latin typeface="Calibri" panose="020F0502020204030204" pitchFamily="34" charset="0"/>
              </a:rPr>
              <a:t>Men have on average more voice than women in workplaces, they are better able to influence the content of changes and to adapt them to their needs</a:t>
            </a:r>
            <a:r>
              <a:rPr lang="en-US" sz="2100" dirty="0" smtClean="0">
                <a:latin typeface="Calibri" panose="020F0502020204030204" pitchFamily="34" charset="0"/>
              </a:rPr>
              <a:t>. This effect goes partly through part time work which is negatively associated with voice</a:t>
            </a:r>
          </a:p>
          <a:p>
            <a:pPr lvl="2"/>
            <a:r>
              <a:rPr lang="en-US" sz="1700" dirty="0" smtClean="0">
                <a:latin typeface="Calibri" panose="020F0502020204030204" pitchFamily="34" charset="0"/>
              </a:rPr>
              <a:t>References: Green, 2012; </a:t>
            </a:r>
            <a:r>
              <a:rPr lang="en-US" sz="1700" dirty="0" err="1" smtClean="0">
                <a:latin typeface="Calibri" panose="020F0502020204030204" pitchFamily="34" charset="0"/>
              </a:rPr>
              <a:t>Howel</a:t>
            </a:r>
            <a:r>
              <a:rPr lang="en-US" sz="1700" dirty="0" smtClean="0">
                <a:latin typeface="Calibri" panose="020F0502020204030204" pitchFamily="34" charset="0"/>
              </a:rPr>
              <a:t> et al., 2015 </a:t>
            </a:r>
            <a:endParaRPr lang="fr-FR" sz="1700" dirty="0">
              <a:latin typeface="Calibri" panose="020F0502020204030204" pitchFamily="34" charset="0"/>
            </a:endParaRPr>
          </a:p>
          <a:p>
            <a:pPr lvl="2"/>
            <a:r>
              <a:rPr lang="en-GB" sz="1700" dirty="0">
                <a:latin typeface="Calibri" panose="020F0502020204030204" pitchFamily="34" charset="0"/>
              </a:rPr>
              <a:t>Note :  </a:t>
            </a:r>
            <a:r>
              <a:rPr lang="en-GB" sz="1700" dirty="0" smtClean="0">
                <a:latin typeface="Calibri" panose="020F0502020204030204" pitchFamily="34" charset="0"/>
              </a:rPr>
              <a:t>we checked that gendered </a:t>
            </a:r>
            <a:r>
              <a:rPr lang="en-GB" sz="1700" dirty="0">
                <a:latin typeface="Calibri" panose="020F0502020204030204" pitchFamily="34" charset="0"/>
              </a:rPr>
              <a:t>differences are not related to maternity leave as younger women are not more absent than older </a:t>
            </a:r>
            <a:r>
              <a:rPr lang="en-GB" sz="1700" dirty="0" smtClean="0">
                <a:latin typeface="Calibri" panose="020F0502020204030204" pitchFamily="34" charset="0"/>
              </a:rPr>
              <a:t>ones</a:t>
            </a:r>
          </a:p>
          <a:p>
            <a:pPr lvl="1"/>
            <a:r>
              <a:rPr lang="en-GB" sz="2100" dirty="0">
                <a:latin typeface="Calibri" panose="020F0502020204030204" pitchFamily="34" charset="0"/>
              </a:rPr>
              <a:t>Health behaviour of men and women differ: facing similar health problems, women are more likely to contact earlier their </a:t>
            </a:r>
            <a:r>
              <a:rPr lang="en-GB" sz="2100" dirty="0" smtClean="0">
                <a:latin typeface="Calibri" panose="020F0502020204030204" pitchFamily="34" charset="0"/>
              </a:rPr>
              <a:t>physician</a:t>
            </a:r>
          </a:p>
          <a:p>
            <a:pPr lvl="2"/>
            <a:r>
              <a:rPr lang="en-GB" sz="1700" dirty="0" smtClean="0">
                <a:latin typeface="Calibri" panose="020F0502020204030204" pitchFamily="34" charset="0"/>
              </a:rPr>
              <a:t>Reference: Courtenay, 2000</a:t>
            </a:r>
            <a:r>
              <a:rPr lang="fr-FR" sz="1700" dirty="0">
                <a:latin typeface="Calibri" panose="020F0502020204030204" pitchFamily="34" charset="0"/>
              </a:rPr>
              <a:t>	</a:t>
            </a:r>
            <a:r>
              <a:rPr lang="fr-FR" sz="800" dirty="0" smtClean="0">
                <a:latin typeface="Calibri" panose="020F0502020204030204" pitchFamily="34" charset="0"/>
              </a:rPr>
              <a:t>	</a:t>
            </a:r>
            <a:endParaRPr lang="fr-FR" sz="800" dirty="0">
              <a:latin typeface="Calibri" panose="020F0502020204030204" pitchFamily="34" charset="0"/>
            </a:endParaRPr>
          </a:p>
          <a:p>
            <a:pPr marL="0" indent="0">
              <a:buNone/>
            </a:pPr>
            <a:r>
              <a:rPr lang="en-US" sz="2000" dirty="0" smtClean="0">
                <a:solidFill>
                  <a:schemeClr val="tx1"/>
                </a:solidFill>
                <a:latin typeface="Calibri" panose="020F0502020204030204" pitchFamily="34" charset="0"/>
              </a:rPr>
              <a:t>  </a:t>
            </a:r>
          </a:p>
          <a:p>
            <a:pPr algn="just"/>
            <a:endParaRPr lang="en-US" sz="2300" dirty="0" smtClean="0">
              <a:solidFill>
                <a:schemeClr val="tx1"/>
              </a:solidFill>
              <a:latin typeface="Calibri" panose="020F0502020204030204" pitchFamily="34" charset="0"/>
            </a:endParaRPr>
          </a:p>
        </p:txBody>
      </p:sp>
    </p:spTree>
    <p:extLst>
      <p:ext uri="{BB962C8B-B14F-4D97-AF65-F5344CB8AC3E}">
        <p14:creationId xmlns:p14="http://schemas.microsoft.com/office/powerpoint/2010/main" val="446917952"/>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95536" y="0"/>
            <a:ext cx="8229600" cy="634082"/>
          </a:xfrm>
        </p:spPr>
        <p:txBody>
          <a:bodyPr>
            <a:normAutofit/>
          </a:bodyPr>
          <a:lstStyle/>
          <a:p>
            <a:pPr algn="ctr"/>
            <a:r>
              <a:rPr lang="fr-FR" sz="2800" b="1" dirty="0" smtClean="0">
                <a:latin typeface="Verdana" panose="020B0604030504040204" pitchFamily="34" charset="0"/>
                <a:ea typeface="Verdana" panose="020B0604030504040204" pitchFamily="34" charset="0"/>
                <a:cs typeface="Verdana" panose="020B0604030504040204" pitchFamily="34" charset="0"/>
              </a:rPr>
              <a:t>Discussion of </a:t>
            </a:r>
            <a:r>
              <a:rPr lang="fr-FR" sz="2800" b="1" dirty="0" err="1" smtClean="0">
                <a:latin typeface="Verdana" panose="020B0604030504040204" pitchFamily="34" charset="0"/>
                <a:ea typeface="Verdana" panose="020B0604030504040204" pitchFamily="34" charset="0"/>
                <a:cs typeface="Verdana" panose="020B0604030504040204" pitchFamily="34" charset="0"/>
              </a:rPr>
              <a:t>results</a:t>
            </a:r>
            <a:r>
              <a:rPr lang="fr-FR" sz="2800" b="1" dirty="0" smtClean="0">
                <a:latin typeface="Verdana" panose="020B0604030504040204" pitchFamily="34" charset="0"/>
                <a:ea typeface="Verdana" panose="020B0604030504040204" pitchFamily="34" charset="0"/>
                <a:cs typeface="Verdana" panose="020B0604030504040204" pitchFamily="34" charset="0"/>
              </a:rPr>
              <a:t> (3)</a:t>
            </a:r>
            <a:endParaRPr lang="fr-FR" sz="2800" b="1" dirty="0">
              <a:latin typeface="Verdana" panose="020B0604030504040204" pitchFamily="34" charset="0"/>
              <a:ea typeface="Verdana" panose="020B0604030504040204" pitchFamily="34" charset="0"/>
              <a:cs typeface="Verdana" panose="020B0604030504040204" pitchFamily="34" charset="0"/>
            </a:endParaRPr>
          </a:p>
        </p:txBody>
      </p:sp>
      <p:sp>
        <p:nvSpPr>
          <p:cNvPr id="3" name="Espace réservé du contenu 2"/>
          <p:cNvSpPr>
            <a:spLocks noGrp="1"/>
          </p:cNvSpPr>
          <p:nvPr>
            <p:ph idx="1"/>
          </p:nvPr>
        </p:nvSpPr>
        <p:spPr>
          <a:xfrm>
            <a:off x="251520" y="764705"/>
            <a:ext cx="8712968" cy="5184576"/>
          </a:xfrm>
        </p:spPr>
        <p:txBody>
          <a:bodyPr>
            <a:normAutofit fontScale="92500" lnSpcReduction="10000"/>
          </a:bodyPr>
          <a:lstStyle/>
          <a:p>
            <a:r>
              <a:rPr lang="en-US" sz="2300" b="1" dirty="0">
                <a:solidFill>
                  <a:schemeClr val="tx1"/>
                </a:solidFill>
                <a:latin typeface="Calibri" panose="020F0502020204030204" pitchFamily="34" charset="0"/>
              </a:rPr>
              <a:t>T</a:t>
            </a:r>
            <a:r>
              <a:rPr lang="en-US" sz="2300" b="1" dirty="0" smtClean="0">
                <a:solidFill>
                  <a:schemeClr val="tx1"/>
                </a:solidFill>
                <a:latin typeface="Calibri" panose="020F0502020204030204" pitchFamily="34" charset="0"/>
              </a:rPr>
              <a:t>here </a:t>
            </a:r>
            <a:r>
              <a:rPr lang="en-US" sz="2300" b="1" dirty="0">
                <a:solidFill>
                  <a:schemeClr val="tx1"/>
                </a:solidFill>
                <a:latin typeface="Calibri" panose="020F0502020204030204" pitchFamily="34" charset="0"/>
              </a:rPr>
              <a:t>are gendered differences in the forms of change that are negatively associated with long term absence</a:t>
            </a:r>
            <a:endParaRPr lang="fr-FR" sz="2300" b="1" dirty="0">
              <a:solidFill>
                <a:schemeClr val="tx1"/>
              </a:solidFill>
              <a:latin typeface="Calibri" panose="020F0502020204030204" pitchFamily="34" charset="0"/>
            </a:endParaRPr>
          </a:p>
          <a:p>
            <a:pPr lvl="1"/>
            <a:r>
              <a:rPr lang="en-US" sz="2000" dirty="0">
                <a:solidFill>
                  <a:schemeClr val="tx1"/>
                </a:solidFill>
                <a:latin typeface="Calibri" panose="020F0502020204030204" pitchFamily="34" charset="0"/>
              </a:rPr>
              <a:t>Women are positively impacted by </a:t>
            </a:r>
            <a:r>
              <a:rPr lang="en-US" sz="2000" dirty="0" smtClean="0">
                <a:solidFill>
                  <a:schemeClr val="tx1"/>
                </a:solidFill>
                <a:latin typeface="Calibri" panose="020F0502020204030204" pitchFamily="34" charset="0"/>
              </a:rPr>
              <a:t>managerial </a:t>
            </a:r>
            <a:r>
              <a:rPr lang="en-US" sz="2000" dirty="0">
                <a:solidFill>
                  <a:schemeClr val="tx1"/>
                </a:solidFill>
                <a:latin typeface="Calibri" panose="020F0502020204030204" pitchFamily="34" charset="0"/>
              </a:rPr>
              <a:t>changes only. This impact is the only one that seems to persist and to become stronger after the period when the changes are implemented.</a:t>
            </a:r>
            <a:endParaRPr lang="fr-FR" sz="2000" dirty="0">
              <a:solidFill>
                <a:schemeClr val="tx1"/>
              </a:solidFill>
              <a:latin typeface="Calibri" panose="020F0502020204030204" pitchFamily="34" charset="0"/>
            </a:endParaRPr>
          </a:p>
          <a:p>
            <a:pPr lvl="1"/>
            <a:r>
              <a:rPr lang="en-US" sz="2000" dirty="0">
                <a:solidFill>
                  <a:schemeClr val="tx1"/>
                </a:solidFill>
                <a:latin typeface="Calibri" panose="020F0502020204030204" pitchFamily="34" charset="0"/>
              </a:rPr>
              <a:t>Men are positively impacted by ICT changes only and this impact is the only one that starts to show up during the period when the changes are implemented</a:t>
            </a:r>
            <a:endParaRPr lang="fr-FR" sz="2000" dirty="0">
              <a:solidFill>
                <a:schemeClr val="tx1"/>
              </a:solidFill>
              <a:latin typeface="Calibri" panose="020F0502020204030204" pitchFamily="34" charset="0"/>
            </a:endParaRPr>
          </a:p>
          <a:p>
            <a:r>
              <a:rPr lang="en-GB" sz="2300" b="1" dirty="0" smtClean="0">
                <a:solidFill>
                  <a:schemeClr val="tx1"/>
                </a:solidFill>
                <a:latin typeface="Calibri" panose="020F0502020204030204" pitchFamily="34" charset="0"/>
              </a:rPr>
              <a:t>Possible </a:t>
            </a:r>
            <a:r>
              <a:rPr lang="en-GB" sz="2300" b="1" dirty="0">
                <a:solidFill>
                  <a:schemeClr val="tx1"/>
                </a:solidFill>
                <a:latin typeface="Calibri" panose="020F0502020204030204" pitchFamily="34" charset="0"/>
              </a:rPr>
              <a:t>explanation : </a:t>
            </a:r>
          </a:p>
          <a:p>
            <a:pPr lvl="1"/>
            <a:r>
              <a:rPr lang="en-US" sz="2300" dirty="0">
                <a:latin typeface="Calibri" panose="020F0502020204030204" pitchFamily="34" charset="0"/>
              </a:rPr>
              <a:t>existence of a digital gender divide, men are in a better position than women to reap the benefits of new technologies</a:t>
            </a:r>
            <a:r>
              <a:rPr lang="en-US" sz="2300" dirty="0" smtClean="0">
                <a:latin typeface="Calibri" panose="020F0502020204030204" pitchFamily="34" charset="0"/>
              </a:rPr>
              <a:t>.</a:t>
            </a:r>
          </a:p>
          <a:p>
            <a:pPr lvl="2"/>
            <a:r>
              <a:rPr lang="en-GB" sz="1800" dirty="0">
                <a:latin typeface="Calibri" panose="020F0502020204030204" pitchFamily="34" charset="0"/>
              </a:rPr>
              <a:t>Reference: Erickson et al., 2004</a:t>
            </a:r>
            <a:endParaRPr lang="fr-FR" sz="1800" dirty="0">
              <a:latin typeface="Calibri" panose="020F0502020204030204" pitchFamily="34" charset="0"/>
            </a:endParaRPr>
          </a:p>
          <a:p>
            <a:pPr lvl="1"/>
            <a:r>
              <a:rPr lang="en-US" sz="2300" dirty="0" smtClean="0">
                <a:latin typeface="Calibri" panose="020F0502020204030204" pitchFamily="34" charset="0"/>
              </a:rPr>
              <a:t>In </a:t>
            </a:r>
            <a:r>
              <a:rPr lang="en-US" sz="2300" dirty="0">
                <a:latin typeface="Calibri" panose="020F0502020204030204" pitchFamily="34" charset="0"/>
              </a:rPr>
              <a:t>search of an explanation for the positive impact of management changes… </a:t>
            </a:r>
            <a:endParaRPr lang="en-US" sz="2300" dirty="0" smtClean="0">
              <a:latin typeface="Calibri" panose="020F0502020204030204" pitchFamily="34" charset="0"/>
            </a:endParaRPr>
          </a:p>
          <a:p>
            <a:pPr marL="914400" lvl="2" indent="0">
              <a:buNone/>
            </a:pPr>
            <a:endParaRPr lang="fr-FR" sz="1600" dirty="0">
              <a:latin typeface="Calibri" panose="020F0502020204030204" pitchFamily="34" charset="0"/>
            </a:endParaRPr>
          </a:p>
          <a:p>
            <a:pPr marL="0" indent="0">
              <a:buNone/>
            </a:pPr>
            <a:r>
              <a:rPr lang="en-US" sz="2000" dirty="0" smtClean="0">
                <a:solidFill>
                  <a:schemeClr val="tx1"/>
                </a:solidFill>
                <a:latin typeface="Calibri" panose="020F0502020204030204" pitchFamily="34" charset="0"/>
              </a:rPr>
              <a:t>  </a:t>
            </a:r>
          </a:p>
          <a:p>
            <a:pPr algn="just"/>
            <a:endParaRPr lang="en-US" sz="2300" dirty="0" smtClean="0">
              <a:solidFill>
                <a:schemeClr val="tx1"/>
              </a:solidFill>
              <a:latin typeface="Calibri" panose="020F0502020204030204" pitchFamily="34" charset="0"/>
            </a:endParaRPr>
          </a:p>
        </p:txBody>
      </p:sp>
    </p:spTree>
    <p:extLst>
      <p:ext uri="{BB962C8B-B14F-4D97-AF65-F5344CB8AC3E}">
        <p14:creationId xmlns:p14="http://schemas.microsoft.com/office/powerpoint/2010/main" val="2214528545"/>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95536" y="0"/>
            <a:ext cx="8229600" cy="634082"/>
          </a:xfrm>
        </p:spPr>
        <p:txBody>
          <a:bodyPr>
            <a:normAutofit/>
          </a:bodyPr>
          <a:lstStyle/>
          <a:p>
            <a:pPr algn="ctr"/>
            <a:r>
              <a:rPr lang="fr-FR" sz="2800" b="1" dirty="0" smtClean="0">
                <a:latin typeface="Verdana" panose="020B0604030504040204" pitchFamily="34" charset="0"/>
                <a:ea typeface="Verdana" panose="020B0604030504040204" pitchFamily="34" charset="0"/>
                <a:cs typeface="Verdana" panose="020B0604030504040204" pitchFamily="34" charset="0"/>
              </a:rPr>
              <a:t>Discussion of </a:t>
            </a:r>
            <a:r>
              <a:rPr lang="fr-FR" sz="2800" b="1" dirty="0" err="1" smtClean="0">
                <a:latin typeface="Verdana" panose="020B0604030504040204" pitchFamily="34" charset="0"/>
                <a:ea typeface="Verdana" panose="020B0604030504040204" pitchFamily="34" charset="0"/>
                <a:cs typeface="Verdana" panose="020B0604030504040204" pitchFamily="34" charset="0"/>
              </a:rPr>
              <a:t>results</a:t>
            </a:r>
            <a:r>
              <a:rPr lang="fr-FR" sz="2800" b="1" dirty="0" smtClean="0">
                <a:latin typeface="Verdana" panose="020B0604030504040204" pitchFamily="34" charset="0"/>
                <a:ea typeface="Verdana" panose="020B0604030504040204" pitchFamily="34" charset="0"/>
                <a:cs typeface="Verdana" panose="020B0604030504040204" pitchFamily="34" charset="0"/>
              </a:rPr>
              <a:t> (4)</a:t>
            </a:r>
            <a:endParaRPr lang="fr-FR" sz="2800" b="1" dirty="0">
              <a:latin typeface="Verdana" panose="020B0604030504040204" pitchFamily="34" charset="0"/>
              <a:ea typeface="Verdana" panose="020B0604030504040204" pitchFamily="34" charset="0"/>
              <a:cs typeface="Verdana" panose="020B0604030504040204" pitchFamily="34" charset="0"/>
            </a:endParaRPr>
          </a:p>
        </p:txBody>
      </p:sp>
      <p:sp>
        <p:nvSpPr>
          <p:cNvPr id="3" name="Espace réservé du contenu 2"/>
          <p:cNvSpPr>
            <a:spLocks noGrp="1"/>
          </p:cNvSpPr>
          <p:nvPr>
            <p:ph idx="1"/>
          </p:nvPr>
        </p:nvSpPr>
        <p:spPr>
          <a:xfrm>
            <a:off x="251520" y="1124744"/>
            <a:ext cx="8712968" cy="3744416"/>
          </a:xfrm>
        </p:spPr>
        <p:txBody>
          <a:bodyPr>
            <a:normAutofit/>
          </a:bodyPr>
          <a:lstStyle/>
          <a:p>
            <a:r>
              <a:rPr lang="en-US" sz="2300" b="1" dirty="0">
                <a:solidFill>
                  <a:schemeClr val="tx1"/>
                </a:solidFill>
                <a:latin typeface="Calibri" panose="020F0502020204030204" pitchFamily="34" charset="0"/>
              </a:rPr>
              <a:t>Men with more seniority in the company suffer more from ICT changes than from managerial changes.</a:t>
            </a:r>
            <a:endParaRPr lang="fr-FR" sz="2300" b="1" dirty="0">
              <a:solidFill>
                <a:schemeClr val="tx1"/>
              </a:solidFill>
              <a:latin typeface="Calibri" panose="020F0502020204030204" pitchFamily="34" charset="0"/>
            </a:endParaRPr>
          </a:p>
          <a:p>
            <a:pPr lvl="1">
              <a:lnSpc>
                <a:spcPct val="90000"/>
              </a:lnSpc>
            </a:pPr>
            <a:r>
              <a:rPr lang="en-US" sz="1900" dirty="0">
                <a:solidFill>
                  <a:schemeClr val="tx1"/>
                </a:solidFill>
                <a:latin typeface="Calibri" panose="020F0502020204030204" pitchFamily="34" charset="0"/>
              </a:rPr>
              <a:t>Men that were already in the company before the period of change suffer from more sickness absence than new recruits when ICT changes only are implemented than when managerial changes only are implemented.</a:t>
            </a:r>
            <a:endParaRPr lang="fr-FR" sz="1900" dirty="0">
              <a:solidFill>
                <a:schemeClr val="tx1"/>
              </a:solidFill>
              <a:latin typeface="Calibri" panose="020F0502020204030204" pitchFamily="34" charset="0"/>
            </a:endParaRPr>
          </a:p>
          <a:p>
            <a:r>
              <a:rPr lang="en-GB" sz="2300" b="1" dirty="0" smtClean="0">
                <a:solidFill>
                  <a:schemeClr val="tx1"/>
                </a:solidFill>
                <a:latin typeface="Calibri" panose="020F0502020204030204" pitchFamily="34" charset="0"/>
              </a:rPr>
              <a:t>Possible </a:t>
            </a:r>
            <a:r>
              <a:rPr lang="en-GB" sz="2300" b="1" dirty="0">
                <a:solidFill>
                  <a:schemeClr val="tx1"/>
                </a:solidFill>
                <a:latin typeface="Calibri" panose="020F0502020204030204" pitchFamily="34" charset="0"/>
              </a:rPr>
              <a:t>explanation : </a:t>
            </a:r>
          </a:p>
          <a:p>
            <a:pPr lvl="1">
              <a:lnSpc>
                <a:spcPct val="90000"/>
              </a:lnSpc>
            </a:pPr>
            <a:r>
              <a:rPr lang="en-US" sz="2100" dirty="0">
                <a:latin typeface="Calibri" panose="020F0502020204030204" pitchFamily="34" charset="0"/>
              </a:rPr>
              <a:t>higher skill obsolescence associated with ICT changes for men</a:t>
            </a:r>
            <a:endParaRPr lang="fr-FR" sz="2100" dirty="0">
              <a:latin typeface="Calibri" panose="020F0502020204030204" pitchFamily="34" charset="0"/>
            </a:endParaRPr>
          </a:p>
          <a:p>
            <a:pPr lvl="2">
              <a:lnSpc>
                <a:spcPct val="90000"/>
              </a:lnSpc>
            </a:pPr>
            <a:r>
              <a:rPr lang="en-GB" sz="1700" dirty="0">
                <a:latin typeface="Calibri" panose="020F0502020204030204" pitchFamily="34" charset="0"/>
              </a:rPr>
              <a:t>Reference: Erickson et al., 2004</a:t>
            </a:r>
            <a:endParaRPr lang="fr-FR" sz="1700" dirty="0">
              <a:latin typeface="Calibri" panose="020F0502020204030204" pitchFamily="34" charset="0"/>
            </a:endParaRPr>
          </a:p>
          <a:p>
            <a:pPr marL="914400" lvl="2" indent="0">
              <a:buNone/>
            </a:pPr>
            <a:endParaRPr lang="fr-FR" sz="1600" dirty="0">
              <a:latin typeface="Calibri" panose="020F0502020204030204" pitchFamily="34" charset="0"/>
            </a:endParaRPr>
          </a:p>
          <a:p>
            <a:pPr marL="0" indent="0">
              <a:buNone/>
            </a:pPr>
            <a:r>
              <a:rPr lang="en-US" sz="2000" dirty="0" smtClean="0">
                <a:solidFill>
                  <a:schemeClr val="tx1"/>
                </a:solidFill>
                <a:latin typeface="Calibri" panose="020F0502020204030204" pitchFamily="34" charset="0"/>
              </a:rPr>
              <a:t>  </a:t>
            </a:r>
          </a:p>
          <a:p>
            <a:pPr algn="just"/>
            <a:endParaRPr lang="en-US" sz="2300" dirty="0" smtClean="0">
              <a:solidFill>
                <a:schemeClr val="tx1"/>
              </a:solidFill>
              <a:latin typeface="Calibri" panose="020F0502020204030204" pitchFamily="34" charset="0"/>
            </a:endParaRPr>
          </a:p>
        </p:txBody>
      </p:sp>
    </p:spTree>
    <p:extLst>
      <p:ext uri="{BB962C8B-B14F-4D97-AF65-F5344CB8AC3E}">
        <p14:creationId xmlns:p14="http://schemas.microsoft.com/office/powerpoint/2010/main" val="3307235152"/>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dirty="0" smtClean="0"/>
              <a:t>Conclusion</a:t>
            </a:r>
            <a:endParaRPr lang="fr-FR" dirty="0"/>
          </a:p>
        </p:txBody>
      </p:sp>
      <p:sp>
        <p:nvSpPr>
          <p:cNvPr id="4" name="Rectangle 3"/>
          <p:cNvSpPr/>
          <p:nvPr/>
        </p:nvSpPr>
        <p:spPr>
          <a:xfrm>
            <a:off x="372446" y="1196752"/>
            <a:ext cx="8208912" cy="4524315"/>
          </a:xfrm>
          <a:prstGeom prst="rect">
            <a:avLst/>
          </a:prstGeom>
        </p:spPr>
        <p:txBody>
          <a:bodyPr wrap="square">
            <a:spAutoFit/>
          </a:bodyPr>
          <a:lstStyle/>
          <a:p>
            <a:pPr marL="342900" indent="-342900">
              <a:buFont typeface="+mj-lt"/>
              <a:buAutoNum type="arabicPeriod"/>
            </a:pPr>
            <a:r>
              <a:rPr lang="en-GB" b="1" dirty="0" smtClean="0">
                <a:latin typeface="Calibri" panose="020F0502020204030204" pitchFamily="34" charset="0"/>
              </a:rPr>
              <a:t>Joint changes in ICT and managerial tools increase long term </a:t>
            </a:r>
            <a:r>
              <a:rPr lang="en-GB" b="1" smtClean="0">
                <a:latin typeface="Calibri" panose="020F0502020204030204" pitchFamily="34" charset="0"/>
              </a:rPr>
              <a:t>absence when </a:t>
            </a:r>
            <a:r>
              <a:rPr lang="en-GB" b="1" dirty="0" smtClean="0">
                <a:latin typeface="Calibri" panose="020F0502020204030204" pitchFamily="34" charset="0"/>
              </a:rPr>
              <a:t>changes in one dimension only tend to reduce it</a:t>
            </a:r>
          </a:p>
          <a:p>
            <a:pPr marL="742950" lvl="1" indent="-285750">
              <a:buFont typeface="Arial" panose="020B0604020202020204" pitchFamily="34" charset="0"/>
              <a:buChar char="•"/>
            </a:pPr>
            <a:r>
              <a:rPr lang="en-GB" dirty="0" smtClean="0">
                <a:solidFill>
                  <a:schemeClr val="tx2"/>
                </a:solidFill>
                <a:latin typeface="Calibri" panose="020F0502020204030204" pitchFamily="34" charset="0"/>
              </a:rPr>
              <a:t>More intense and complex changes would generate a disequilibrium within the organisation which </a:t>
            </a:r>
            <a:r>
              <a:rPr lang="en-GB" dirty="0">
                <a:solidFill>
                  <a:schemeClr val="tx2"/>
                </a:solidFill>
                <a:latin typeface="Calibri" panose="020F0502020204030204" pitchFamily="34" charset="0"/>
              </a:rPr>
              <a:t>increases occupational risks   </a:t>
            </a:r>
          </a:p>
          <a:p>
            <a:pPr marL="285750" indent="-285750">
              <a:buFont typeface="Arial" panose="020B0604020202020204" pitchFamily="34" charset="0"/>
              <a:buChar char="•"/>
            </a:pPr>
            <a:endParaRPr lang="en-GB" dirty="0" smtClean="0">
              <a:latin typeface="Calibri" panose="020F0502020204030204" pitchFamily="34" charset="0"/>
            </a:endParaRPr>
          </a:p>
          <a:p>
            <a:pPr marL="342900" indent="-342900">
              <a:buFont typeface="+mj-lt"/>
              <a:buAutoNum type="arabicPeriod" startAt="2"/>
            </a:pPr>
            <a:r>
              <a:rPr lang="en-GB" b="1" dirty="0" smtClean="0">
                <a:latin typeface="Calibri" panose="020F0502020204030204" pitchFamily="34" charset="0"/>
              </a:rPr>
              <a:t>There are gendered differences in how changes impact long term absence</a:t>
            </a:r>
          </a:p>
          <a:p>
            <a:pPr marL="800100" lvl="1" indent="-342900">
              <a:buFont typeface="Wingdings" panose="05000000000000000000" pitchFamily="2" charset="2"/>
              <a:buChar char="Ø"/>
            </a:pPr>
            <a:r>
              <a:rPr lang="en-GB" dirty="0">
                <a:latin typeface="Calibri" panose="020F0502020204030204" pitchFamily="34" charset="0"/>
              </a:rPr>
              <a:t>Change impacts are stronger for women than for men and are more likely to occur during the period of change, when for men they are more likely to occur after the period of change </a:t>
            </a:r>
          </a:p>
          <a:p>
            <a:pPr marL="800100" lvl="1" indent="-342900">
              <a:buFont typeface="Wingdings" panose="05000000000000000000" pitchFamily="2" charset="2"/>
              <a:buChar char="Ø"/>
            </a:pPr>
            <a:r>
              <a:rPr lang="en-GB" dirty="0" smtClean="0">
                <a:latin typeface="Calibri" panose="020F0502020204030204" pitchFamily="34" charset="0"/>
              </a:rPr>
              <a:t>Managerial changes only reduce women’s long term absence when ICT changes only reduce men’s long term absence </a:t>
            </a:r>
          </a:p>
          <a:p>
            <a:pPr marL="742950" lvl="1" indent="-285750">
              <a:buFont typeface="Wingdings" panose="05000000000000000000" pitchFamily="2" charset="2"/>
              <a:buChar char="Ø"/>
            </a:pPr>
            <a:r>
              <a:rPr lang="en-GB" dirty="0" smtClean="0">
                <a:latin typeface="Calibri" panose="020F0502020204030204" pitchFamily="34" charset="0"/>
              </a:rPr>
              <a:t>However, men with more seniority in the company suffer more from ICT changes than from managerial changes</a:t>
            </a:r>
          </a:p>
          <a:p>
            <a:pPr marL="742950" lvl="1" indent="-285750">
              <a:buFont typeface="Arial" panose="020B0604020202020204" pitchFamily="34" charset="0"/>
              <a:buChar char="•"/>
            </a:pPr>
            <a:r>
              <a:rPr lang="en-GB" dirty="0" smtClean="0">
                <a:solidFill>
                  <a:schemeClr val="tx2"/>
                </a:solidFill>
                <a:latin typeface="Calibri" panose="020F0502020204030204" pitchFamily="34" charset="0"/>
              </a:rPr>
              <a:t>Need </a:t>
            </a:r>
            <a:r>
              <a:rPr lang="en-GB" dirty="0">
                <a:solidFill>
                  <a:schemeClr val="tx2"/>
                </a:solidFill>
                <a:latin typeface="Calibri" panose="020F0502020204030204" pitchFamily="34" charset="0"/>
              </a:rPr>
              <a:t>to better understand the gendered construction of health behaviours as well as that of technology and managerial tools in devising occupational safety and health policies in contexts of organisational change</a:t>
            </a:r>
          </a:p>
        </p:txBody>
      </p:sp>
    </p:spTree>
    <p:extLst>
      <p:ext uri="{BB962C8B-B14F-4D97-AF65-F5344CB8AC3E}">
        <p14:creationId xmlns:p14="http://schemas.microsoft.com/office/powerpoint/2010/main" val="168177706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67544" y="116632"/>
            <a:ext cx="8229600" cy="792088"/>
          </a:xfrm>
        </p:spPr>
        <p:txBody>
          <a:bodyPr>
            <a:noAutofit/>
          </a:bodyPr>
          <a:lstStyle/>
          <a:p>
            <a:pPr algn="ctr"/>
            <a:r>
              <a:rPr lang="fr-FR" sz="2400" b="1" dirty="0" err="1">
                <a:latin typeface="Verdana" panose="020B0604030504040204" pitchFamily="34" charset="0"/>
                <a:ea typeface="Verdana" panose="020B0604030504040204" pitchFamily="34" charset="0"/>
                <a:cs typeface="Verdana" panose="020B0604030504040204" pitchFamily="34" charset="0"/>
              </a:rPr>
              <a:t>Organisational</a:t>
            </a:r>
            <a:r>
              <a:rPr lang="fr-FR" sz="2400" b="1" dirty="0">
                <a:latin typeface="Verdana" panose="020B0604030504040204" pitchFamily="34" charset="0"/>
                <a:ea typeface="Verdana" panose="020B0604030504040204" pitchFamily="34" charset="0"/>
                <a:cs typeface="Verdana" panose="020B0604030504040204" pitchFamily="34" charset="0"/>
              </a:rPr>
              <a:t> changes </a:t>
            </a:r>
            <a:br>
              <a:rPr lang="fr-FR" sz="2400" b="1" dirty="0">
                <a:latin typeface="Verdana" panose="020B0604030504040204" pitchFamily="34" charset="0"/>
                <a:ea typeface="Verdana" panose="020B0604030504040204" pitchFamily="34" charset="0"/>
                <a:cs typeface="Verdana" panose="020B0604030504040204" pitchFamily="34" charset="0"/>
              </a:rPr>
            </a:br>
            <a:r>
              <a:rPr lang="fr-FR" sz="2400" b="1" dirty="0">
                <a:latin typeface="Verdana" panose="020B0604030504040204" pitchFamily="34" charset="0"/>
                <a:ea typeface="Verdana" panose="020B0604030504040204" pitchFamily="34" charset="0"/>
                <a:cs typeface="Verdana" panose="020B0604030504040204" pitchFamily="34" charset="0"/>
              </a:rPr>
              <a:t>and </a:t>
            </a:r>
            <a:r>
              <a:rPr lang="fr-FR" sz="2400" b="1" dirty="0" err="1">
                <a:latin typeface="Verdana" panose="020B0604030504040204" pitchFamily="34" charset="0"/>
                <a:ea typeface="Verdana" panose="020B0604030504040204" pitchFamily="34" charset="0"/>
                <a:cs typeface="Verdana" panose="020B0604030504040204" pitchFamily="34" charset="0"/>
              </a:rPr>
              <a:t>health</a:t>
            </a:r>
            <a:r>
              <a:rPr lang="fr-FR" sz="2400" b="1" dirty="0">
                <a:latin typeface="Verdana" panose="020B0604030504040204" pitchFamily="34" charset="0"/>
                <a:ea typeface="Verdana" panose="020B0604030504040204" pitchFamily="34" charset="0"/>
                <a:cs typeface="Verdana" panose="020B0604030504040204" pitchFamily="34" charset="0"/>
              </a:rPr>
              <a:t> at  </a:t>
            </a:r>
            <a:r>
              <a:rPr lang="fr-FR" sz="2400" b="1" dirty="0" err="1" smtClean="0">
                <a:latin typeface="Verdana" panose="020B0604030504040204" pitchFamily="34" charset="0"/>
                <a:ea typeface="Verdana" panose="020B0604030504040204" pitchFamily="34" charset="0"/>
                <a:cs typeface="Verdana" panose="020B0604030504040204" pitchFamily="34" charset="0"/>
              </a:rPr>
              <a:t>work</a:t>
            </a:r>
            <a:r>
              <a:rPr lang="fr-FR" sz="2400" b="1" dirty="0" smtClean="0">
                <a:latin typeface="Verdana" panose="020B0604030504040204" pitchFamily="34" charset="0"/>
                <a:ea typeface="Verdana" panose="020B0604030504040204" pitchFamily="34" charset="0"/>
                <a:cs typeface="Verdana" panose="020B0604030504040204" pitchFamily="34" charset="0"/>
              </a:rPr>
              <a:t> (1)</a:t>
            </a:r>
            <a:endParaRPr lang="fr-FR" sz="2400" b="1" dirty="0">
              <a:latin typeface="Verdana" panose="020B0604030504040204" pitchFamily="34" charset="0"/>
              <a:ea typeface="Verdana" panose="020B0604030504040204" pitchFamily="34" charset="0"/>
              <a:cs typeface="Verdana" panose="020B0604030504040204" pitchFamily="34" charset="0"/>
            </a:endParaRPr>
          </a:p>
        </p:txBody>
      </p:sp>
      <p:sp>
        <p:nvSpPr>
          <p:cNvPr id="3" name="Espace réservé du contenu 2"/>
          <p:cNvSpPr>
            <a:spLocks noGrp="1"/>
          </p:cNvSpPr>
          <p:nvPr>
            <p:ph idx="1"/>
          </p:nvPr>
        </p:nvSpPr>
        <p:spPr>
          <a:xfrm>
            <a:off x="539552" y="1052736"/>
            <a:ext cx="8229600" cy="5217443"/>
          </a:xfrm>
        </p:spPr>
        <p:txBody>
          <a:bodyPr>
            <a:normAutofit fontScale="77500" lnSpcReduction="20000"/>
          </a:bodyPr>
          <a:lstStyle/>
          <a:p>
            <a:pPr>
              <a:buClr>
                <a:schemeClr val="accent2"/>
              </a:buClr>
            </a:pPr>
            <a:r>
              <a:rPr lang="en-GB" dirty="0" smtClean="0">
                <a:latin typeface="Calibri" panose="020F0502020204030204" pitchFamily="34" charset="0"/>
              </a:rPr>
              <a:t>There is uncertainty about the impact organisational changes are likely to have on employees’ health.</a:t>
            </a:r>
          </a:p>
          <a:p>
            <a:pPr>
              <a:buClr>
                <a:schemeClr val="accent2"/>
              </a:buClr>
            </a:pPr>
            <a:r>
              <a:rPr lang="en-GB" dirty="0" smtClean="0">
                <a:latin typeface="Calibri" panose="020F0502020204030204" pitchFamily="34" charset="0"/>
              </a:rPr>
              <a:t>On the one hand, if those changes enrich employees’ working lives, this is likely to improve their mental and physical health.</a:t>
            </a:r>
          </a:p>
          <a:p>
            <a:pPr>
              <a:buClr>
                <a:schemeClr val="accent2"/>
              </a:buClr>
            </a:pPr>
            <a:r>
              <a:rPr lang="en-GB" dirty="0" smtClean="0">
                <a:latin typeface="Calibri" panose="020F0502020204030204" pitchFamily="34" charset="0"/>
              </a:rPr>
              <a:t>On the other hand, if these changes are simply a means of intensifying worker effort, this may lead to a higher incidence of illness, injury, absence and stress.</a:t>
            </a:r>
          </a:p>
          <a:p>
            <a:pPr>
              <a:buClr>
                <a:schemeClr val="accent2"/>
              </a:buClr>
            </a:pPr>
            <a:r>
              <a:rPr lang="en-GB" dirty="0" smtClean="0">
                <a:latin typeface="Calibri" panose="020F0502020204030204" pitchFamily="34" charset="0"/>
              </a:rPr>
              <a:t>Furthermore, even if organisational changes enhance workers’ control over their job, the process of their introduction can generate uncertainty leading to increased anxiety among workers.</a:t>
            </a:r>
          </a:p>
          <a:p>
            <a:pPr>
              <a:buClr>
                <a:schemeClr val="accent2"/>
              </a:buClr>
            </a:pPr>
            <a:r>
              <a:rPr lang="en-GB" dirty="0" smtClean="0">
                <a:latin typeface="Calibri" panose="020F0502020204030204" pitchFamily="34" charset="0"/>
              </a:rPr>
              <a:t>Also, a supplementary question is the length of this alleged effect of organisational changes on employees’ health. These effects on long-term sickness absence are unlikely to persist since those worst affected will choose to leave the organisation while the remainder are liable to adapt over time (</a:t>
            </a:r>
            <a:r>
              <a:rPr lang="en-GB" dirty="0" err="1" smtClean="0">
                <a:latin typeface="Calibri" panose="020F0502020204030204" pitchFamily="34" charset="0"/>
              </a:rPr>
              <a:t>Kahneman</a:t>
            </a:r>
            <a:r>
              <a:rPr lang="en-GB" dirty="0" smtClean="0">
                <a:latin typeface="Calibri" panose="020F0502020204030204" pitchFamily="34" charset="0"/>
              </a:rPr>
              <a:t> et al., 1999).  </a:t>
            </a:r>
            <a:endParaRPr lang="en-GB" dirty="0">
              <a:latin typeface="Calibri" panose="020F0502020204030204" pitchFamily="34" charset="0"/>
            </a:endParaRPr>
          </a:p>
        </p:txBody>
      </p:sp>
    </p:spTree>
    <p:extLst>
      <p:ext uri="{BB962C8B-B14F-4D97-AF65-F5344CB8AC3E}">
        <p14:creationId xmlns:p14="http://schemas.microsoft.com/office/powerpoint/2010/main" val="7460123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2"/>
          <p:cNvSpPr>
            <a:spLocks noGrp="1"/>
          </p:cNvSpPr>
          <p:nvPr>
            <p:ph type="title" idx="4294967295"/>
          </p:nvPr>
        </p:nvSpPr>
        <p:spPr>
          <a:xfrm>
            <a:off x="251520" y="0"/>
            <a:ext cx="7556500" cy="665311"/>
          </a:xfrm>
        </p:spPr>
        <p:txBody>
          <a:bodyPr>
            <a:noAutofit/>
          </a:bodyPr>
          <a:lstStyle/>
          <a:p>
            <a:pPr algn="ctr"/>
            <a:r>
              <a:rPr lang="fr-FR" sz="2400" b="1" dirty="0" err="1" smtClean="0">
                <a:latin typeface="Verdana" panose="020B0604030504040204" pitchFamily="34" charset="0"/>
                <a:ea typeface="Verdana" panose="020B0604030504040204" pitchFamily="34" charset="0"/>
                <a:cs typeface="Verdana" panose="020B0604030504040204" pitchFamily="34" charset="0"/>
              </a:rPr>
              <a:t>Organisational</a:t>
            </a:r>
            <a:r>
              <a:rPr lang="fr-FR" sz="2400" b="1" dirty="0" smtClean="0">
                <a:latin typeface="Verdana" panose="020B0604030504040204" pitchFamily="34" charset="0"/>
                <a:ea typeface="Verdana" panose="020B0604030504040204" pitchFamily="34" charset="0"/>
                <a:cs typeface="Verdana" panose="020B0604030504040204" pitchFamily="34" charset="0"/>
              </a:rPr>
              <a:t> changes </a:t>
            </a:r>
            <a:br>
              <a:rPr lang="fr-FR" sz="2400" b="1" dirty="0" smtClean="0">
                <a:latin typeface="Verdana" panose="020B0604030504040204" pitchFamily="34" charset="0"/>
                <a:ea typeface="Verdana" panose="020B0604030504040204" pitchFamily="34" charset="0"/>
                <a:cs typeface="Verdana" panose="020B0604030504040204" pitchFamily="34" charset="0"/>
              </a:rPr>
            </a:br>
            <a:r>
              <a:rPr lang="fr-FR" sz="2400" b="1" dirty="0" smtClean="0">
                <a:latin typeface="Verdana" panose="020B0604030504040204" pitchFamily="34" charset="0"/>
                <a:ea typeface="Verdana" panose="020B0604030504040204" pitchFamily="34" charset="0"/>
                <a:cs typeface="Verdana" panose="020B0604030504040204" pitchFamily="34" charset="0"/>
              </a:rPr>
              <a:t>and </a:t>
            </a:r>
            <a:r>
              <a:rPr lang="fr-FR" sz="2400" b="1" dirty="0" err="1" smtClean="0">
                <a:latin typeface="Verdana" panose="020B0604030504040204" pitchFamily="34" charset="0"/>
                <a:ea typeface="Verdana" panose="020B0604030504040204" pitchFamily="34" charset="0"/>
                <a:cs typeface="Verdana" panose="020B0604030504040204" pitchFamily="34" charset="0"/>
              </a:rPr>
              <a:t>health</a:t>
            </a:r>
            <a:r>
              <a:rPr lang="fr-FR" sz="2400" b="1" dirty="0" smtClean="0">
                <a:latin typeface="Verdana" panose="020B0604030504040204" pitchFamily="34" charset="0"/>
                <a:ea typeface="Verdana" panose="020B0604030504040204" pitchFamily="34" charset="0"/>
                <a:cs typeface="Verdana" panose="020B0604030504040204" pitchFamily="34" charset="0"/>
              </a:rPr>
              <a:t> at  </a:t>
            </a:r>
            <a:r>
              <a:rPr lang="fr-FR" sz="2400" b="1" dirty="0" err="1" smtClean="0">
                <a:latin typeface="Verdana" panose="020B0604030504040204" pitchFamily="34" charset="0"/>
                <a:ea typeface="Verdana" panose="020B0604030504040204" pitchFamily="34" charset="0"/>
                <a:cs typeface="Verdana" panose="020B0604030504040204" pitchFamily="34" charset="0"/>
              </a:rPr>
              <a:t>work</a:t>
            </a:r>
            <a:r>
              <a:rPr lang="fr-FR" sz="2400" b="1" dirty="0" smtClean="0">
                <a:latin typeface="Verdana" panose="020B0604030504040204" pitchFamily="34" charset="0"/>
                <a:ea typeface="Verdana" panose="020B0604030504040204" pitchFamily="34" charset="0"/>
                <a:cs typeface="Verdana" panose="020B0604030504040204" pitchFamily="34" charset="0"/>
              </a:rPr>
              <a:t> (2)</a:t>
            </a:r>
          </a:p>
        </p:txBody>
      </p:sp>
      <p:sp>
        <p:nvSpPr>
          <p:cNvPr id="8194" name="Rectangle 3"/>
          <p:cNvSpPr>
            <a:spLocks noGrp="1"/>
          </p:cNvSpPr>
          <p:nvPr>
            <p:ph type="body" idx="4294967295"/>
          </p:nvPr>
        </p:nvSpPr>
        <p:spPr>
          <a:xfrm>
            <a:off x="467544" y="836712"/>
            <a:ext cx="8208912" cy="5616624"/>
          </a:xfrm>
        </p:spPr>
        <p:txBody>
          <a:bodyPr>
            <a:noAutofit/>
          </a:bodyPr>
          <a:lstStyle/>
          <a:p>
            <a:pPr>
              <a:spcBef>
                <a:spcPts val="0"/>
              </a:spcBef>
              <a:buClr>
                <a:schemeClr val="accent2"/>
              </a:buClr>
            </a:pPr>
            <a:r>
              <a:rPr lang="en-GB" sz="2200" dirty="0">
                <a:solidFill>
                  <a:schemeClr val="bg2">
                    <a:lumMod val="75000"/>
                  </a:schemeClr>
                </a:solidFill>
                <a:latin typeface="Calibri" panose="020F0502020204030204" pitchFamily="34" charset="0"/>
                <a:cs typeface="+mn-cs"/>
              </a:rPr>
              <a:t>Different studies show that the introduction of new organisational practices tends to increase working intensity and consequently deteriorates health: Green (2004), </a:t>
            </a:r>
            <a:r>
              <a:rPr lang="en-GB" sz="2200" dirty="0" err="1">
                <a:solidFill>
                  <a:schemeClr val="bg2">
                    <a:lumMod val="75000"/>
                  </a:schemeClr>
                </a:solidFill>
                <a:latin typeface="Calibri" panose="020F0502020204030204" pitchFamily="34" charset="0"/>
                <a:cs typeface="+mn-cs"/>
              </a:rPr>
              <a:t>Cottini</a:t>
            </a:r>
            <a:r>
              <a:rPr lang="en-GB" sz="2200" dirty="0">
                <a:solidFill>
                  <a:schemeClr val="bg2">
                    <a:lumMod val="75000"/>
                  </a:schemeClr>
                </a:solidFill>
                <a:latin typeface="Calibri" panose="020F0502020204030204" pitchFamily="34" charset="0"/>
                <a:cs typeface="+mn-cs"/>
              </a:rPr>
              <a:t> and </a:t>
            </a:r>
            <a:r>
              <a:rPr lang="en-GB" sz="2200" dirty="0" err="1">
                <a:solidFill>
                  <a:schemeClr val="bg2">
                    <a:lumMod val="75000"/>
                  </a:schemeClr>
                </a:solidFill>
                <a:latin typeface="Calibri" panose="020F0502020204030204" pitchFamily="34" charset="0"/>
                <a:cs typeface="+mn-cs"/>
              </a:rPr>
              <a:t>Lucifora</a:t>
            </a:r>
            <a:r>
              <a:rPr lang="en-GB" sz="2200" dirty="0">
                <a:solidFill>
                  <a:schemeClr val="bg2">
                    <a:lumMod val="75000"/>
                  </a:schemeClr>
                </a:solidFill>
                <a:latin typeface="Calibri" panose="020F0502020204030204" pitchFamily="34" charset="0"/>
                <a:cs typeface="+mn-cs"/>
              </a:rPr>
              <a:t> (2010</a:t>
            </a:r>
            <a:r>
              <a:rPr lang="en-GB" sz="2200" dirty="0" smtClean="0">
                <a:solidFill>
                  <a:schemeClr val="bg2">
                    <a:lumMod val="75000"/>
                  </a:schemeClr>
                </a:solidFill>
                <a:latin typeface="Calibri" panose="020F0502020204030204" pitchFamily="34" charset="0"/>
                <a:cs typeface="+mn-cs"/>
              </a:rPr>
              <a:t>).</a:t>
            </a:r>
          </a:p>
          <a:p>
            <a:pPr>
              <a:spcBef>
                <a:spcPts val="0"/>
              </a:spcBef>
              <a:buClr>
                <a:schemeClr val="accent2"/>
              </a:buClr>
            </a:pPr>
            <a:r>
              <a:rPr lang="en-GB" sz="2200" dirty="0" smtClean="0">
                <a:solidFill>
                  <a:schemeClr val="bg2">
                    <a:lumMod val="75000"/>
                  </a:schemeClr>
                </a:solidFill>
                <a:latin typeface="Calibri" panose="020F0502020204030204" pitchFamily="34" charset="0"/>
                <a:cs typeface="+mn-cs"/>
              </a:rPr>
              <a:t>The </a:t>
            </a:r>
            <a:r>
              <a:rPr lang="en-GB" sz="2200" dirty="0">
                <a:solidFill>
                  <a:schemeClr val="bg2">
                    <a:lumMod val="75000"/>
                  </a:schemeClr>
                </a:solidFill>
                <a:latin typeface="Calibri" panose="020F0502020204030204" pitchFamily="34" charset="0"/>
                <a:cs typeface="+mn-cs"/>
              </a:rPr>
              <a:t>process of innovating can also generate anxiety: Bordia et </a:t>
            </a:r>
            <a:r>
              <a:rPr lang="en-GB" sz="2200" dirty="0" smtClean="0">
                <a:solidFill>
                  <a:schemeClr val="bg2">
                    <a:lumMod val="75000"/>
                  </a:schemeClr>
                </a:solidFill>
                <a:latin typeface="Calibri" panose="020F0502020204030204" pitchFamily="34" charset="0"/>
                <a:cs typeface="+mn-cs"/>
              </a:rPr>
              <a:t>al. </a:t>
            </a:r>
            <a:r>
              <a:rPr lang="en-GB" sz="2200" dirty="0">
                <a:solidFill>
                  <a:schemeClr val="bg2">
                    <a:lumMod val="75000"/>
                  </a:schemeClr>
                </a:solidFill>
                <a:latin typeface="Calibri" panose="020F0502020204030204" pitchFamily="34" charset="0"/>
                <a:cs typeface="+mn-cs"/>
              </a:rPr>
              <a:t>(2004</a:t>
            </a:r>
            <a:r>
              <a:rPr lang="en-GB" sz="2200" dirty="0" smtClean="0">
                <a:solidFill>
                  <a:schemeClr val="bg2">
                    <a:lumMod val="75000"/>
                  </a:schemeClr>
                </a:solidFill>
                <a:latin typeface="Calibri" panose="020F0502020204030204" pitchFamily="34" charset="0"/>
                <a:cs typeface="+mn-cs"/>
              </a:rPr>
              <a:t>),</a:t>
            </a:r>
          </a:p>
          <a:p>
            <a:pPr>
              <a:spcBef>
                <a:spcPts val="0"/>
              </a:spcBef>
              <a:buClr>
                <a:schemeClr val="accent2"/>
              </a:buClr>
            </a:pPr>
            <a:r>
              <a:rPr lang="en-GB" sz="2200" dirty="0" smtClean="0">
                <a:solidFill>
                  <a:schemeClr val="bg2">
                    <a:lumMod val="75000"/>
                  </a:schemeClr>
                </a:solidFill>
                <a:latin typeface="Calibri" panose="020F0502020204030204" pitchFamily="34" charset="0"/>
                <a:cs typeface="+mn-cs"/>
              </a:rPr>
              <a:t>Workplace </a:t>
            </a:r>
            <a:r>
              <a:rPr lang="en-GB" sz="2200" dirty="0">
                <a:solidFill>
                  <a:schemeClr val="bg2">
                    <a:lumMod val="75000"/>
                  </a:schemeClr>
                </a:solidFill>
                <a:latin typeface="Calibri" panose="020F0502020204030204" pitchFamily="34" charset="0"/>
                <a:cs typeface="+mn-cs"/>
              </a:rPr>
              <a:t>reorganisations causes different work-related mental and physical health problems: </a:t>
            </a:r>
            <a:r>
              <a:rPr lang="en-GB" sz="2200" dirty="0" smtClean="0">
                <a:solidFill>
                  <a:schemeClr val="bg2">
                    <a:lumMod val="75000"/>
                  </a:schemeClr>
                </a:solidFill>
                <a:latin typeface="Calibri" panose="020F0502020204030204" pitchFamily="34" charset="0"/>
                <a:cs typeface="+mn-cs"/>
              </a:rPr>
              <a:t>Pollard (</a:t>
            </a:r>
            <a:r>
              <a:rPr lang="en-GB" sz="2200" dirty="0">
                <a:solidFill>
                  <a:schemeClr val="bg2">
                    <a:lumMod val="75000"/>
                  </a:schemeClr>
                </a:solidFill>
                <a:latin typeface="Calibri" panose="020F0502020204030204" pitchFamily="34" charset="0"/>
                <a:cs typeface="+mn-cs"/>
              </a:rPr>
              <a:t>2001), </a:t>
            </a:r>
            <a:r>
              <a:rPr lang="en-GB" sz="2200" dirty="0" err="1" smtClean="0">
                <a:solidFill>
                  <a:schemeClr val="bg2">
                    <a:lumMod val="75000"/>
                  </a:schemeClr>
                </a:solidFill>
                <a:latin typeface="Calibri" panose="020F0502020204030204" pitchFamily="34" charset="0"/>
                <a:cs typeface="+mn-cs"/>
              </a:rPr>
              <a:t>Osthus</a:t>
            </a:r>
            <a:r>
              <a:rPr lang="en-GB" sz="2200" dirty="0" smtClean="0">
                <a:solidFill>
                  <a:schemeClr val="bg2">
                    <a:lumMod val="75000"/>
                  </a:schemeClr>
                </a:solidFill>
                <a:latin typeface="Calibri" panose="020F0502020204030204" pitchFamily="34" charset="0"/>
                <a:cs typeface="+mn-cs"/>
              </a:rPr>
              <a:t> (</a:t>
            </a:r>
            <a:r>
              <a:rPr lang="en-GB" sz="2200" dirty="0">
                <a:solidFill>
                  <a:schemeClr val="bg2">
                    <a:lumMod val="75000"/>
                  </a:schemeClr>
                </a:solidFill>
                <a:latin typeface="Calibri" panose="020F0502020204030204" pitchFamily="34" charset="0"/>
                <a:cs typeface="+mn-cs"/>
              </a:rPr>
              <a:t>2007</a:t>
            </a:r>
            <a:r>
              <a:rPr lang="en-GB" sz="2200" dirty="0" smtClean="0">
                <a:solidFill>
                  <a:schemeClr val="bg2">
                    <a:lumMod val="75000"/>
                  </a:schemeClr>
                </a:solidFill>
                <a:latin typeface="Calibri" panose="020F0502020204030204" pitchFamily="34" charset="0"/>
                <a:cs typeface="+mn-cs"/>
              </a:rPr>
              <a:t>).</a:t>
            </a:r>
            <a:endParaRPr lang="en-GB" sz="2200" dirty="0">
              <a:solidFill>
                <a:schemeClr val="bg2">
                  <a:lumMod val="75000"/>
                </a:schemeClr>
              </a:solidFill>
              <a:latin typeface="Calibri" panose="020F0502020204030204" pitchFamily="34" charset="0"/>
              <a:cs typeface="+mn-cs"/>
            </a:endParaRPr>
          </a:p>
          <a:p>
            <a:pPr>
              <a:spcBef>
                <a:spcPts val="0"/>
              </a:spcBef>
              <a:buClr>
                <a:schemeClr val="accent2"/>
              </a:buClr>
            </a:pPr>
            <a:r>
              <a:rPr lang="en-GB" sz="2200" dirty="0" smtClean="0">
                <a:solidFill>
                  <a:schemeClr val="bg2">
                    <a:lumMod val="75000"/>
                  </a:schemeClr>
                </a:solidFill>
                <a:latin typeface="Calibri" panose="020F0502020204030204" pitchFamily="34" charset="0"/>
                <a:cs typeface="+mn-cs"/>
              </a:rPr>
              <a:t>Social </a:t>
            </a:r>
            <a:r>
              <a:rPr lang="en-GB" sz="2200" dirty="0">
                <a:solidFill>
                  <a:schemeClr val="bg2">
                    <a:lumMod val="75000"/>
                  </a:schemeClr>
                </a:solidFill>
                <a:latin typeface="Calibri" panose="020F0502020204030204" pitchFamily="34" charset="0"/>
                <a:cs typeface="+mn-cs"/>
              </a:rPr>
              <a:t>support can help workers cope with workplace innovation, Bryson, Dale-Olsen and Barth (2014) find supportive evidence for the buffering effect of unionisation in mitigating the negative impact of workplace innovation on job </a:t>
            </a:r>
            <a:r>
              <a:rPr lang="en-GB" sz="2200" dirty="0" smtClean="0">
                <a:solidFill>
                  <a:schemeClr val="bg2">
                    <a:lumMod val="75000"/>
                  </a:schemeClr>
                </a:solidFill>
                <a:latin typeface="Calibri" panose="020F0502020204030204" pitchFamily="34" charset="0"/>
                <a:cs typeface="+mn-cs"/>
              </a:rPr>
              <a:t>anxiety.</a:t>
            </a:r>
            <a:endParaRPr lang="en-GB" sz="2200" dirty="0">
              <a:solidFill>
                <a:schemeClr val="bg2">
                  <a:lumMod val="75000"/>
                </a:schemeClr>
              </a:solidFill>
              <a:latin typeface="Calibri" panose="020F0502020204030204" pitchFamily="34" charset="0"/>
              <a:cs typeface="+mn-cs"/>
            </a:endParaRPr>
          </a:p>
          <a:p>
            <a:pPr>
              <a:spcBef>
                <a:spcPts val="0"/>
              </a:spcBef>
              <a:buClr>
                <a:schemeClr val="accent2"/>
              </a:buClr>
            </a:pPr>
            <a:r>
              <a:rPr lang="en-GB" sz="2200" dirty="0" smtClean="0">
                <a:solidFill>
                  <a:schemeClr val="bg2">
                    <a:lumMod val="75000"/>
                  </a:schemeClr>
                </a:solidFill>
                <a:latin typeface="Calibri" panose="020F0502020204030204" pitchFamily="34" charset="0"/>
                <a:cs typeface="+mn-cs"/>
              </a:rPr>
              <a:t>In </a:t>
            </a:r>
            <a:r>
              <a:rPr lang="en-GB" sz="2200" dirty="0">
                <a:solidFill>
                  <a:schemeClr val="bg2">
                    <a:lumMod val="75000"/>
                  </a:schemeClr>
                </a:solidFill>
                <a:latin typeface="Calibri" panose="020F0502020204030204" pitchFamily="34" charset="0"/>
                <a:cs typeface="+mn-cs"/>
              </a:rPr>
              <a:t>France, </a:t>
            </a:r>
            <a:r>
              <a:rPr lang="en-GB" sz="2200" dirty="0" err="1">
                <a:solidFill>
                  <a:schemeClr val="bg2">
                    <a:lumMod val="75000"/>
                  </a:schemeClr>
                </a:solidFill>
                <a:latin typeface="Calibri" panose="020F0502020204030204" pitchFamily="34" charset="0"/>
                <a:cs typeface="+mn-cs"/>
              </a:rPr>
              <a:t>Euzénat</a:t>
            </a:r>
            <a:r>
              <a:rPr lang="en-GB" sz="2200" dirty="0">
                <a:solidFill>
                  <a:schemeClr val="bg2">
                    <a:lumMod val="75000"/>
                  </a:schemeClr>
                </a:solidFill>
                <a:latin typeface="Calibri" panose="020F0502020204030204" pitchFamily="34" charset="0"/>
                <a:cs typeface="+mn-cs"/>
              </a:rPr>
              <a:t> et al, (2013) found that obtaining ISO9001 standard decreases work accidents in firms with more than 200 employees, whereas adopting goods and services labelling increases work accidents.</a:t>
            </a:r>
          </a:p>
        </p:txBody>
      </p:sp>
    </p:spTree>
    <p:extLst>
      <p:ext uri="{BB962C8B-B14F-4D97-AF65-F5344CB8AC3E}">
        <p14:creationId xmlns:p14="http://schemas.microsoft.com/office/powerpoint/2010/main" val="308184031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043608" y="8129"/>
            <a:ext cx="7462664" cy="634082"/>
          </a:xfrm>
        </p:spPr>
        <p:txBody>
          <a:bodyPr>
            <a:normAutofit/>
          </a:bodyPr>
          <a:lstStyle/>
          <a:p>
            <a:r>
              <a:rPr lang="fr-FR" sz="2400" b="1" dirty="0" err="1" smtClean="0">
                <a:latin typeface="Verdana" panose="020B0604030504040204" pitchFamily="34" charset="0"/>
                <a:ea typeface="Verdana" panose="020B0604030504040204" pitchFamily="34" charset="0"/>
                <a:cs typeface="Verdana" panose="020B0604030504040204" pitchFamily="34" charset="0"/>
              </a:rPr>
              <a:t>What</a:t>
            </a:r>
            <a:r>
              <a:rPr lang="fr-FR" sz="2400" b="1" dirty="0" smtClean="0">
                <a:latin typeface="Verdana" panose="020B0604030504040204" pitchFamily="34" charset="0"/>
                <a:ea typeface="Verdana" panose="020B0604030504040204" pitchFamily="34" charset="0"/>
                <a:cs typeface="Verdana" panose="020B0604030504040204" pitchFamily="34" charset="0"/>
              </a:rPr>
              <a:t> type of </a:t>
            </a:r>
            <a:r>
              <a:rPr lang="fr-FR" sz="2400" b="1" dirty="0" err="1" smtClean="0">
                <a:latin typeface="Verdana" panose="020B0604030504040204" pitchFamily="34" charset="0"/>
                <a:ea typeface="Verdana" panose="020B0604030504040204" pitchFamily="34" charset="0"/>
                <a:cs typeface="Verdana" panose="020B0604030504040204" pitchFamily="34" charset="0"/>
              </a:rPr>
              <a:t>database</a:t>
            </a:r>
            <a:r>
              <a:rPr lang="fr-FR" sz="2400" b="1" dirty="0" smtClean="0">
                <a:latin typeface="Verdana" panose="020B0604030504040204" pitchFamily="34" charset="0"/>
                <a:ea typeface="Verdana" panose="020B0604030504040204" pitchFamily="34" charset="0"/>
                <a:cs typeface="Verdana" panose="020B0604030504040204" pitchFamily="34" charset="0"/>
              </a:rPr>
              <a:t> do </a:t>
            </a:r>
            <a:r>
              <a:rPr lang="fr-FR" sz="2400" b="1" dirty="0" err="1" smtClean="0">
                <a:latin typeface="Verdana" panose="020B0604030504040204" pitchFamily="34" charset="0"/>
                <a:ea typeface="Verdana" panose="020B0604030504040204" pitchFamily="34" charset="0"/>
                <a:cs typeface="Verdana" panose="020B0604030504040204" pitchFamily="34" charset="0"/>
              </a:rPr>
              <a:t>we</a:t>
            </a:r>
            <a:r>
              <a:rPr lang="fr-FR" sz="2400" b="1" dirty="0" smtClean="0">
                <a:latin typeface="Verdana" panose="020B0604030504040204" pitchFamily="34" charset="0"/>
                <a:ea typeface="Verdana" panose="020B0604030504040204" pitchFamily="34" charset="0"/>
                <a:cs typeface="Verdana" panose="020B0604030504040204" pitchFamily="34" charset="0"/>
              </a:rPr>
              <a:t> </a:t>
            </a:r>
            <a:r>
              <a:rPr lang="fr-FR" sz="2400" b="1" dirty="0" err="1" smtClean="0">
                <a:latin typeface="Verdana" panose="020B0604030504040204" pitchFamily="34" charset="0"/>
                <a:ea typeface="Verdana" panose="020B0604030504040204" pitchFamily="34" charset="0"/>
                <a:cs typeface="Verdana" panose="020B0604030504040204" pitchFamily="34" charset="0"/>
              </a:rPr>
              <a:t>need</a:t>
            </a:r>
            <a:r>
              <a:rPr lang="fr-FR" sz="2400" b="1" dirty="0" smtClean="0">
                <a:latin typeface="Verdana" panose="020B0604030504040204" pitchFamily="34" charset="0"/>
                <a:ea typeface="Verdana" panose="020B0604030504040204" pitchFamily="34" charset="0"/>
                <a:cs typeface="Verdana" panose="020B0604030504040204" pitchFamily="34" charset="0"/>
              </a:rPr>
              <a:t> ?</a:t>
            </a:r>
            <a:endParaRPr lang="fr-FR" sz="2400" b="1" dirty="0">
              <a:latin typeface="Verdana" panose="020B0604030504040204" pitchFamily="34" charset="0"/>
              <a:ea typeface="Verdana" panose="020B0604030504040204" pitchFamily="34" charset="0"/>
              <a:cs typeface="Verdana" panose="020B0604030504040204" pitchFamily="34" charset="0"/>
            </a:endParaRPr>
          </a:p>
        </p:txBody>
      </p:sp>
      <p:sp>
        <p:nvSpPr>
          <p:cNvPr id="3" name="Espace réservé du contenu 2"/>
          <p:cNvSpPr>
            <a:spLocks noGrp="1"/>
          </p:cNvSpPr>
          <p:nvPr>
            <p:ph idx="1"/>
          </p:nvPr>
        </p:nvSpPr>
        <p:spPr>
          <a:xfrm>
            <a:off x="107504" y="620688"/>
            <a:ext cx="8821488" cy="5433467"/>
          </a:xfrm>
        </p:spPr>
        <p:txBody>
          <a:bodyPr>
            <a:normAutofit/>
          </a:bodyPr>
          <a:lstStyle/>
          <a:p>
            <a:pPr algn="just"/>
            <a:r>
              <a:rPr lang="en-GB" sz="2400" dirty="0" smtClean="0">
                <a:solidFill>
                  <a:schemeClr val="tx1"/>
                </a:solidFill>
                <a:latin typeface="Calibri" panose="020F0502020204030204" pitchFamily="34" charset="0"/>
              </a:rPr>
              <a:t>Employer-employee linked dataset with:</a:t>
            </a:r>
          </a:p>
          <a:p>
            <a:pPr algn="just"/>
            <a:endParaRPr lang="en-GB" sz="2400" dirty="0" smtClean="0">
              <a:solidFill>
                <a:schemeClr val="tx1"/>
              </a:solidFill>
              <a:latin typeface="Calibri" panose="020F0502020204030204" pitchFamily="34" charset="0"/>
            </a:endParaRPr>
          </a:p>
          <a:p>
            <a:pPr lvl="1" algn="just">
              <a:buClr>
                <a:schemeClr val="tx1"/>
              </a:buClr>
              <a:buFont typeface="Wingdings" panose="05000000000000000000" pitchFamily="2" charset="2"/>
              <a:buChar char="v"/>
            </a:pPr>
            <a:r>
              <a:rPr lang="en-GB" sz="2200" dirty="0" smtClean="0">
                <a:solidFill>
                  <a:schemeClr val="bg2">
                    <a:lumMod val="75000"/>
                  </a:schemeClr>
                </a:solidFill>
                <a:latin typeface="Calibri" panose="020F0502020204030204" pitchFamily="34" charset="0"/>
              </a:rPr>
              <a:t>indicators of innovations in terms of tools or practices defining the technology and organisation of production at large at firm or establishment levels.</a:t>
            </a:r>
          </a:p>
          <a:p>
            <a:pPr lvl="1" algn="just">
              <a:buClr>
                <a:schemeClr val="tx1"/>
              </a:buClr>
              <a:buFont typeface="Wingdings" panose="05000000000000000000" pitchFamily="2" charset="2"/>
              <a:buChar char="v"/>
            </a:pPr>
            <a:endParaRPr lang="en-GB" sz="2200" dirty="0" smtClean="0">
              <a:solidFill>
                <a:schemeClr val="bg2">
                  <a:lumMod val="75000"/>
                </a:schemeClr>
              </a:solidFill>
              <a:latin typeface="Calibri" panose="020F0502020204030204" pitchFamily="34" charset="0"/>
            </a:endParaRPr>
          </a:p>
          <a:p>
            <a:pPr lvl="1" algn="just">
              <a:buClr>
                <a:schemeClr val="tx1"/>
              </a:buClr>
              <a:buFont typeface="Wingdings" panose="05000000000000000000" pitchFamily="2" charset="2"/>
              <a:buChar char="v"/>
            </a:pPr>
            <a:r>
              <a:rPr lang="en-GB" sz="2200" dirty="0" smtClean="0">
                <a:solidFill>
                  <a:schemeClr val="bg2">
                    <a:lumMod val="75000"/>
                  </a:schemeClr>
                </a:solidFill>
                <a:latin typeface="Calibri" panose="020F0502020204030204" pitchFamily="34" charset="0"/>
              </a:rPr>
              <a:t>Precise measures of health indicators at employee level:</a:t>
            </a:r>
          </a:p>
          <a:p>
            <a:pPr lvl="2" algn="just">
              <a:buClr>
                <a:schemeClr val="tx1"/>
              </a:buClr>
            </a:pPr>
            <a:r>
              <a:rPr lang="en-GB" sz="1800" dirty="0" smtClean="0">
                <a:solidFill>
                  <a:schemeClr val="bg2">
                    <a:lumMod val="75000"/>
                  </a:schemeClr>
                </a:solidFill>
                <a:latin typeface="Calibri" panose="020F0502020204030204" pitchFamily="34" charset="0"/>
              </a:rPr>
              <a:t>health status</a:t>
            </a:r>
          </a:p>
          <a:p>
            <a:pPr lvl="2" algn="just">
              <a:buClr>
                <a:schemeClr val="tx1"/>
              </a:buClr>
            </a:pPr>
            <a:r>
              <a:rPr lang="en-GB" sz="1800" dirty="0" smtClean="0">
                <a:solidFill>
                  <a:schemeClr val="bg2">
                    <a:lumMod val="75000"/>
                  </a:schemeClr>
                </a:solidFill>
                <a:latin typeface="Calibri" panose="020F0502020204030204" pitchFamily="34" charset="0"/>
              </a:rPr>
              <a:t> degrees of physical functioning</a:t>
            </a:r>
          </a:p>
          <a:p>
            <a:pPr lvl="2" algn="just">
              <a:buClr>
                <a:schemeClr val="tx1"/>
              </a:buClr>
            </a:pPr>
            <a:r>
              <a:rPr lang="en-GB" sz="1800" dirty="0" smtClean="0">
                <a:solidFill>
                  <a:schemeClr val="bg2">
                    <a:lumMod val="75000"/>
                  </a:schemeClr>
                </a:solidFill>
                <a:latin typeface="Calibri" panose="020F0502020204030204" pitchFamily="34" charset="0"/>
              </a:rPr>
              <a:t> problems with work caused by physical health</a:t>
            </a:r>
          </a:p>
          <a:p>
            <a:pPr lvl="2" algn="just">
              <a:buClr>
                <a:schemeClr val="tx1"/>
              </a:buClr>
            </a:pPr>
            <a:r>
              <a:rPr lang="en-GB" sz="1800" dirty="0" smtClean="0">
                <a:solidFill>
                  <a:schemeClr val="bg2">
                    <a:lumMod val="75000"/>
                  </a:schemeClr>
                </a:solidFill>
                <a:latin typeface="Calibri" panose="020F0502020204030204" pitchFamily="34" charset="0"/>
              </a:rPr>
              <a:t> degrees of bodily pain and the extent to which pain interferes with normal work</a:t>
            </a:r>
          </a:p>
          <a:p>
            <a:pPr lvl="2" algn="just">
              <a:buClr>
                <a:schemeClr val="tx1"/>
              </a:buClr>
            </a:pPr>
            <a:r>
              <a:rPr lang="en-GB" sz="1800" dirty="0" smtClean="0">
                <a:solidFill>
                  <a:schemeClr val="bg2">
                    <a:lumMod val="75000"/>
                  </a:schemeClr>
                </a:solidFill>
                <a:latin typeface="Calibri" panose="020F0502020204030204" pitchFamily="34" charset="0"/>
              </a:rPr>
              <a:t> work accidents</a:t>
            </a:r>
          </a:p>
          <a:p>
            <a:pPr lvl="2" algn="just">
              <a:buClr>
                <a:schemeClr val="tx1"/>
              </a:buClr>
            </a:pPr>
            <a:r>
              <a:rPr lang="en-GB" sz="1800" dirty="0" smtClean="0">
                <a:solidFill>
                  <a:schemeClr val="bg2">
                    <a:lumMod val="75000"/>
                  </a:schemeClr>
                </a:solidFill>
                <a:latin typeface="Calibri" panose="020F0502020204030204" pitchFamily="34" charset="0"/>
              </a:rPr>
              <a:t> occupational disease</a:t>
            </a:r>
          </a:p>
          <a:p>
            <a:pPr lvl="2" algn="just">
              <a:buClr>
                <a:schemeClr val="tx1"/>
              </a:buClr>
            </a:pPr>
            <a:r>
              <a:rPr lang="en-GB" sz="1800" dirty="0" smtClean="0">
                <a:solidFill>
                  <a:schemeClr val="bg2">
                    <a:lumMod val="75000"/>
                  </a:schemeClr>
                </a:solidFill>
                <a:latin typeface="Calibri" panose="020F0502020204030204" pitchFamily="34" charset="0"/>
              </a:rPr>
              <a:t>sick leave</a:t>
            </a:r>
          </a:p>
          <a:p>
            <a:pPr algn="just"/>
            <a:endParaRPr lang="fr-FR" sz="2400" dirty="0">
              <a:solidFill>
                <a:schemeClr val="tx1"/>
              </a:solidFill>
              <a:latin typeface="Calibri" panose="020F0502020204030204" pitchFamily="34" charset="0"/>
            </a:endParaRPr>
          </a:p>
        </p:txBody>
      </p:sp>
    </p:spTree>
    <p:extLst>
      <p:ext uri="{BB962C8B-B14F-4D97-AF65-F5344CB8AC3E}">
        <p14:creationId xmlns:p14="http://schemas.microsoft.com/office/powerpoint/2010/main" val="17974243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0"/>
            <a:ext cx="7462664" cy="634082"/>
          </a:xfrm>
        </p:spPr>
        <p:txBody>
          <a:bodyPr>
            <a:normAutofit/>
          </a:bodyPr>
          <a:lstStyle/>
          <a:p>
            <a:r>
              <a:rPr lang="fr-FR" sz="2400" b="1" dirty="0" smtClean="0">
                <a:latin typeface="Verdana" panose="020B0604030504040204" pitchFamily="34" charset="0"/>
                <a:ea typeface="Verdana" panose="020B0604030504040204" pitchFamily="34" charset="0"/>
                <a:cs typeface="Verdana" panose="020B0604030504040204" pitchFamily="34" charset="0"/>
              </a:rPr>
              <a:t>The COI Survey</a:t>
            </a:r>
            <a:endParaRPr lang="fr-FR" sz="2400" b="1" dirty="0">
              <a:latin typeface="Verdana" panose="020B0604030504040204" pitchFamily="34" charset="0"/>
              <a:ea typeface="Verdana" panose="020B0604030504040204" pitchFamily="34" charset="0"/>
              <a:cs typeface="Verdana" panose="020B0604030504040204" pitchFamily="34" charset="0"/>
            </a:endParaRPr>
          </a:p>
        </p:txBody>
      </p:sp>
      <p:sp>
        <p:nvSpPr>
          <p:cNvPr id="3" name="Espace réservé du contenu 2"/>
          <p:cNvSpPr>
            <a:spLocks noGrp="1"/>
          </p:cNvSpPr>
          <p:nvPr>
            <p:ph idx="1"/>
          </p:nvPr>
        </p:nvSpPr>
        <p:spPr>
          <a:xfrm>
            <a:off x="323528" y="1124744"/>
            <a:ext cx="8424936" cy="4392488"/>
          </a:xfrm>
        </p:spPr>
        <p:txBody>
          <a:bodyPr>
            <a:normAutofit/>
          </a:bodyPr>
          <a:lstStyle/>
          <a:p>
            <a:pPr algn="just">
              <a:buClr>
                <a:schemeClr val="tx1"/>
              </a:buClr>
            </a:pPr>
            <a:r>
              <a:rPr lang="en-US" sz="2200" dirty="0" smtClean="0">
                <a:solidFill>
                  <a:schemeClr val="bg2">
                    <a:lumMod val="75000"/>
                  </a:schemeClr>
                </a:solidFill>
                <a:latin typeface="Calibri" panose="020F0502020204030204" pitchFamily="34" charset="0"/>
              </a:rPr>
              <a:t>The </a:t>
            </a:r>
            <a:r>
              <a:rPr lang="en-US" sz="2200" dirty="0">
                <a:solidFill>
                  <a:schemeClr val="bg2">
                    <a:lumMod val="75000"/>
                  </a:schemeClr>
                </a:solidFill>
                <a:latin typeface="Calibri" panose="020F0502020204030204" pitchFamily="34" charset="0"/>
              </a:rPr>
              <a:t>observed units are </a:t>
            </a:r>
            <a:r>
              <a:rPr lang="en-US" sz="2200" dirty="0" smtClean="0">
                <a:solidFill>
                  <a:schemeClr val="bg2">
                    <a:lumMod val="75000"/>
                  </a:schemeClr>
                </a:solidFill>
                <a:latin typeface="Calibri" panose="020F0502020204030204" pitchFamily="34" charset="0"/>
              </a:rPr>
              <a:t>private firms in </a:t>
            </a:r>
            <a:r>
              <a:rPr lang="en-US" sz="2200" dirty="0">
                <a:solidFill>
                  <a:schemeClr val="bg2">
                    <a:lumMod val="75000"/>
                  </a:schemeClr>
                </a:solidFill>
                <a:latin typeface="Calibri" panose="020F0502020204030204" pitchFamily="34" charset="0"/>
              </a:rPr>
              <a:t>the non-agricultural market sector with 10 employees or more. </a:t>
            </a:r>
            <a:r>
              <a:rPr lang="en-US" sz="2200" dirty="0" smtClean="0">
                <a:solidFill>
                  <a:schemeClr val="bg2">
                    <a:lumMod val="75000"/>
                  </a:schemeClr>
                </a:solidFill>
                <a:latin typeface="Calibri" panose="020F0502020204030204" pitchFamily="34" charset="0"/>
              </a:rPr>
              <a:t>Financial </a:t>
            </a:r>
            <a:r>
              <a:rPr lang="en-US" sz="2200" dirty="0">
                <a:solidFill>
                  <a:schemeClr val="bg2">
                    <a:lumMod val="75000"/>
                  </a:schemeClr>
                </a:solidFill>
                <a:latin typeface="Calibri" panose="020F0502020204030204" pitchFamily="34" charset="0"/>
              </a:rPr>
              <a:t>sectors and research and </a:t>
            </a:r>
            <a:r>
              <a:rPr lang="en-US" sz="2200" dirty="0" smtClean="0">
                <a:solidFill>
                  <a:schemeClr val="bg2">
                    <a:lumMod val="75000"/>
                  </a:schemeClr>
                </a:solidFill>
                <a:latin typeface="Calibri" panose="020F0502020204030204" pitchFamily="34" charset="0"/>
              </a:rPr>
              <a:t>development are </a:t>
            </a:r>
            <a:r>
              <a:rPr lang="en-US" sz="2200" dirty="0">
                <a:solidFill>
                  <a:schemeClr val="bg2">
                    <a:lumMod val="75000"/>
                  </a:schemeClr>
                </a:solidFill>
                <a:latin typeface="Calibri" panose="020F0502020204030204" pitchFamily="34" charset="0"/>
              </a:rPr>
              <a:t>included, but services to </a:t>
            </a:r>
            <a:r>
              <a:rPr lang="en-US" sz="2200" dirty="0" smtClean="0">
                <a:solidFill>
                  <a:schemeClr val="bg2">
                    <a:lumMod val="75000"/>
                  </a:schemeClr>
                </a:solidFill>
                <a:latin typeface="Calibri" panose="020F0502020204030204" pitchFamily="34" charset="0"/>
              </a:rPr>
              <a:t>individuals are </a:t>
            </a:r>
            <a:r>
              <a:rPr lang="en-US" sz="2200" dirty="0">
                <a:solidFill>
                  <a:schemeClr val="bg2">
                    <a:lumMod val="75000"/>
                  </a:schemeClr>
                </a:solidFill>
                <a:latin typeface="Calibri" panose="020F0502020204030204" pitchFamily="34" charset="0"/>
              </a:rPr>
              <a:t>excluded</a:t>
            </a:r>
            <a:r>
              <a:rPr lang="en-US" sz="2200" dirty="0" smtClean="0">
                <a:solidFill>
                  <a:schemeClr val="bg2">
                    <a:lumMod val="75000"/>
                  </a:schemeClr>
                </a:solidFill>
                <a:latin typeface="Calibri" panose="020F0502020204030204" pitchFamily="34" charset="0"/>
              </a:rPr>
              <a:t>.</a:t>
            </a:r>
          </a:p>
          <a:p>
            <a:pPr algn="just">
              <a:buClr>
                <a:schemeClr val="tx1"/>
              </a:buClr>
            </a:pPr>
            <a:r>
              <a:rPr lang="en-US" sz="2200" dirty="0" smtClean="0">
                <a:solidFill>
                  <a:schemeClr val="bg2">
                    <a:lumMod val="75000"/>
                  </a:schemeClr>
                </a:solidFill>
                <a:latin typeface="Calibri" panose="020F0502020204030204" pitchFamily="34" charset="0"/>
              </a:rPr>
              <a:t>The </a:t>
            </a:r>
            <a:r>
              <a:rPr lang="en-US" sz="2200" dirty="0">
                <a:solidFill>
                  <a:schemeClr val="bg2">
                    <a:lumMod val="75000"/>
                  </a:schemeClr>
                </a:solidFill>
                <a:latin typeface="Calibri" panose="020F0502020204030204" pitchFamily="34" charset="0"/>
              </a:rPr>
              <a:t>data were stratified by </a:t>
            </a:r>
            <a:r>
              <a:rPr lang="en-US" sz="2200" dirty="0" smtClean="0">
                <a:solidFill>
                  <a:schemeClr val="bg2">
                    <a:lumMod val="75000"/>
                  </a:schemeClr>
                </a:solidFill>
                <a:latin typeface="Calibri" panose="020F0502020204030204" pitchFamily="34" charset="0"/>
              </a:rPr>
              <a:t>industry and </a:t>
            </a:r>
            <a:r>
              <a:rPr lang="en-US" sz="2200" dirty="0">
                <a:solidFill>
                  <a:schemeClr val="bg2">
                    <a:lumMod val="75000"/>
                  </a:schemeClr>
                </a:solidFill>
                <a:latin typeface="Calibri" panose="020F0502020204030204" pitchFamily="34" charset="0"/>
              </a:rPr>
              <a:t>company size with a comprehensive layer beyond 500 employees. This sample contains </a:t>
            </a:r>
            <a:r>
              <a:rPr lang="en-US" sz="2200" dirty="0" smtClean="0">
                <a:solidFill>
                  <a:schemeClr val="bg2">
                    <a:lumMod val="75000"/>
                  </a:schemeClr>
                </a:solidFill>
                <a:latin typeface="Calibri" panose="020F0502020204030204" pitchFamily="34" charset="0"/>
              </a:rPr>
              <a:t>13697 units. </a:t>
            </a:r>
          </a:p>
          <a:p>
            <a:pPr algn="just">
              <a:buClr>
                <a:schemeClr val="tx1"/>
              </a:buClr>
            </a:pPr>
            <a:r>
              <a:rPr lang="en-US" sz="2200" dirty="0" smtClean="0">
                <a:solidFill>
                  <a:schemeClr val="bg2">
                    <a:lumMod val="75000"/>
                  </a:schemeClr>
                </a:solidFill>
                <a:latin typeface="Calibri" panose="020F0502020204030204" pitchFamily="34" charset="0"/>
              </a:rPr>
              <a:t>Very precise set of information about the use in 2006 and 2003 of a large set of tools which diffusion within the population of companies was large enough to justify a question in a national survey:</a:t>
            </a:r>
          </a:p>
          <a:p>
            <a:pPr lvl="1" algn="just">
              <a:buClr>
                <a:schemeClr val="tx1"/>
              </a:buClr>
            </a:pPr>
            <a:r>
              <a:rPr lang="en-US" sz="1800" dirty="0" smtClean="0">
                <a:solidFill>
                  <a:schemeClr val="bg2">
                    <a:lumMod val="75000"/>
                  </a:schemeClr>
                </a:solidFill>
                <a:latin typeface="Calibri" panose="020F0502020204030204" pitchFamily="34" charset="0"/>
              </a:rPr>
              <a:t> like just in time, ISO certification, traceability, enterprise research planning </a:t>
            </a:r>
            <a:r>
              <a:rPr lang="en-US" sz="1800" dirty="0" err="1" smtClean="0">
                <a:solidFill>
                  <a:schemeClr val="bg2">
                    <a:lumMod val="75000"/>
                  </a:schemeClr>
                </a:solidFill>
                <a:latin typeface="Calibri" panose="020F0502020204030204" pitchFamily="34" charset="0"/>
              </a:rPr>
              <a:t>etc</a:t>
            </a:r>
            <a:r>
              <a:rPr lang="en-US" sz="1800" dirty="0" smtClean="0">
                <a:solidFill>
                  <a:schemeClr val="bg2">
                    <a:lumMod val="75000"/>
                  </a:schemeClr>
                </a:solidFill>
                <a:latin typeface="Calibri" panose="020F0502020204030204" pitchFamily="34" charset="0"/>
              </a:rPr>
              <a:t>,</a:t>
            </a:r>
          </a:p>
        </p:txBody>
      </p:sp>
    </p:spTree>
    <p:extLst>
      <p:ext uri="{BB962C8B-B14F-4D97-AF65-F5344CB8AC3E}">
        <p14:creationId xmlns:p14="http://schemas.microsoft.com/office/powerpoint/2010/main" val="8940547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0"/>
            <a:ext cx="7462664" cy="634082"/>
          </a:xfrm>
        </p:spPr>
        <p:txBody>
          <a:bodyPr>
            <a:normAutofit/>
          </a:bodyPr>
          <a:lstStyle/>
          <a:p>
            <a:r>
              <a:rPr lang="fr-FR" sz="2400" b="1" dirty="0" smtClean="0">
                <a:latin typeface="Verdana" panose="020B0604030504040204" pitchFamily="34" charset="0"/>
                <a:ea typeface="Verdana" panose="020B0604030504040204" pitchFamily="34" charset="0"/>
                <a:cs typeface="Verdana" panose="020B0604030504040204" pitchFamily="34" charset="0"/>
              </a:rPr>
              <a:t>The Hygie </a:t>
            </a:r>
            <a:r>
              <a:rPr lang="fr-FR" sz="2400" b="1" dirty="0" err="1" smtClean="0">
                <a:latin typeface="Verdana" panose="020B0604030504040204" pitchFamily="34" charset="0"/>
                <a:ea typeface="Verdana" panose="020B0604030504040204" pitchFamily="34" charset="0"/>
                <a:cs typeface="Verdana" panose="020B0604030504040204" pitchFamily="34" charset="0"/>
              </a:rPr>
              <a:t>database</a:t>
            </a:r>
            <a:endParaRPr lang="fr-FR" sz="2400" b="1" dirty="0">
              <a:latin typeface="Verdana" panose="020B0604030504040204" pitchFamily="34" charset="0"/>
              <a:ea typeface="Verdana" panose="020B0604030504040204" pitchFamily="34" charset="0"/>
              <a:cs typeface="Verdana" panose="020B0604030504040204" pitchFamily="34" charset="0"/>
            </a:endParaRPr>
          </a:p>
        </p:txBody>
      </p:sp>
      <p:sp>
        <p:nvSpPr>
          <p:cNvPr id="3" name="Espace réservé du contenu 2"/>
          <p:cNvSpPr>
            <a:spLocks noGrp="1"/>
          </p:cNvSpPr>
          <p:nvPr>
            <p:ph idx="1"/>
          </p:nvPr>
        </p:nvSpPr>
        <p:spPr>
          <a:xfrm>
            <a:off x="467544" y="692696"/>
            <a:ext cx="8568952" cy="5433467"/>
          </a:xfrm>
        </p:spPr>
        <p:txBody>
          <a:bodyPr>
            <a:normAutofit/>
          </a:bodyPr>
          <a:lstStyle/>
          <a:p>
            <a:pPr algn="just">
              <a:buClr>
                <a:schemeClr val="tx1"/>
              </a:buClr>
            </a:pPr>
            <a:r>
              <a:rPr lang="en-GB" sz="2200" dirty="0">
                <a:solidFill>
                  <a:schemeClr val="bg2">
                    <a:lumMod val="75000"/>
                  </a:schemeClr>
                </a:solidFill>
                <a:latin typeface="Calibri" panose="020F0502020204030204" pitchFamily="34" charset="0"/>
              </a:rPr>
              <a:t>Merging two French administrative files : National retirement pension fund (CNAV)  and National Health Insurance Fund (CNAM-TS)</a:t>
            </a:r>
          </a:p>
          <a:p>
            <a:pPr algn="just">
              <a:buClr>
                <a:schemeClr val="tx1"/>
              </a:buClr>
            </a:pPr>
            <a:r>
              <a:rPr lang="en-GB" sz="2200" dirty="0">
                <a:solidFill>
                  <a:schemeClr val="bg2">
                    <a:lumMod val="75000"/>
                  </a:schemeClr>
                </a:solidFill>
                <a:latin typeface="Calibri" panose="020F0502020204030204" pitchFamily="34" charset="0"/>
              </a:rPr>
              <a:t>The CNAV data served as the entry point with a sample of 804,599 beneficiaries in 2005 aged from 22 to 70 with at least one work quarter qualifying for retirement during the course of their lives. The CNAM-TS data concern National Health Insurance beneficiaries for which at least one reimbursement was received in 2004 or 2005. </a:t>
            </a:r>
          </a:p>
          <a:p>
            <a:pPr algn="just">
              <a:buClr>
                <a:schemeClr val="tx1"/>
              </a:buClr>
            </a:pPr>
            <a:r>
              <a:rPr lang="en-GB" sz="2200" dirty="0">
                <a:solidFill>
                  <a:schemeClr val="bg2">
                    <a:lumMod val="75000"/>
                  </a:schemeClr>
                </a:solidFill>
                <a:latin typeface="Calibri" panose="020F0502020204030204" pitchFamily="34" charset="0"/>
              </a:rPr>
              <a:t>CNAV and CNAM-TS data matching allowed to build the HYGIE panel of 538,870 beneficiaries from 2005 to 2010. It records:</a:t>
            </a:r>
          </a:p>
          <a:p>
            <a:pPr lvl="1" algn="just">
              <a:buClr>
                <a:schemeClr val="tx1"/>
              </a:buClr>
            </a:pPr>
            <a:r>
              <a:rPr lang="en-GB" sz="1800" dirty="0">
                <a:solidFill>
                  <a:schemeClr val="bg2">
                    <a:lumMod val="75000"/>
                  </a:schemeClr>
                </a:solidFill>
                <a:latin typeface="Calibri" panose="020F0502020204030204" pitchFamily="34" charset="0"/>
              </a:rPr>
              <a:t>individual information about socio-demographic characteristics, professional career, medical consumption, sick leaves</a:t>
            </a:r>
          </a:p>
          <a:p>
            <a:pPr lvl="1" algn="just">
              <a:buClr>
                <a:schemeClr val="tx1"/>
              </a:buClr>
            </a:pPr>
            <a:r>
              <a:rPr lang="en-GB" sz="1800" dirty="0">
                <a:solidFill>
                  <a:schemeClr val="bg2">
                    <a:lumMod val="75000"/>
                  </a:schemeClr>
                </a:solidFill>
                <a:latin typeface="Calibri" panose="020F0502020204030204" pitchFamily="34" charset="0"/>
              </a:rPr>
              <a:t>information about the identity of employers</a:t>
            </a:r>
          </a:p>
          <a:p>
            <a:pPr lvl="1" algn="just">
              <a:buClr>
                <a:schemeClr val="tx1"/>
              </a:buClr>
            </a:pPr>
            <a:r>
              <a:rPr lang="en-GB" sz="1800" dirty="0">
                <a:solidFill>
                  <a:schemeClr val="bg2">
                    <a:lumMod val="75000"/>
                  </a:schemeClr>
                </a:solidFill>
                <a:latin typeface="Calibri" panose="020F0502020204030204" pitchFamily="34" charset="0"/>
              </a:rPr>
              <a:t>complete retrospective career information including data about periods of long term sickness absence and injury leave before 2005.</a:t>
            </a:r>
          </a:p>
        </p:txBody>
      </p:sp>
    </p:spTree>
    <p:extLst>
      <p:ext uri="{BB962C8B-B14F-4D97-AF65-F5344CB8AC3E}">
        <p14:creationId xmlns:p14="http://schemas.microsoft.com/office/powerpoint/2010/main" val="251980079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95536" y="-749"/>
            <a:ext cx="7462664" cy="634082"/>
          </a:xfrm>
        </p:spPr>
        <p:txBody>
          <a:bodyPr>
            <a:normAutofit/>
          </a:bodyPr>
          <a:lstStyle/>
          <a:p>
            <a:pPr algn="ctr"/>
            <a:r>
              <a:rPr lang="en-GB" sz="2400" b="1" dirty="0" smtClean="0">
                <a:latin typeface="Verdana" panose="020B0604030504040204" pitchFamily="34" charset="0"/>
                <a:ea typeface="Verdana" panose="020B0604030504040204" pitchFamily="34" charset="0"/>
                <a:cs typeface="Verdana" panose="020B0604030504040204" pitchFamily="34" charset="0"/>
              </a:rPr>
              <a:t>Matching </a:t>
            </a:r>
            <a:r>
              <a:rPr lang="en-GB" sz="2400" b="1" dirty="0" err="1" smtClean="0">
                <a:latin typeface="Verdana" panose="020B0604030504040204" pitchFamily="34" charset="0"/>
                <a:ea typeface="Verdana" panose="020B0604030504040204" pitchFamily="34" charset="0"/>
                <a:cs typeface="Verdana" panose="020B0604030504040204" pitchFamily="34" charset="0"/>
              </a:rPr>
              <a:t>Hygie</a:t>
            </a:r>
            <a:r>
              <a:rPr lang="en-GB" sz="2400" b="1" dirty="0" smtClean="0">
                <a:latin typeface="Verdana" panose="020B0604030504040204" pitchFamily="34" charset="0"/>
                <a:ea typeface="Verdana" panose="020B0604030504040204" pitchFamily="34" charset="0"/>
                <a:cs typeface="Verdana" panose="020B0604030504040204" pitchFamily="34" charset="0"/>
              </a:rPr>
              <a:t> and COI </a:t>
            </a:r>
            <a:endParaRPr lang="en-GB" sz="2400" b="1" dirty="0">
              <a:latin typeface="Verdana" panose="020B0604030504040204" pitchFamily="34" charset="0"/>
              <a:ea typeface="Verdana" panose="020B0604030504040204" pitchFamily="34" charset="0"/>
              <a:cs typeface="Verdana" panose="020B0604030504040204" pitchFamily="34" charset="0"/>
            </a:endParaRPr>
          </a:p>
        </p:txBody>
      </p:sp>
      <p:sp>
        <p:nvSpPr>
          <p:cNvPr id="3" name="Espace réservé du contenu 2"/>
          <p:cNvSpPr>
            <a:spLocks noGrp="1"/>
          </p:cNvSpPr>
          <p:nvPr>
            <p:ph idx="1"/>
          </p:nvPr>
        </p:nvSpPr>
        <p:spPr>
          <a:xfrm>
            <a:off x="539552" y="620688"/>
            <a:ext cx="8208912" cy="5073427"/>
          </a:xfrm>
        </p:spPr>
        <p:txBody>
          <a:bodyPr>
            <a:normAutofit fontScale="92500" lnSpcReduction="10000"/>
          </a:bodyPr>
          <a:lstStyle/>
          <a:p>
            <a:pPr algn="just">
              <a:buClr>
                <a:schemeClr val="tx1"/>
              </a:buClr>
            </a:pPr>
            <a:r>
              <a:rPr lang="en-US" sz="2200" dirty="0" smtClean="0">
                <a:solidFill>
                  <a:schemeClr val="bg2">
                    <a:lumMod val="75000"/>
                  </a:schemeClr>
                </a:solidFill>
                <a:latin typeface="Calibri" panose="020F0502020204030204" pitchFamily="34" charset="0"/>
              </a:rPr>
              <a:t>Within HYGIE, we kept all individuals on whom we observe the identity of the employer between 2003 and 2005, that is the period of observation of  employer characteristics in the COI survey. </a:t>
            </a:r>
          </a:p>
          <a:p>
            <a:pPr algn="just">
              <a:buClr>
                <a:schemeClr val="tx1"/>
              </a:buClr>
            </a:pPr>
            <a:endParaRPr lang="en-US" sz="2200" dirty="0" smtClean="0">
              <a:solidFill>
                <a:schemeClr val="bg2">
                  <a:lumMod val="75000"/>
                </a:schemeClr>
              </a:solidFill>
              <a:latin typeface="Calibri" panose="020F0502020204030204" pitchFamily="34" charset="0"/>
            </a:endParaRPr>
          </a:p>
          <a:p>
            <a:pPr algn="just">
              <a:buClr>
                <a:schemeClr val="tx1"/>
              </a:buClr>
            </a:pPr>
            <a:r>
              <a:rPr lang="en-US" sz="2200" dirty="0" smtClean="0">
                <a:solidFill>
                  <a:schemeClr val="bg2">
                    <a:lumMod val="75000"/>
                  </a:schemeClr>
                </a:solidFill>
                <a:latin typeface="Calibri" panose="020F0502020204030204" pitchFamily="34" charset="0"/>
              </a:rPr>
              <a:t>We were left with a set of 477 250 individuals employed in the whole private sector. Then, we matched the 13 697 units surveyed in COI with the employers of this set of individuals. </a:t>
            </a:r>
          </a:p>
          <a:p>
            <a:pPr algn="just">
              <a:buClr>
                <a:schemeClr val="tx1"/>
              </a:buClr>
            </a:pPr>
            <a:endParaRPr lang="en-US" sz="2200" dirty="0" smtClean="0">
              <a:solidFill>
                <a:schemeClr val="bg2">
                  <a:lumMod val="75000"/>
                </a:schemeClr>
              </a:solidFill>
              <a:latin typeface="Calibri" panose="020F0502020204030204" pitchFamily="34" charset="0"/>
            </a:endParaRPr>
          </a:p>
          <a:p>
            <a:pPr algn="just">
              <a:buClr>
                <a:schemeClr val="tx1"/>
              </a:buClr>
            </a:pPr>
            <a:r>
              <a:rPr lang="en-US" sz="2200" dirty="0" smtClean="0">
                <a:solidFill>
                  <a:schemeClr val="bg2">
                    <a:lumMod val="75000"/>
                  </a:schemeClr>
                </a:solidFill>
                <a:latin typeface="Calibri" panose="020F0502020204030204" pitchFamily="34" charset="0"/>
              </a:rPr>
              <a:t>We found 12 366 COI firms employing employees in Hygie, that is a match rate of around 90%.</a:t>
            </a:r>
          </a:p>
          <a:p>
            <a:pPr algn="just">
              <a:buClr>
                <a:schemeClr val="tx1"/>
              </a:buClr>
            </a:pPr>
            <a:endParaRPr lang="en-US" sz="2200" dirty="0" smtClean="0">
              <a:solidFill>
                <a:schemeClr val="bg2">
                  <a:lumMod val="75000"/>
                </a:schemeClr>
              </a:solidFill>
              <a:latin typeface="Calibri" panose="020F0502020204030204" pitchFamily="34" charset="0"/>
            </a:endParaRPr>
          </a:p>
          <a:p>
            <a:pPr algn="just">
              <a:buClr>
                <a:schemeClr val="tx1"/>
              </a:buClr>
            </a:pPr>
            <a:r>
              <a:rPr lang="en-US" sz="2200" dirty="0" smtClean="0">
                <a:solidFill>
                  <a:schemeClr val="bg2">
                    <a:lumMod val="75000"/>
                  </a:schemeClr>
                </a:solidFill>
                <a:latin typeface="Calibri" panose="020F0502020204030204" pitchFamily="34" charset="0"/>
              </a:rPr>
              <a:t>The total number of matched employees is 26 499 individuals.</a:t>
            </a:r>
          </a:p>
          <a:p>
            <a:pPr algn="just">
              <a:buClr>
                <a:schemeClr val="tx1"/>
              </a:buClr>
            </a:pPr>
            <a:endParaRPr lang="en-US" sz="2200" dirty="0" smtClean="0">
              <a:solidFill>
                <a:schemeClr val="bg2">
                  <a:lumMod val="75000"/>
                </a:schemeClr>
              </a:solidFill>
              <a:latin typeface="Calibri" panose="020F0502020204030204" pitchFamily="34" charset="0"/>
            </a:endParaRPr>
          </a:p>
          <a:p>
            <a:pPr>
              <a:buClr>
                <a:schemeClr val="tx1"/>
              </a:buClr>
            </a:pPr>
            <a:r>
              <a:rPr lang="en-US" sz="2200" dirty="0">
                <a:solidFill>
                  <a:schemeClr val="bg2">
                    <a:lumMod val="75000"/>
                  </a:schemeClr>
                </a:solidFill>
                <a:latin typeface="Calibri" panose="020F0502020204030204" pitchFamily="34" charset="0"/>
              </a:rPr>
              <a:t>Our working sample retains those </a:t>
            </a:r>
            <a:r>
              <a:rPr lang="en-US" sz="2200" dirty="0" smtClean="0">
                <a:solidFill>
                  <a:schemeClr val="bg2">
                    <a:lumMod val="75000"/>
                  </a:schemeClr>
                </a:solidFill>
                <a:latin typeface="Calibri" panose="020F0502020204030204" pitchFamily="34" charset="0"/>
              </a:rPr>
              <a:t>26 321 </a:t>
            </a:r>
            <a:r>
              <a:rPr lang="en-US" sz="2200" dirty="0">
                <a:solidFill>
                  <a:schemeClr val="bg2">
                    <a:lumMod val="75000"/>
                  </a:schemeClr>
                </a:solidFill>
                <a:latin typeface="Calibri" panose="020F0502020204030204" pitchFamily="34" charset="0"/>
              </a:rPr>
              <a:t>employees who have contributed at least four months to </a:t>
            </a:r>
            <a:r>
              <a:rPr lang="fr-FR" sz="2200" dirty="0" smtClean="0">
                <a:solidFill>
                  <a:schemeClr val="bg2">
                    <a:lumMod val="75000"/>
                  </a:schemeClr>
                </a:solidFill>
                <a:latin typeface="Calibri" panose="020F0502020204030204" pitchFamily="34" charset="0"/>
              </a:rPr>
              <a:t>social </a:t>
            </a:r>
            <a:r>
              <a:rPr lang="fr-FR" sz="2200" dirty="0" err="1" smtClean="0">
                <a:solidFill>
                  <a:schemeClr val="bg2">
                    <a:lumMod val="75000"/>
                  </a:schemeClr>
                </a:solidFill>
                <a:latin typeface="Calibri" panose="020F0502020204030204" pitchFamily="34" charset="0"/>
              </a:rPr>
              <a:t>security</a:t>
            </a:r>
            <a:r>
              <a:rPr lang="en-GB" sz="2200" dirty="0" smtClean="0">
                <a:solidFill>
                  <a:schemeClr val="bg2">
                    <a:lumMod val="75000"/>
                  </a:schemeClr>
                </a:solidFill>
                <a:latin typeface="Calibri" panose="020F0502020204030204" pitchFamily="34" charset="0"/>
              </a:rPr>
              <a:t>.</a:t>
            </a:r>
            <a:endParaRPr lang="en-US" sz="2200" dirty="0">
              <a:solidFill>
                <a:schemeClr val="bg2">
                  <a:lumMod val="75000"/>
                </a:schemeClr>
              </a:solidFill>
              <a:latin typeface="Calibri" panose="020F0502020204030204" pitchFamily="34" charset="0"/>
            </a:endParaRPr>
          </a:p>
          <a:p>
            <a:pPr algn="just">
              <a:buClr>
                <a:schemeClr val="tx1"/>
              </a:buClr>
            </a:pPr>
            <a:endParaRPr lang="en-US" sz="2200" dirty="0" smtClean="0">
              <a:solidFill>
                <a:schemeClr val="bg2">
                  <a:lumMod val="75000"/>
                </a:schemeClr>
              </a:solidFill>
              <a:latin typeface="Calibri" panose="020F0502020204030204" pitchFamily="34" charset="0"/>
            </a:endParaRPr>
          </a:p>
          <a:p>
            <a:pPr algn="just"/>
            <a:endParaRPr lang="en-US" sz="2300" dirty="0">
              <a:solidFill>
                <a:schemeClr val="tx1"/>
              </a:solidFill>
              <a:latin typeface="Calibri" panose="020F0502020204030204" pitchFamily="34" charset="0"/>
            </a:endParaRPr>
          </a:p>
        </p:txBody>
      </p:sp>
    </p:spTree>
    <p:extLst>
      <p:ext uri="{BB962C8B-B14F-4D97-AF65-F5344CB8AC3E}">
        <p14:creationId xmlns:p14="http://schemas.microsoft.com/office/powerpoint/2010/main" val="2661220062"/>
      </p:ext>
    </p:extLst>
  </p:cSld>
  <p:clrMapOvr>
    <a:masterClrMapping/>
  </p:clrMapOvr>
</p:sld>
</file>

<file path=ppt/theme/theme1.xml><?xml version="1.0" encoding="utf-8"?>
<a:theme xmlns:a="http://schemas.openxmlformats.org/drawingml/2006/main" name="InGRID-general ppt">
  <a:themeElements>
    <a:clrScheme name="InGRID">
      <a:dk1>
        <a:srgbClr val="9F1F63"/>
      </a:dk1>
      <a:lt1>
        <a:srgbClr val="FFFFFF"/>
      </a:lt1>
      <a:dk2>
        <a:srgbClr val="6D6E71"/>
      </a:dk2>
      <a:lt2>
        <a:srgbClr val="A7A9AC"/>
      </a:lt2>
      <a:accent1>
        <a:srgbClr val="F7941E"/>
      </a:accent1>
      <a:accent2>
        <a:srgbClr val="BF1E2E"/>
      </a:accent2>
      <a:accent3>
        <a:srgbClr val="EC008C"/>
      </a:accent3>
      <a:accent4>
        <a:srgbClr val="9F1F63"/>
      </a:accent4>
      <a:accent5>
        <a:srgbClr val="6D6E71"/>
      </a:accent5>
      <a:accent6>
        <a:srgbClr val="A7A9AC"/>
      </a:accent6>
      <a:hlink>
        <a:srgbClr val="0000FF"/>
      </a:hlink>
      <a:folHlink>
        <a:srgbClr val="BF1E2E"/>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InGRID-general ppt">
  <a:themeElements>
    <a:clrScheme name="InGRID">
      <a:dk1>
        <a:srgbClr val="9F1F63"/>
      </a:dk1>
      <a:lt1>
        <a:srgbClr val="FFFFFF"/>
      </a:lt1>
      <a:dk2>
        <a:srgbClr val="6D6E71"/>
      </a:dk2>
      <a:lt2>
        <a:srgbClr val="A7A9AC"/>
      </a:lt2>
      <a:accent1>
        <a:srgbClr val="F7941E"/>
      </a:accent1>
      <a:accent2>
        <a:srgbClr val="BF1E2E"/>
      </a:accent2>
      <a:accent3>
        <a:srgbClr val="EC008C"/>
      </a:accent3>
      <a:accent4>
        <a:srgbClr val="9F1F63"/>
      </a:accent4>
      <a:accent5>
        <a:srgbClr val="6D6E71"/>
      </a:accent5>
      <a:accent6>
        <a:srgbClr val="A7A9AC"/>
      </a:accent6>
      <a:hlink>
        <a:srgbClr val="0000FF"/>
      </a:hlink>
      <a:folHlink>
        <a:srgbClr val="BF1E2E"/>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2031</TotalTime>
  <Words>3792</Words>
  <Application>Microsoft Office PowerPoint</Application>
  <PresentationFormat>Affichage à l'écran (4:3)</PresentationFormat>
  <Paragraphs>792</Paragraphs>
  <Slides>33</Slides>
  <Notes>33</Notes>
  <HiddenSlides>0</HiddenSlides>
  <MMClips>0</MMClips>
  <ScaleCrop>false</ScaleCrop>
  <HeadingPairs>
    <vt:vector size="6" baseType="variant">
      <vt:variant>
        <vt:lpstr>Thème</vt:lpstr>
      </vt:variant>
      <vt:variant>
        <vt:i4>2</vt:i4>
      </vt:variant>
      <vt:variant>
        <vt:lpstr>Serveurs OLE incorporés</vt:lpstr>
      </vt:variant>
      <vt:variant>
        <vt:i4>1</vt:i4>
      </vt:variant>
      <vt:variant>
        <vt:lpstr>Titres des diapositives</vt:lpstr>
      </vt:variant>
      <vt:variant>
        <vt:i4>33</vt:i4>
      </vt:variant>
    </vt:vector>
  </HeadingPairs>
  <TitlesOfParts>
    <vt:vector size="36" baseType="lpstr">
      <vt:lpstr>InGRID-general ppt</vt:lpstr>
      <vt:lpstr>1_InGRID-general ppt</vt:lpstr>
      <vt:lpstr>Document</vt:lpstr>
      <vt:lpstr>Présentation PowerPoint</vt:lpstr>
      <vt:lpstr>Outline of the presentation</vt:lpstr>
      <vt:lpstr>Motivation </vt:lpstr>
      <vt:lpstr>Organisational changes  and health at  work (1)</vt:lpstr>
      <vt:lpstr>Organisational changes  and health at  work (2)</vt:lpstr>
      <vt:lpstr>What type of database do we need ?</vt:lpstr>
      <vt:lpstr>The COI Survey</vt:lpstr>
      <vt:lpstr>The Hygie database</vt:lpstr>
      <vt:lpstr>Matching Hygie and COI </vt:lpstr>
      <vt:lpstr>Timing of changes</vt:lpstr>
      <vt:lpstr>Measurement of  employer  Changes ? (1)</vt:lpstr>
      <vt:lpstr>Présentation PowerPoint</vt:lpstr>
      <vt:lpstr>Selected tools</vt:lpstr>
      <vt:lpstr>Three treatment groups and a control group</vt:lpstr>
      <vt:lpstr>Long term absence and injury leave</vt:lpstr>
      <vt:lpstr>Selection of the sample of study</vt:lpstr>
      <vt:lpstr>Sample and descriptive statistics</vt:lpstr>
      <vt:lpstr>Sample and descriptive statistics</vt:lpstr>
      <vt:lpstr>Treatment effects during and after changes</vt:lpstr>
      <vt:lpstr>Selection of workers in changing firms</vt:lpstr>
      <vt:lpstr>Difference in differences estimator (1)</vt:lpstr>
      <vt:lpstr>Difference in differences estimator (2)</vt:lpstr>
      <vt:lpstr>Présentation PowerPoint</vt:lpstr>
      <vt:lpstr>Présentation PowerPoint</vt:lpstr>
      <vt:lpstr>Discussion of results (1)</vt:lpstr>
      <vt:lpstr>Présentation PowerPoint</vt:lpstr>
      <vt:lpstr>Présentation PowerPoint</vt:lpstr>
      <vt:lpstr>Présentation PowerPoint</vt:lpstr>
      <vt:lpstr>Présentation PowerPoint</vt:lpstr>
      <vt:lpstr>Discussion of results (2)</vt:lpstr>
      <vt:lpstr>Discussion of results (3)</vt:lpstr>
      <vt:lpstr>Discussion of results (4)</vt:lpstr>
      <vt:lpstr>Conclusion</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j_lanfranchi</dc:creator>
  <cp:lastModifiedBy>GREENAN Nathalie</cp:lastModifiedBy>
  <cp:revision>183</cp:revision>
  <cp:lastPrinted>2016-03-15T16:27:50Z</cp:lastPrinted>
  <dcterms:created xsi:type="dcterms:W3CDTF">2015-10-19T15:27:22Z</dcterms:created>
  <dcterms:modified xsi:type="dcterms:W3CDTF">2016-03-15T16:36:09Z</dcterms:modified>
</cp:coreProperties>
</file>