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6"/>
  </p:notesMasterIdLst>
  <p:handoutMasterIdLst>
    <p:handoutMasterId r:id="rId37"/>
  </p:handoutMasterIdLst>
  <p:sldIdLst>
    <p:sldId id="257" r:id="rId3"/>
    <p:sldId id="259" r:id="rId4"/>
    <p:sldId id="260" r:id="rId5"/>
    <p:sldId id="283" r:id="rId6"/>
    <p:sldId id="278" r:id="rId7"/>
    <p:sldId id="274" r:id="rId8"/>
    <p:sldId id="277" r:id="rId9"/>
    <p:sldId id="276" r:id="rId10"/>
    <p:sldId id="275" r:id="rId11"/>
    <p:sldId id="270" r:id="rId12"/>
    <p:sldId id="294" r:id="rId13"/>
    <p:sldId id="295" r:id="rId14"/>
    <p:sldId id="296" r:id="rId15"/>
    <p:sldId id="297" r:id="rId16"/>
    <p:sldId id="282" r:id="rId17"/>
    <p:sldId id="271" r:id="rId18"/>
    <p:sldId id="261" r:id="rId19"/>
    <p:sldId id="262" r:id="rId20"/>
    <p:sldId id="272" r:id="rId21"/>
    <p:sldId id="281" r:id="rId22"/>
    <p:sldId id="273" r:id="rId23"/>
    <p:sldId id="280" r:id="rId24"/>
    <p:sldId id="263" r:id="rId25"/>
    <p:sldId id="264" r:id="rId26"/>
    <p:sldId id="290" r:id="rId27"/>
    <p:sldId id="266" r:id="rId28"/>
    <p:sldId id="268" r:id="rId29"/>
    <p:sldId id="267" r:id="rId30"/>
    <p:sldId id="269" r:id="rId31"/>
    <p:sldId id="286" r:id="rId32"/>
    <p:sldId id="291" r:id="rId33"/>
    <p:sldId id="293" r:id="rId34"/>
    <p:sldId id="298" r:id="rId35"/>
  </p:sldIdLst>
  <p:sldSz cx="9144000" cy="6858000" type="screen4x3"/>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438" y="12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50"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846E6-9BF3-46BD-91EE-46D89B17C36E}" type="doc">
      <dgm:prSet loTypeId="urn:microsoft.com/office/officeart/2005/8/layout/hChevron3" loCatId="process" qsTypeId="urn:microsoft.com/office/officeart/2005/8/quickstyle/simple1" qsCatId="simple" csTypeId="urn:microsoft.com/office/officeart/2005/8/colors/accent1_2" csCatId="accent1" phldr="1"/>
      <dgm:spPr/>
    </dgm:pt>
    <dgm:pt modelId="{F2F8D94E-9C62-4A9F-9D49-F91122861FF0}">
      <dgm:prSet phldrT="[Texte]" custT="1"/>
      <dgm:spPr/>
      <dgm:t>
        <a:bodyPr/>
        <a:lstStyle/>
        <a:p>
          <a:pPr algn="ctr"/>
          <a:r>
            <a:rPr lang="fr-FR" sz="1600" dirty="0"/>
            <a:t>2000-2001-2002</a:t>
          </a:r>
        </a:p>
      </dgm:t>
    </dgm:pt>
    <dgm:pt modelId="{657F10B2-C3F4-4408-9164-11AC2F194D78}" type="parTrans" cxnId="{3C05B587-0714-4152-8221-F59DB1A061E3}">
      <dgm:prSet/>
      <dgm:spPr/>
      <dgm:t>
        <a:bodyPr/>
        <a:lstStyle/>
        <a:p>
          <a:pPr algn="ctr"/>
          <a:endParaRPr lang="fr-FR"/>
        </a:p>
      </dgm:t>
    </dgm:pt>
    <dgm:pt modelId="{F291618A-4B59-4EB5-ADDA-42F2D8B544BD}" type="sibTrans" cxnId="{3C05B587-0714-4152-8221-F59DB1A061E3}">
      <dgm:prSet/>
      <dgm:spPr/>
      <dgm:t>
        <a:bodyPr/>
        <a:lstStyle/>
        <a:p>
          <a:pPr algn="ctr"/>
          <a:endParaRPr lang="fr-FR"/>
        </a:p>
      </dgm:t>
    </dgm:pt>
    <dgm:pt modelId="{77F8A501-BB97-4B36-A319-C90D706DE9F4}">
      <dgm:prSet phldrT="[Texte]" custT="1"/>
      <dgm:spPr/>
      <dgm:t>
        <a:bodyPr/>
        <a:lstStyle/>
        <a:p>
          <a:pPr algn="ctr"/>
          <a:r>
            <a:rPr lang="fr-FR" sz="1600" dirty="0"/>
            <a:t>2003-2004-2005</a:t>
          </a:r>
        </a:p>
      </dgm:t>
    </dgm:pt>
    <dgm:pt modelId="{788219FC-EDCB-4075-880E-07C4F5D67C87}" type="parTrans" cxnId="{0D98EFAE-BE8A-4139-9319-4756690ACC82}">
      <dgm:prSet/>
      <dgm:spPr/>
      <dgm:t>
        <a:bodyPr/>
        <a:lstStyle/>
        <a:p>
          <a:pPr algn="ctr"/>
          <a:endParaRPr lang="fr-FR"/>
        </a:p>
      </dgm:t>
    </dgm:pt>
    <dgm:pt modelId="{7F97F036-8394-4C43-A489-A55A319A2E54}" type="sibTrans" cxnId="{0D98EFAE-BE8A-4139-9319-4756690ACC82}">
      <dgm:prSet/>
      <dgm:spPr/>
      <dgm:t>
        <a:bodyPr/>
        <a:lstStyle/>
        <a:p>
          <a:pPr algn="ctr"/>
          <a:endParaRPr lang="fr-FR"/>
        </a:p>
      </dgm:t>
    </dgm:pt>
    <dgm:pt modelId="{9BBDE20D-219A-4DDE-9A97-0D9372B19E39}">
      <dgm:prSet phldrT="[Texte]" custT="1"/>
      <dgm:spPr/>
      <dgm:t>
        <a:bodyPr/>
        <a:lstStyle/>
        <a:p>
          <a:pPr algn="ctr"/>
          <a:r>
            <a:rPr lang="fr-FR" sz="1600" dirty="0"/>
            <a:t>2006-2007-2008</a:t>
          </a:r>
        </a:p>
      </dgm:t>
    </dgm:pt>
    <dgm:pt modelId="{049FE24E-9194-40DE-B73F-736BEE2A81DE}" type="parTrans" cxnId="{945E23CC-E3E2-4100-B3D1-3F0F30E2106E}">
      <dgm:prSet/>
      <dgm:spPr/>
      <dgm:t>
        <a:bodyPr/>
        <a:lstStyle/>
        <a:p>
          <a:pPr algn="ctr"/>
          <a:endParaRPr lang="fr-FR"/>
        </a:p>
      </dgm:t>
    </dgm:pt>
    <dgm:pt modelId="{C22C93C2-7571-4870-8651-0EB0C5165DC5}" type="sibTrans" cxnId="{945E23CC-E3E2-4100-B3D1-3F0F30E2106E}">
      <dgm:prSet/>
      <dgm:spPr/>
      <dgm:t>
        <a:bodyPr/>
        <a:lstStyle/>
        <a:p>
          <a:pPr algn="ctr"/>
          <a:endParaRPr lang="fr-FR"/>
        </a:p>
      </dgm:t>
    </dgm:pt>
    <dgm:pt modelId="{D79226EF-500C-4114-B245-557D77CCA912}" type="pres">
      <dgm:prSet presAssocID="{8BB846E6-9BF3-46BD-91EE-46D89B17C36E}" presName="Name0" presStyleCnt="0">
        <dgm:presLayoutVars>
          <dgm:dir/>
          <dgm:resizeHandles val="exact"/>
        </dgm:presLayoutVars>
      </dgm:prSet>
      <dgm:spPr/>
    </dgm:pt>
    <dgm:pt modelId="{8C0EF616-71D0-4420-B0CF-2499434BCCF8}" type="pres">
      <dgm:prSet presAssocID="{F2F8D94E-9C62-4A9F-9D49-F91122861FF0}" presName="parTxOnly" presStyleLbl="node1" presStyleIdx="0" presStyleCnt="3" custScaleY="73246">
        <dgm:presLayoutVars>
          <dgm:bulletEnabled val="1"/>
        </dgm:presLayoutVars>
      </dgm:prSet>
      <dgm:spPr/>
      <dgm:t>
        <a:bodyPr/>
        <a:lstStyle/>
        <a:p>
          <a:endParaRPr lang="fr-FR"/>
        </a:p>
      </dgm:t>
    </dgm:pt>
    <dgm:pt modelId="{BA94B5FA-D4E4-4B2E-BECF-22159CD99FE0}" type="pres">
      <dgm:prSet presAssocID="{F291618A-4B59-4EB5-ADDA-42F2D8B544BD}" presName="parSpace" presStyleCnt="0"/>
      <dgm:spPr/>
    </dgm:pt>
    <dgm:pt modelId="{02133768-9A3D-4E57-A6A6-2203EE795900}" type="pres">
      <dgm:prSet presAssocID="{77F8A501-BB97-4B36-A319-C90D706DE9F4}" presName="parTxOnly" presStyleLbl="node1" presStyleIdx="1" presStyleCnt="3" custScaleX="101504" custScaleY="79079" custLinFactNeighborX="-6824" custLinFactNeighborY="-3412">
        <dgm:presLayoutVars>
          <dgm:bulletEnabled val="1"/>
        </dgm:presLayoutVars>
      </dgm:prSet>
      <dgm:spPr/>
      <dgm:t>
        <a:bodyPr/>
        <a:lstStyle/>
        <a:p>
          <a:endParaRPr lang="fr-FR"/>
        </a:p>
      </dgm:t>
    </dgm:pt>
    <dgm:pt modelId="{E80E30DD-B927-4FD6-A42E-0679FDD5663B}" type="pres">
      <dgm:prSet presAssocID="{7F97F036-8394-4C43-A489-A55A319A2E54}" presName="parSpace" presStyleCnt="0"/>
      <dgm:spPr/>
    </dgm:pt>
    <dgm:pt modelId="{02AFB456-456F-4D11-BB9C-64928BA83F73}" type="pres">
      <dgm:prSet presAssocID="{9BBDE20D-219A-4DDE-9A97-0D9372B19E39}" presName="parTxOnly" presStyleLbl="node1" presStyleIdx="2" presStyleCnt="3" custScaleY="76389" custLinFactNeighborY="-1886">
        <dgm:presLayoutVars>
          <dgm:bulletEnabled val="1"/>
        </dgm:presLayoutVars>
      </dgm:prSet>
      <dgm:spPr/>
      <dgm:t>
        <a:bodyPr/>
        <a:lstStyle/>
        <a:p>
          <a:endParaRPr lang="fr-FR"/>
        </a:p>
      </dgm:t>
    </dgm:pt>
  </dgm:ptLst>
  <dgm:cxnLst>
    <dgm:cxn modelId="{3E54C08F-D23B-464E-9480-DCEFC31A1B49}" type="presOf" srcId="{77F8A501-BB97-4B36-A319-C90D706DE9F4}" destId="{02133768-9A3D-4E57-A6A6-2203EE795900}" srcOrd="0" destOrd="0" presId="urn:microsoft.com/office/officeart/2005/8/layout/hChevron3"/>
    <dgm:cxn modelId="{3685BB28-3092-414C-8F1E-1137391463A8}" type="presOf" srcId="{F2F8D94E-9C62-4A9F-9D49-F91122861FF0}" destId="{8C0EF616-71D0-4420-B0CF-2499434BCCF8}" srcOrd="0" destOrd="0" presId="urn:microsoft.com/office/officeart/2005/8/layout/hChevron3"/>
    <dgm:cxn modelId="{6836899D-427A-49F1-B47B-2FDB000218D4}" type="presOf" srcId="{8BB846E6-9BF3-46BD-91EE-46D89B17C36E}" destId="{D79226EF-500C-4114-B245-557D77CCA912}" srcOrd="0" destOrd="0" presId="urn:microsoft.com/office/officeart/2005/8/layout/hChevron3"/>
    <dgm:cxn modelId="{945E23CC-E3E2-4100-B3D1-3F0F30E2106E}" srcId="{8BB846E6-9BF3-46BD-91EE-46D89B17C36E}" destId="{9BBDE20D-219A-4DDE-9A97-0D9372B19E39}" srcOrd="2" destOrd="0" parTransId="{049FE24E-9194-40DE-B73F-736BEE2A81DE}" sibTransId="{C22C93C2-7571-4870-8651-0EB0C5165DC5}"/>
    <dgm:cxn modelId="{3C05B587-0714-4152-8221-F59DB1A061E3}" srcId="{8BB846E6-9BF3-46BD-91EE-46D89B17C36E}" destId="{F2F8D94E-9C62-4A9F-9D49-F91122861FF0}" srcOrd="0" destOrd="0" parTransId="{657F10B2-C3F4-4408-9164-11AC2F194D78}" sibTransId="{F291618A-4B59-4EB5-ADDA-42F2D8B544BD}"/>
    <dgm:cxn modelId="{0D98EFAE-BE8A-4139-9319-4756690ACC82}" srcId="{8BB846E6-9BF3-46BD-91EE-46D89B17C36E}" destId="{77F8A501-BB97-4B36-A319-C90D706DE9F4}" srcOrd="1" destOrd="0" parTransId="{788219FC-EDCB-4075-880E-07C4F5D67C87}" sibTransId="{7F97F036-8394-4C43-A489-A55A319A2E54}"/>
    <dgm:cxn modelId="{9BDBD6D0-701F-41F2-8905-4BACAAC84FEB}" type="presOf" srcId="{9BBDE20D-219A-4DDE-9A97-0D9372B19E39}" destId="{02AFB456-456F-4D11-BB9C-64928BA83F73}" srcOrd="0" destOrd="0" presId="urn:microsoft.com/office/officeart/2005/8/layout/hChevron3"/>
    <dgm:cxn modelId="{162310B2-0AC3-4BF6-868E-05065FFBEEF9}" type="presParOf" srcId="{D79226EF-500C-4114-B245-557D77CCA912}" destId="{8C0EF616-71D0-4420-B0CF-2499434BCCF8}" srcOrd="0" destOrd="0" presId="urn:microsoft.com/office/officeart/2005/8/layout/hChevron3"/>
    <dgm:cxn modelId="{74BD9D8C-98C8-4B97-9264-A505B63EE07E}" type="presParOf" srcId="{D79226EF-500C-4114-B245-557D77CCA912}" destId="{BA94B5FA-D4E4-4B2E-BECF-22159CD99FE0}" srcOrd="1" destOrd="0" presId="urn:microsoft.com/office/officeart/2005/8/layout/hChevron3"/>
    <dgm:cxn modelId="{C694F3E9-C747-4750-AD16-8C5FDC79379E}" type="presParOf" srcId="{D79226EF-500C-4114-B245-557D77CCA912}" destId="{02133768-9A3D-4E57-A6A6-2203EE795900}" srcOrd="2" destOrd="0" presId="urn:microsoft.com/office/officeart/2005/8/layout/hChevron3"/>
    <dgm:cxn modelId="{4CA630C2-9BFE-44CE-8A4E-E5F2AACC6F28}" type="presParOf" srcId="{D79226EF-500C-4114-B245-557D77CCA912}" destId="{E80E30DD-B927-4FD6-A42E-0679FDD5663B}" srcOrd="3" destOrd="0" presId="urn:microsoft.com/office/officeart/2005/8/layout/hChevron3"/>
    <dgm:cxn modelId="{553F2716-2F57-4A72-AB4A-08A514F84B58}" type="presParOf" srcId="{D79226EF-500C-4114-B245-557D77CCA912}" destId="{02AFB456-456F-4D11-BB9C-64928BA83F73}"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9CED9E58-F37A-4651-A97C-186CBD449F57}" type="datetimeFigureOut">
              <a:rPr lang="fr-FR" smtClean="0"/>
              <a:t>15/03/2016</a:t>
            </a:fld>
            <a:endParaRPr lang="fr-FR"/>
          </a:p>
        </p:txBody>
      </p:sp>
      <p:sp>
        <p:nvSpPr>
          <p:cNvPr id="4" name="Espace réservé du pied de page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4A1D07FC-8922-441D-A8F7-1F189DAB542C}" type="slidenum">
              <a:rPr lang="fr-FR" smtClean="0"/>
              <a:t>‹N°›</a:t>
            </a:fld>
            <a:endParaRPr lang="fr-FR"/>
          </a:p>
        </p:txBody>
      </p:sp>
    </p:spTree>
    <p:extLst>
      <p:ext uri="{BB962C8B-B14F-4D97-AF65-F5344CB8AC3E}">
        <p14:creationId xmlns:p14="http://schemas.microsoft.com/office/powerpoint/2010/main" val="2277138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59588732-217B-4BF8-8B18-87D18262E50D}" type="datetimeFigureOut">
              <a:rPr lang="fr-FR" smtClean="0"/>
              <a:t>15/03/2016</a:t>
            </a:fld>
            <a:endParaRPr lang="fr-FR"/>
          </a:p>
        </p:txBody>
      </p:sp>
      <p:sp>
        <p:nvSpPr>
          <p:cNvPr id="4" name="Espace réservé de l'image des diapositives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C708C756-B24F-4A8C-9446-8A808B4D0521}" type="slidenum">
              <a:rPr lang="fr-FR" smtClean="0"/>
              <a:t>‹N°›</a:t>
            </a:fld>
            <a:endParaRPr lang="fr-FR"/>
          </a:p>
        </p:txBody>
      </p:sp>
    </p:spTree>
    <p:extLst>
      <p:ext uri="{BB962C8B-B14F-4D97-AF65-F5344CB8AC3E}">
        <p14:creationId xmlns:p14="http://schemas.microsoft.com/office/powerpoint/2010/main" val="2373533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475AD932-9B07-4CD9-9F32-BA31F9350F02}" type="slidenum">
              <a:rPr lang="nl-BE" smtClean="0">
                <a:solidFill>
                  <a:prstClr val="black"/>
                </a:solidFill>
              </a:rPr>
              <a:pPr/>
              <a:t>1</a:t>
            </a:fld>
            <a:endParaRPr lang="nl-BE">
              <a:solidFill>
                <a:prstClr val="black"/>
              </a:solidFill>
            </a:endParaRPr>
          </a:p>
        </p:txBody>
      </p:sp>
    </p:spTree>
    <p:extLst>
      <p:ext uri="{BB962C8B-B14F-4D97-AF65-F5344CB8AC3E}">
        <p14:creationId xmlns:p14="http://schemas.microsoft.com/office/powerpoint/2010/main" val="885350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10</a:t>
            </a:fld>
            <a:endParaRPr lang="fr-FR"/>
          </a:p>
        </p:txBody>
      </p:sp>
    </p:spTree>
    <p:extLst>
      <p:ext uri="{BB962C8B-B14F-4D97-AF65-F5344CB8AC3E}">
        <p14:creationId xmlns:p14="http://schemas.microsoft.com/office/powerpoint/2010/main" val="36425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a:noFill/>
          <a:ln/>
        </p:spPr>
        <p:txBody>
          <a:bodyPr/>
          <a:lstStyle/>
          <a:p>
            <a:pPr eaLnBrk="1" hangingPunct="1">
              <a:lnSpc>
                <a:spcPct val="90000"/>
              </a:lnSpc>
            </a:pPr>
            <a:endParaRPr lang="fr-FR" dirty="0" smtClean="0">
              <a:latin typeface="Book Antiqua" pitchFamily="18" charset="0"/>
              <a:ea typeface="ＭＳ Ｐゴシック" pitchFamily="34" charset="-128"/>
            </a:endParaRPr>
          </a:p>
        </p:txBody>
      </p:sp>
      <p:sp>
        <p:nvSpPr>
          <p:cNvPr id="17411" name="Espace réservé du numéro de diapositive 3"/>
          <p:cNvSpPr txBox="1">
            <a:spLocks noGrp="1"/>
          </p:cNvSpPr>
          <p:nvPr/>
        </p:nvSpPr>
        <p:spPr bwMode="auto">
          <a:xfrm>
            <a:off x="3856120" y="9441881"/>
            <a:ext cx="2951063" cy="497445"/>
          </a:xfrm>
          <a:prstGeom prst="rect">
            <a:avLst/>
          </a:prstGeom>
          <a:noFill/>
          <a:ln w="9525">
            <a:noFill/>
            <a:miter lim="800000"/>
            <a:headEnd/>
            <a:tailEnd/>
          </a:ln>
        </p:spPr>
        <p:txBody>
          <a:bodyPr lIns="91809" tIns="45905" rIns="91809" bIns="45905" anchor="b"/>
          <a:lstStyle/>
          <a:p>
            <a:pPr algn="r"/>
            <a:fld id="{323E89B4-5ABB-4A8A-B2F9-81DB0DAA1399}" type="slidenum">
              <a:rPr lang="fr-FR" sz="1200">
                <a:latin typeface="Calibri" pitchFamily="34" charset="0"/>
              </a:rPr>
              <a:pPr algn="r"/>
              <a:t>11</a:t>
            </a:fld>
            <a:endParaRPr lang="fr-FR" sz="1200">
              <a:latin typeface="Calibri" pitchFamily="34" charset="0"/>
            </a:endParaRPr>
          </a:p>
        </p:txBody>
      </p:sp>
    </p:spTree>
    <p:extLst>
      <p:ext uri="{BB962C8B-B14F-4D97-AF65-F5344CB8AC3E}">
        <p14:creationId xmlns:p14="http://schemas.microsoft.com/office/powerpoint/2010/main" val="124847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8" name="Espace réservé des commentaires 2"/>
          <p:cNvSpPr>
            <a:spLocks noGrp="1"/>
          </p:cNvSpPr>
          <p:nvPr>
            <p:ph type="body" idx="1"/>
          </p:nvPr>
        </p:nvSpPr>
        <p:spPr>
          <a:noFill/>
          <a:ln/>
        </p:spPr>
        <p:txBody>
          <a:bodyPr/>
          <a:lstStyle/>
          <a:p>
            <a:pPr eaLnBrk="1" hangingPunct="1"/>
            <a:endParaRPr lang="fr-FR" dirty="0" smtClean="0">
              <a:ea typeface="ＭＳ Ｐゴシック" pitchFamily="34" charset="-128"/>
            </a:endParaRPr>
          </a:p>
        </p:txBody>
      </p:sp>
      <p:sp>
        <p:nvSpPr>
          <p:cNvPr id="19459" name="Espace réservé du numéro de diapositive 3"/>
          <p:cNvSpPr txBox="1">
            <a:spLocks noGrp="1"/>
          </p:cNvSpPr>
          <p:nvPr/>
        </p:nvSpPr>
        <p:spPr bwMode="auto">
          <a:xfrm>
            <a:off x="3856120" y="9441881"/>
            <a:ext cx="2951063" cy="497445"/>
          </a:xfrm>
          <a:prstGeom prst="rect">
            <a:avLst/>
          </a:prstGeom>
          <a:noFill/>
          <a:ln w="9525">
            <a:noFill/>
            <a:miter lim="800000"/>
            <a:headEnd/>
            <a:tailEnd/>
          </a:ln>
        </p:spPr>
        <p:txBody>
          <a:bodyPr lIns="91809" tIns="45905" rIns="91809" bIns="45905" anchor="b"/>
          <a:lstStyle/>
          <a:p>
            <a:pPr algn="r"/>
            <a:fld id="{00A48DCD-6B87-4DBD-B6B6-83FE86E069EE}" type="slidenum">
              <a:rPr lang="fr-FR" sz="1200">
                <a:latin typeface="Calibri" pitchFamily="34" charset="0"/>
              </a:rPr>
              <a:pPr algn="r"/>
              <a:t>12</a:t>
            </a:fld>
            <a:endParaRPr lang="fr-FR" sz="1200">
              <a:latin typeface="Calibri" pitchFamily="34" charset="0"/>
            </a:endParaRPr>
          </a:p>
        </p:txBody>
      </p:sp>
    </p:spTree>
    <p:extLst>
      <p:ext uri="{BB962C8B-B14F-4D97-AF65-F5344CB8AC3E}">
        <p14:creationId xmlns:p14="http://schemas.microsoft.com/office/powerpoint/2010/main" val="1907240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6" name="Espace réservé des commentaires 2"/>
          <p:cNvSpPr>
            <a:spLocks noGrp="1"/>
          </p:cNvSpPr>
          <p:nvPr>
            <p:ph type="body" idx="1"/>
          </p:nvPr>
        </p:nvSpPr>
        <p:spPr>
          <a:noFill/>
          <a:ln/>
        </p:spPr>
        <p:txBody>
          <a:bodyPr/>
          <a:lstStyle/>
          <a:p>
            <a:endParaRPr lang="fr-FR" dirty="0" smtClean="0">
              <a:ea typeface="ＭＳ Ｐゴシック" pitchFamily="34" charset="-128"/>
            </a:endParaRPr>
          </a:p>
        </p:txBody>
      </p:sp>
      <p:sp>
        <p:nvSpPr>
          <p:cNvPr id="21507" name="Espace réservé du numéro de diapositive 3"/>
          <p:cNvSpPr txBox="1">
            <a:spLocks noGrp="1"/>
          </p:cNvSpPr>
          <p:nvPr/>
        </p:nvSpPr>
        <p:spPr bwMode="auto">
          <a:xfrm>
            <a:off x="3856120" y="9441881"/>
            <a:ext cx="2951063" cy="497445"/>
          </a:xfrm>
          <a:prstGeom prst="rect">
            <a:avLst/>
          </a:prstGeom>
          <a:noFill/>
          <a:ln w="9525">
            <a:noFill/>
            <a:miter lim="800000"/>
            <a:headEnd/>
            <a:tailEnd/>
          </a:ln>
        </p:spPr>
        <p:txBody>
          <a:bodyPr lIns="91809" tIns="45905" rIns="91809" bIns="45905" anchor="b"/>
          <a:lstStyle/>
          <a:p>
            <a:pPr algn="r"/>
            <a:fld id="{6902A31D-25F0-48AF-9658-F41CC7168B7D}" type="slidenum">
              <a:rPr lang="fr-FR" sz="1200">
                <a:latin typeface="Calibri" pitchFamily="34" charset="0"/>
              </a:rPr>
              <a:pPr algn="r"/>
              <a:t>13</a:t>
            </a:fld>
            <a:endParaRPr lang="fr-FR" sz="1200">
              <a:latin typeface="Calibri" pitchFamily="34" charset="0"/>
            </a:endParaRPr>
          </a:p>
        </p:txBody>
      </p:sp>
    </p:spTree>
    <p:extLst>
      <p:ext uri="{BB962C8B-B14F-4D97-AF65-F5344CB8AC3E}">
        <p14:creationId xmlns:p14="http://schemas.microsoft.com/office/powerpoint/2010/main" val="154551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14</a:t>
            </a:fld>
            <a:endParaRPr lang="fr-FR"/>
          </a:p>
        </p:txBody>
      </p:sp>
    </p:spTree>
    <p:extLst>
      <p:ext uri="{BB962C8B-B14F-4D97-AF65-F5344CB8AC3E}">
        <p14:creationId xmlns:p14="http://schemas.microsoft.com/office/powerpoint/2010/main" val="410089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15</a:t>
            </a:fld>
            <a:endParaRPr lang="fr-FR"/>
          </a:p>
        </p:txBody>
      </p:sp>
    </p:spTree>
    <p:extLst>
      <p:ext uri="{BB962C8B-B14F-4D97-AF65-F5344CB8AC3E}">
        <p14:creationId xmlns:p14="http://schemas.microsoft.com/office/powerpoint/2010/main" val="2680731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16</a:t>
            </a:fld>
            <a:endParaRPr lang="fr-FR"/>
          </a:p>
        </p:txBody>
      </p:sp>
    </p:spTree>
    <p:extLst>
      <p:ext uri="{BB962C8B-B14F-4D97-AF65-F5344CB8AC3E}">
        <p14:creationId xmlns:p14="http://schemas.microsoft.com/office/powerpoint/2010/main" val="878329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17</a:t>
            </a:fld>
            <a:endParaRPr lang="fr-FR"/>
          </a:p>
        </p:txBody>
      </p:sp>
    </p:spTree>
    <p:extLst>
      <p:ext uri="{BB962C8B-B14F-4D97-AF65-F5344CB8AC3E}">
        <p14:creationId xmlns:p14="http://schemas.microsoft.com/office/powerpoint/2010/main" val="2956635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18</a:t>
            </a:fld>
            <a:endParaRPr lang="fr-FR"/>
          </a:p>
        </p:txBody>
      </p:sp>
    </p:spTree>
    <p:extLst>
      <p:ext uri="{BB962C8B-B14F-4D97-AF65-F5344CB8AC3E}">
        <p14:creationId xmlns:p14="http://schemas.microsoft.com/office/powerpoint/2010/main" val="1118370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19</a:t>
            </a:fld>
            <a:endParaRPr lang="fr-FR"/>
          </a:p>
        </p:txBody>
      </p:sp>
    </p:spTree>
    <p:extLst>
      <p:ext uri="{BB962C8B-B14F-4D97-AF65-F5344CB8AC3E}">
        <p14:creationId xmlns:p14="http://schemas.microsoft.com/office/powerpoint/2010/main" val="367858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CDAC20E-AAE9-44AF-B911-26BA3A69D6B1}" type="slidenum">
              <a:rPr lang="fr-FR" smtClean="0"/>
              <a:pPr>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20</a:t>
            </a:fld>
            <a:endParaRPr lang="fr-FR"/>
          </a:p>
        </p:txBody>
      </p:sp>
    </p:spTree>
    <p:extLst>
      <p:ext uri="{BB962C8B-B14F-4D97-AF65-F5344CB8AC3E}">
        <p14:creationId xmlns:p14="http://schemas.microsoft.com/office/powerpoint/2010/main" val="785339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21</a:t>
            </a:fld>
            <a:endParaRPr lang="fr-FR"/>
          </a:p>
        </p:txBody>
      </p:sp>
    </p:spTree>
    <p:extLst>
      <p:ext uri="{BB962C8B-B14F-4D97-AF65-F5344CB8AC3E}">
        <p14:creationId xmlns:p14="http://schemas.microsoft.com/office/powerpoint/2010/main" val="2298561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22</a:t>
            </a:fld>
            <a:endParaRPr lang="fr-FR"/>
          </a:p>
        </p:txBody>
      </p:sp>
    </p:spTree>
    <p:extLst>
      <p:ext uri="{BB962C8B-B14F-4D97-AF65-F5344CB8AC3E}">
        <p14:creationId xmlns:p14="http://schemas.microsoft.com/office/powerpoint/2010/main" val="1730944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23</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24</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25</a:t>
            </a:fld>
            <a:endParaRPr lang="fr-FR"/>
          </a:p>
        </p:txBody>
      </p:sp>
    </p:spTree>
    <p:extLst>
      <p:ext uri="{BB962C8B-B14F-4D97-AF65-F5344CB8AC3E}">
        <p14:creationId xmlns:p14="http://schemas.microsoft.com/office/powerpoint/2010/main" val="1661095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26</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27</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28</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29</a:t>
            </a:fld>
            <a:endParaRPr lang="fr-FR"/>
          </a:p>
        </p:txBody>
      </p:sp>
    </p:spTree>
    <p:extLst>
      <p:ext uri="{BB962C8B-B14F-4D97-AF65-F5344CB8AC3E}">
        <p14:creationId xmlns:p14="http://schemas.microsoft.com/office/powerpoint/2010/main" val="562570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CDAC20E-AAE9-44AF-B911-26BA3A69D6B1}" type="slidenum">
              <a:rPr lang="fr-FR" smtClean="0"/>
              <a:pPr>
                <a:defRPr/>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30</a:t>
            </a:fld>
            <a:endParaRPr lang="fr-FR"/>
          </a:p>
        </p:txBody>
      </p:sp>
    </p:spTree>
    <p:extLst>
      <p:ext uri="{BB962C8B-B14F-4D97-AF65-F5344CB8AC3E}">
        <p14:creationId xmlns:p14="http://schemas.microsoft.com/office/powerpoint/2010/main" val="11912453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31</a:t>
            </a:fld>
            <a:endParaRPr lang="fr-FR"/>
          </a:p>
        </p:txBody>
      </p:sp>
    </p:spTree>
    <p:extLst>
      <p:ext uri="{BB962C8B-B14F-4D97-AF65-F5344CB8AC3E}">
        <p14:creationId xmlns:p14="http://schemas.microsoft.com/office/powerpoint/2010/main" val="11532923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32</a:t>
            </a:fld>
            <a:endParaRPr lang="fr-FR"/>
          </a:p>
        </p:txBody>
      </p:sp>
    </p:spTree>
    <p:extLst>
      <p:ext uri="{BB962C8B-B14F-4D97-AF65-F5344CB8AC3E}">
        <p14:creationId xmlns:p14="http://schemas.microsoft.com/office/powerpoint/2010/main" val="2600906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33</a:t>
            </a:fld>
            <a:endParaRPr lang="fr-FR"/>
          </a:p>
        </p:txBody>
      </p:sp>
    </p:spTree>
    <p:extLst>
      <p:ext uri="{BB962C8B-B14F-4D97-AF65-F5344CB8AC3E}">
        <p14:creationId xmlns:p14="http://schemas.microsoft.com/office/powerpoint/2010/main" val="2102806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4</a:t>
            </a:fld>
            <a:endParaRPr lang="fr-FR"/>
          </a:p>
        </p:txBody>
      </p:sp>
    </p:spTree>
    <p:extLst>
      <p:ext uri="{BB962C8B-B14F-4D97-AF65-F5344CB8AC3E}">
        <p14:creationId xmlns:p14="http://schemas.microsoft.com/office/powerpoint/2010/main" val="1227813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CDAC20E-AAE9-44AF-B911-26BA3A69D6B1}"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6</a:t>
            </a:fld>
            <a:endParaRPr lang="fr-FR"/>
          </a:p>
        </p:txBody>
      </p:sp>
    </p:spTree>
    <p:extLst>
      <p:ext uri="{BB962C8B-B14F-4D97-AF65-F5344CB8AC3E}">
        <p14:creationId xmlns:p14="http://schemas.microsoft.com/office/powerpoint/2010/main" val="749845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7</a:t>
            </a:fld>
            <a:endParaRPr lang="fr-FR"/>
          </a:p>
        </p:txBody>
      </p:sp>
    </p:spTree>
    <p:extLst>
      <p:ext uri="{BB962C8B-B14F-4D97-AF65-F5344CB8AC3E}">
        <p14:creationId xmlns:p14="http://schemas.microsoft.com/office/powerpoint/2010/main" val="2835144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8</a:t>
            </a:fld>
            <a:endParaRPr lang="fr-FR"/>
          </a:p>
        </p:txBody>
      </p:sp>
    </p:spTree>
    <p:extLst>
      <p:ext uri="{BB962C8B-B14F-4D97-AF65-F5344CB8AC3E}">
        <p14:creationId xmlns:p14="http://schemas.microsoft.com/office/powerpoint/2010/main" val="3879897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8C756-B24F-4A8C-9446-8A808B4D0521}" type="slidenum">
              <a:rPr lang="fr-FR" smtClean="0"/>
              <a:t>9</a:t>
            </a:fld>
            <a:endParaRPr lang="fr-FR"/>
          </a:p>
        </p:txBody>
      </p:sp>
    </p:spTree>
    <p:extLst>
      <p:ext uri="{BB962C8B-B14F-4D97-AF65-F5344CB8AC3E}">
        <p14:creationId xmlns:p14="http://schemas.microsoft.com/office/powerpoint/2010/main" val="414794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4896544" cy="2304256"/>
          </a:xfrm>
        </p:spPr>
        <p:txBody>
          <a:bodyPr anchor="t">
            <a:normAutofit/>
          </a:bodyPr>
          <a:lstStyle>
            <a:lvl1pPr algn="l">
              <a:defRPr sz="3600">
                <a:solidFill>
                  <a:schemeClr val="bg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Subtitle 2"/>
          <p:cNvSpPr>
            <a:spLocks noGrp="1"/>
          </p:cNvSpPr>
          <p:nvPr>
            <p:ph type="subTitle" idx="1"/>
          </p:nvPr>
        </p:nvSpPr>
        <p:spPr>
          <a:xfrm>
            <a:off x="1835696" y="3573016"/>
            <a:ext cx="6408712" cy="1752600"/>
          </a:xfrm>
        </p:spPr>
        <p:txBody>
          <a:bodyPr>
            <a:normAutofit/>
          </a:bodyPr>
          <a:lstStyle>
            <a:lvl1pPr marL="0" indent="0" algn="l">
              <a:buNone/>
              <a:defRPr sz="2800">
                <a:solidFill>
                  <a:srgbClr val="6D6E71"/>
                </a:solidFill>
                <a:latin typeface="Berlin Sans FB Demi" pitchFamily="34" charset="0"/>
                <a:cs typeface="Aharoni" pitchFamily="2" charset="-79"/>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spTree>
    <p:extLst>
      <p:ext uri="{BB962C8B-B14F-4D97-AF65-F5344CB8AC3E}">
        <p14:creationId xmlns:p14="http://schemas.microsoft.com/office/powerpoint/2010/main" val="774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a:solidFill>
                  <a:schemeClr val="tx1"/>
                </a:solidFill>
              </a:defRPr>
            </a:lvl1pPr>
          </a:lstStyle>
          <a:p>
            <a:r>
              <a:rPr lang="en-US" smtClean="0"/>
              <a:t>Click to edit Master title style</a:t>
            </a:r>
            <a:endParaRPr lang="nl-BE"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800">
                <a:solidFill>
                  <a:srgbClr val="6D6E71"/>
                </a:solidFill>
                <a:latin typeface="Berlin Sans FB Demi"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BE"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solidFill>
                  <a:srgbClr val="6D6E71"/>
                </a:solidFill>
                <a:latin typeface="Berlin Sans FB Demi"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rPr>
              <a:pPr>
                <a:defRPr/>
              </a:pPr>
              <a:t>‹N°›</a:t>
            </a:fld>
            <a:endParaRPr lang="nl-BE" dirty="0">
              <a:solidFill>
                <a:srgbClr val="FFFFFF"/>
              </a:solidFill>
              <a:latin typeface="Berlin Sans FB Demi" pitchFamily="34" charset="0"/>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84760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Final slide">
    <p:bg>
      <p:bgPr>
        <a:blipFill dpi="0" rotWithShape="1">
          <a:blip r:embed="rId2" cstate="print">
            <a:lum/>
          </a:blip>
          <a:srcRect/>
          <a:stretch>
            <a:fillRect l="-20000" t="17000" r="-2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lvl1pPr algn="l">
              <a:defRPr sz="3200">
                <a:solidFill>
                  <a:schemeClr val="tx1"/>
                </a:solidFill>
              </a:defRPr>
            </a:lvl1pPr>
          </a:lstStyle>
          <a:p>
            <a:r>
              <a:rPr lang="en-US" dirty="0" smtClean="0"/>
              <a:t>Click to edit Master title style</a:t>
            </a:r>
            <a:endParaRPr lang="nl-BE" dirty="0"/>
          </a:p>
        </p:txBody>
      </p:sp>
      <p:pic>
        <p:nvPicPr>
          <p:cNvPr id="10" name="Picture 9" descr="InGRID_LOGO_CYMK.png"/>
          <p:cNvPicPr>
            <a:picLocks noChangeAspect="1"/>
          </p:cNvPicPr>
          <p:nvPr userDrawn="1"/>
        </p:nvPicPr>
        <p:blipFill>
          <a:blip r:embed="rId3" cstate="print"/>
          <a:stretch>
            <a:fillRect/>
          </a:stretch>
        </p:blipFill>
        <p:spPr>
          <a:xfrm>
            <a:off x="7524328" y="116632"/>
            <a:ext cx="1328745" cy="360000"/>
          </a:xfrm>
          <a:prstGeom prst="rect">
            <a:avLst/>
          </a:prstGeom>
        </p:spPr>
      </p:pic>
    </p:spTree>
    <p:extLst>
      <p:ext uri="{BB962C8B-B14F-4D97-AF65-F5344CB8AC3E}">
        <p14:creationId xmlns:p14="http://schemas.microsoft.com/office/powerpoint/2010/main" val="408861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4896544" cy="2304256"/>
          </a:xfrm>
        </p:spPr>
        <p:txBody>
          <a:bodyPr anchor="t">
            <a:normAutofit/>
          </a:bodyPr>
          <a:lstStyle>
            <a:lvl1pPr algn="l">
              <a:defRPr sz="3600">
                <a:solidFill>
                  <a:schemeClr val="bg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Subtitle 2"/>
          <p:cNvSpPr>
            <a:spLocks noGrp="1"/>
          </p:cNvSpPr>
          <p:nvPr>
            <p:ph type="subTitle" idx="1"/>
          </p:nvPr>
        </p:nvSpPr>
        <p:spPr>
          <a:xfrm>
            <a:off x="1835696" y="3573016"/>
            <a:ext cx="6408712" cy="1752600"/>
          </a:xfrm>
        </p:spPr>
        <p:txBody>
          <a:bodyPr>
            <a:normAutofit/>
          </a:bodyPr>
          <a:lstStyle>
            <a:lvl1pPr marL="0" indent="0" algn="l">
              <a:buNone/>
              <a:defRPr sz="2800">
                <a:solidFill>
                  <a:srgbClr val="6D6E71"/>
                </a:solidFill>
                <a:latin typeface="Berlin Sans FB Demi" pitchFamily="34" charset="0"/>
                <a:cs typeface="Aharoni" pitchFamily="2" charset="-79"/>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pic>
        <p:nvPicPr>
          <p:cNvPr id="13" name="Picture 12" descr="EU-vlag.jpg"/>
          <p:cNvPicPr>
            <a:picLocks noChangeAspect="1"/>
          </p:cNvPicPr>
          <p:nvPr userDrawn="1"/>
        </p:nvPicPr>
        <p:blipFill>
          <a:blip r:embed="rId3" cstate="print"/>
          <a:stretch>
            <a:fillRect/>
          </a:stretch>
        </p:blipFill>
        <p:spPr>
          <a:xfrm>
            <a:off x="7408848" y="6309320"/>
            <a:ext cx="648000" cy="432000"/>
          </a:xfrm>
          <a:prstGeom prst="rect">
            <a:avLst/>
          </a:prstGeom>
        </p:spPr>
      </p:pic>
      <p:sp>
        <p:nvSpPr>
          <p:cNvPr id="14" name="Rectangle 13"/>
          <p:cNvSpPr/>
          <p:nvPr userDrawn="1"/>
        </p:nvSpPr>
        <p:spPr>
          <a:xfrm>
            <a:off x="1835696" y="6356043"/>
            <a:ext cx="5328592" cy="338554"/>
          </a:xfrm>
          <a:prstGeom prst="rect">
            <a:avLst/>
          </a:prstGeom>
        </p:spPr>
        <p:txBody>
          <a:bodyPr wrap="square">
            <a:spAutoFit/>
          </a:bodyPr>
          <a:lstStyle/>
          <a:p>
            <a:pPr algn="r"/>
            <a:r>
              <a:rPr lang="nl-BE" sz="800" dirty="0" err="1">
                <a:solidFill>
                  <a:srgbClr val="9F1F63"/>
                </a:solidFill>
                <a:latin typeface="Book Antiqua" pitchFamily="18" charset="0"/>
                <a:cs typeface="Arial" pitchFamily="34" charset="0"/>
              </a:rPr>
              <a:t>This</a:t>
            </a:r>
            <a:r>
              <a:rPr lang="nl-BE" sz="800" dirty="0">
                <a:solidFill>
                  <a:srgbClr val="9F1F63"/>
                </a:solidFill>
                <a:latin typeface="Book Antiqua" pitchFamily="18" charset="0"/>
                <a:cs typeface="Arial" pitchFamily="34" charset="0"/>
              </a:rPr>
              <a:t> project has </a:t>
            </a:r>
            <a:r>
              <a:rPr lang="nl-BE" sz="800" dirty="0" err="1">
                <a:solidFill>
                  <a:srgbClr val="9F1F63"/>
                </a:solidFill>
                <a:latin typeface="Book Antiqua" pitchFamily="18" charset="0"/>
                <a:cs typeface="Arial" pitchFamily="34" charset="0"/>
              </a:rPr>
              <a:t>received</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funding</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from</a:t>
            </a:r>
            <a:r>
              <a:rPr lang="nl-BE" sz="800" dirty="0">
                <a:solidFill>
                  <a:srgbClr val="9F1F63"/>
                </a:solidFill>
                <a:latin typeface="Book Antiqua" pitchFamily="18" charset="0"/>
                <a:cs typeface="Arial" pitchFamily="34" charset="0"/>
              </a:rPr>
              <a:t> the European </a:t>
            </a:r>
            <a:r>
              <a:rPr lang="nl-BE" sz="800" dirty="0" err="1">
                <a:solidFill>
                  <a:srgbClr val="9F1F63"/>
                </a:solidFill>
                <a:latin typeface="Book Antiqua" pitchFamily="18" charset="0"/>
                <a:cs typeface="Arial" pitchFamily="34" charset="0"/>
              </a:rPr>
              <a:t>Union’s</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Seventh</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Programme</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for</a:t>
            </a:r>
            <a:r>
              <a:rPr lang="nl-BE" sz="800" dirty="0">
                <a:solidFill>
                  <a:srgbClr val="9F1F63"/>
                </a:solidFill>
                <a:latin typeface="Book Antiqua" pitchFamily="18" charset="0"/>
                <a:cs typeface="Arial" pitchFamily="34" charset="0"/>
              </a:rPr>
              <a:t> Research, </a:t>
            </a:r>
          </a:p>
          <a:p>
            <a:pPr algn="r"/>
            <a:r>
              <a:rPr lang="nl-BE" sz="800" dirty="0" err="1">
                <a:solidFill>
                  <a:srgbClr val="9F1F63"/>
                </a:solidFill>
                <a:latin typeface="Book Antiqua" pitchFamily="18" charset="0"/>
                <a:cs typeface="Arial" pitchFamily="34" charset="0"/>
              </a:rPr>
              <a:t>Technological</a:t>
            </a:r>
            <a:r>
              <a:rPr lang="nl-BE" sz="800" dirty="0">
                <a:solidFill>
                  <a:srgbClr val="9F1F63"/>
                </a:solidFill>
                <a:latin typeface="Book Antiqua" pitchFamily="18" charset="0"/>
                <a:cs typeface="Arial" pitchFamily="34" charset="0"/>
              </a:rPr>
              <a:t> Development </a:t>
            </a:r>
            <a:r>
              <a:rPr lang="nl-BE" sz="800" dirty="0" err="1">
                <a:solidFill>
                  <a:srgbClr val="9F1F63"/>
                </a:solidFill>
                <a:latin typeface="Book Antiqua" pitchFamily="18" charset="0"/>
                <a:cs typeface="Arial" pitchFamily="34" charset="0"/>
              </a:rPr>
              <a:t>and</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Demonstration</a:t>
            </a:r>
            <a:r>
              <a:rPr lang="nl-BE" sz="800" dirty="0">
                <a:solidFill>
                  <a:srgbClr val="9F1F63"/>
                </a:solidFill>
                <a:latin typeface="Book Antiqua" pitchFamily="18" charset="0"/>
                <a:cs typeface="Arial" pitchFamily="34" charset="0"/>
              </a:rPr>
              <a:t> </a:t>
            </a:r>
            <a:r>
              <a:rPr lang="nl-BE" sz="800" dirty="0" err="1">
                <a:solidFill>
                  <a:srgbClr val="9F1F63"/>
                </a:solidFill>
                <a:latin typeface="Book Antiqua" pitchFamily="18" charset="0"/>
                <a:cs typeface="Arial" pitchFamily="34" charset="0"/>
              </a:rPr>
              <a:t>under</a:t>
            </a:r>
            <a:r>
              <a:rPr lang="nl-BE" sz="800" dirty="0">
                <a:solidFill>
                  <a:srgbClr val="9F1F63"/>
                </a:solidFill>
                <a:latin typeface="Book Antiqua" pitchFamily="18" charset="0"/>
                <a:cs typeface="Arial" pitchFamily="34" charset="0"/>
              </a:rPr>
              <a:t> Grant Agreement No 312691</a:t>
            </a:r>
          </a:p>
        </p:txBody>
      </p:sp>
    </p:spTree>
    <p:extLst>
      <p:ext uri="{BB962C8B-B14F-4D97-AF65-F5344CB8AC3E}">
        <p14:creationId xmlns:p14="http://schemas.microsoft.com/office/powerpoint/2010/main" val="1795364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1">
          <a:blip r:embed="rId2"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4896544" cy="2304256"/>
          </a:xfrm>
        </p:spPr>
        <p:txBody>
          <a:bodyPr anchor="t">
            <a:normAutofit/>
          </a:bodyPr>
          <a:lstStyle>
            <a:lvl1pPr algn="l">
              <a:defRPr sz="3600">
                <a:solidFill>
                  <a:schemeClr val="bg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Subtitle 2"/>
          <p:cNvSpPr>
            <a:spLocks noGrp="1"/>
          </p:cNvSpPr>
          <p:nvPr>
            <p:ph type="subTitle" idx="1"/>
          </p:nvPr>
        </p:nvSpPr>
        <p:spPr>
          <a:xfrm>
            <a:off x="1835696" y="3573016"/>
            <a:ext cx="6408712" cy="1752600"/>
          </a:xfrm>
        </p:spPr>
        <p:txBody>
          <a:bodyPr>
            <a:normAutofit/>
          </a:bodyPr>
          <a:lstStyle>
            <a:lvl1pPr marL="0" indent="0" algn="l">
              <a:buNone/>
              <a:defRPr sz="2800">
                <a:solidFill>
                  <a:srgbClr val="6D6E71"/>
                </a:solidFill>
                <a:latin typeface="Berlin Sans FB Demi" pitchFamily="34" charset="0"/>
                <a:cs typeface="Aharoni" pitchFamily="2" charset="-79"/>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pic>
        <p:nvPicPr>
          <p:cNvPr id="8" name="Picture 7" descr="InGRID_LOGO_RGB_TRANSP.png"/>
          <p:cNvPicPr>
            <a:picLocks noChangeAspect="1"/>
          </p:cNvPicPr>
          <p:nvPr userDrawn="1"/>
        </p:nvPicPr>
        <p:blipFill>
          <a:blip r:embed="rId3" cstate="print"/>
          <a:stretch>
            <a:fillRect/>
          </a:stretch>
        </p:blipFill>
        <p:spPr>
          <a:xfrm>
            <a:off x="7261494" y="188641"/>
            <a:ext cx="1594681" cy="432048"/>
          </a:xfrm>
          <a:prstGeom prst="rect">
            <a:avLst/>
          </a:prstGeom>
        </p:spPr>
      </p:pic>
    </p:spTree>
    <p:extLst>
      <p:ext uri="{BB962C8B-B14F-4D97-AF65-F5344CB8AC3E}">
        <p14:creationId xmlns:p14="http://schemas.microsoft.com/office/powerpoint/2010/main" val="2089134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chemeClr val="tx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Content Placeholder 2"/>
          <p:cNvSpPr>
            <a:spLocks noGrp="1"/>
          </p:cNvSpPr>
          <p:nvPr>
            <p:ph idx="1"/>
          </p:nvPr>
        </p:nvSpPr>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
        <p:nvSpPr>
          <p:cNvPr id="10"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Aharoni" pitchFamily="2" charset="-79"/>
                <a:cs typeface="Aharoni" pitchFamily="2" charset="-79"/>
              </a:rPr>
              <a:pPr>
                <a:defRPr/>
              </a:pPr>
              <a:t>‹N°›</a:t>
            </a:fld>
            <a:endParaRPr lang="nl-BE" dirty="0">
              <a:solidFill>
                <a:srgbClr val="FFFFFF"/>
              </a:solidFill>
              <a:latin typeface="Aharoni" pitchFamily="2" charset="-79"/>
              <a:cs typeface="Aharoni" pitchFamily="2" charset="-79"/>
            </a:endParaRPr>
          </a:p>
        </p:txBody>
      </p:sp>
      <p:sp>
        <p:nvSpPr>
          <p:cNvPr id="13"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206188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0" cap="all">
                <a:solidFill>
                  <a:schemeClr val="tx1"/>
                </a:solidFill>
                <a:latin typeface="Aharoni" pitchFamily="2" charset="-79"/>
                <a:cs typeface="Aharoni" pitchFamily="2" charset="-79"/>
              </a:defRPr>
            </a:lvl1pPr>
          </a:lstStyle>
          <a:p>
            <a:r>
              <a:rPr lang="en-US" dirty="0" smtClean="0"/>
              <a:t>Click to edit Master title style</a:t>
            </a:r>
            <a:endParaRPr lang="nl-BE"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D6E71"/>
                </a:solidFill>
                <a:latin typeface="Berlin Sans FB Demi" pitchFamily="34" charset="0"/>
                <a:cs typeface="Aharoni" pitchFamily="2" charset="-79"/>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InGRID_LOGO_CYMK.png"/>
          <p:cNvPicPr>
            <a:picLocks noChangeAspect="1"/>
          </p:cNvPicPr>
          <p:nvPr/>
        </p:nvPicPr>
        <p:blipFill>
          <a:blip r:embed="rId2" cstate="print"/>
          <a:stretch>
            <a:fillRect/>
          </a:stretch>
        </p:blipFill>
        <p:spPr>
          <a:xfrm>
            <a:off x="7524328" y="116632"/>
            <a:ext cx="1328745" cy="360000"/>
          </a:xfrm>
          <a:prstGeom prst="rect">
            <a:avLst/>
          </a:prstGeom>
        </p:spPr>
      </p:pic>
      <p:pic>
        <p:nvPicPr>
          <p:cNvPr id="8" name="Picture 7" descr="InGRID_LOGO_CYMK.png"/>
          <p:cNvPicPr>
            <a:picLocks noChangeAspect="1"/>
          </p:cNvPicPr>
          <p:nvPr/>
        </p:nvPicPr>
        <p:blipFill>
          <a:blip r:embed="rId2" cstate="print"/>
          <a:stretch>
            <a:fillRect/>
          </a:stretch>
        </p:blipFill>
        <p:spPr>
          <a:xfrm>
            <a:off x="7524328" y="116632"/>
            <a:ext cx="1328745" cy="360000"/>
          </a:xfrm>
          <a:prstGeom prst="rect">
            <a:avLst/>
          </a:prstGeom>
        </p:spPr>
      </p:pic>
      <p:pic>
        <p:nvPicPr>
          <p:cNvPr id="9" name="Picture 8" descr="InGRID_LOGO_CYMK.png"/>
          <p:cNvPicPr>
            <a:picLocks noChangeAspect="1"/>
          </p:cNvPicPr>
          <p:nvPr userDrawn="1"/>
        </p:nvPicPr>
        <p:blipFill>
          <a:blip r:embed="rId2" cstate="print"/>
          <a:stretch>
            <a:fillRect/>
          </a:stretch>
        </p:blipFill>
        <p:spPr>
          <a:xfrm>
            <a:off x="7524328" y="116632"/>
            <a:ext cx="1328745" cy="360000"/>
          </a:xfrm>
          <a:prstGeom prst="rect">
            <a:avLst/>
          </a:prstGeom>
        </p:spPr>
      </p:pic>
      <p:sp>
        <p:nvSpPr>
          <p:cNvPr id="11"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2"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latin typeface="Berlin Sans FB Demi" pitchFamily="34" charset="0"/>
              </a:defRPr>
            </a:lvl1pPr>
          </a:lstStyle>
          <a:p>
            <a:endParaRPr lang="nl-BE" dirty="0">
              <a:solidFill>
                <a:srgbClr val="FFFFFF"/>
              </a:solidFill>
            </a:endParaRPr>
          </a:p>
        </p:txBody>
      </p:sp>
    </p:spTree>
    <p:extLst>
      <p:ext uri="{BB962C8B-B14F-4D97-AF65-F5344CB8AC3E}">
        <p14:creationId xmlns:p14="http://schemas.microsoft.com/office/powerpoint/2010/main" val="601062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3634015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3" name="Text Placeholder 2"/>
          <p:cNvSpPr>
            <a:spLocks noGrp="1"/>
          </p:cNvSpPr>
          <p:nvPr>
            <p:ph type="body" idx="1"/>
          </p:nvPr>
        </p:nvSpPr>
        <p:spPr>
          <a:xfrm>
            <a:off x="457200" y="1535113"/>
            <a:ext cx="4040188" cy="639762"/>
          </a:xfrm>
        </p:spPr>
        <p:txBody>
          <a:bodyPr anchor="ctr">
            <a:normAutofit/>
          </a:bodyPr>
          <a:lstStyle>
            <a:lvl1pPr marL="0" indent="0">
              <a:buNone/>
              <a:defRPr sz="2000" b="1">
                <a:solidFill>
                  <a:srgbClr val="6D6E71"/>
                </a:solidFill>
                <a:latin typeface="Berlin Sans FB Demi" pitchFamily="34" charset="0"/>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solidFill>
                  <a:srgbClr val="6D6E71"/>
                </a:solidFill>
                <a:latin typeface="Berlin Sans FB Demi" pitchFamily="34" charset="0"/>
                <a:cs typeface="Aharoni" pitchFamily="2" charset="-79"/>
              </a:defRPr>
            </a:lvl1pPr>
            <a:lvl2pPr>
              <a:defRPr sz="1800">
                <a:solidFill>
                  <a:srgbClr val="6D6E71"/>
                </a:solidFill>
                <a:latin typeface="Berlin Sans FB Demi" pitchFamily="34" charset="0"/>
                <a:cs typeface="Aharoni" pitchFamily="2" charset="-79"/>
              </a:defRPr>
            </a:lvl2pPr>
            <a:lvl3pPr>
              <a:defRPr sz="1600">
                <a:solidFill>
                  <a:srgbClr val="6D6E71"/>
                </a:solidFill>
                <a:latin typeface="Berlin Sans FB Demi" pitchFamily="34" charset="0"/>
                <a:cs typeface="Aharoni" pitchFamily="2" charset="-79"/>
              </a:defRPr>
            </a:lvl3pPr>
            <a:lvl4pPr>
              <a:defRPr sz="1400">
                <a:solidFill>
                  <a:srgbClr val="6D6E71"/>
                </a:solidFill>
                <a:latin typeface="Berlin Sans FB Demi" pitchFamily="34" charset="0"/>
                <a:cs typeface="Aharoni" pitchFamily="2" charset="-79"/>
              </a:defRPr>
            </a:lvl4pPr>
            <a:lvl5pPr>
              <a:defRPr sz="1400">
                <a:solidFill>
                  <a:srgbClr val="6D6E71"/>
                </a:solidFill>
                <a:latin typeface="Berlin Sans FB Demi" pitchFamily="34" charset="0"/>
                <a:cs typeface="Aharoni" pitchFamily="2" charset="-79"/>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
        <p:nvSpPr>
          <p:cNvPr id="5" name="Text Placeholder 4"/>
          <p:cNvSpPr>
            <a:spLocks noGrp="1"/>
          </p:cNvSpPr>
          <p:nvPr>
            <p:ph type="body" sz="quarter" idx="3"/>
          </p:nvPr>
        </p:nvSpPr>
        <p:spPr>
          <a:xfrm>
            <a:off x="4645025" y="1535113"/>
            <a:ext cx="4041775" cy="639762"/>
          </a:xfrm>
        </p:spPr>
        <p:txBody>
          <a:bodyPr anchor="ctr">
            <a:normAutofit/>
          </a:bodyPr>
          <a:lstStyle>
            <a:lvl1pPr marL="0" indent="0">
              <a:buNone/>
              <a:defRPr sz="2000" b="1">
                <a:solidFill>
                  <a:srgbClr val="6D6E71"/>
                </a:solidFill>
                <a:latin typeface="Berlin Sans FB Demi" pitchFamily="34" charset="0"/>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solidFill>
                  <a:srgbClr val="6D6E71"/>
                </a:solidFill>
                <a:latin typeface="Berlin Sans FB Demi" pitchFamily="34" charset="0"/>
                <a:cs typeface="Aharoni" pitchFamily="2" charset="-79"/>
              </a:defRPr>
            </a:lvl1pPr>
            <a:lvl2pPr>
              <a:defRPr sz="1800">
                <a:solidFill>
                  <a:srgbClr val="6D6E71"/>
                </a:solidFill>
                <a:latin typeface="Berlin Sans FB Demi" pitchFamily="34" charset="0"/>
                <a:cs typeface="Aharoni" pitchFamily="2" charset="-79"/>
              </a:defRPr>
            </a:lvl2pPr>
            <a:lvl3pPr>
              <a:defRPr sz="1600">
                <a:solidFill>
                  <a:srgbClr val="6D6E71"/>
                </a:solidFill>
                <a:latin typeface="Berlin Sans FB Demi" pitchFamily="34" charset="0"/>
                <a:cs typeface="Aharoni" pitchFamily="2" charset="-79"/>
              </a:defRPr>
            </a:lvl3pPr>
            <a:lvl4pPr>
              <a:defRPr sz="1400">
                <a:solidFill>
                  <a:srgbClr val="6D6E71"/>
                </a:solidFill>
                <a:latin typeface="Berlin Sans FB Demi" pitchFamily="34" charset="0"/>
                <a:cs typeface="Aharoni" pitchFamily="2" charset="-79"/>
              </a:defRPr>
            </a:lvl4pPr>
            <a:lvl5pPr>
              <a:defRPr sz="1400">
                <a:solidFill>
                  <a:srgbClr val="6D6E71"/>
                </a:solidFill>
                <a:latin typeface="Berlin Sans FB Demi" pitchFamily="34" charset="0"/>
                <a:cs typeface="Aharoni" pitchFamily="2" charset="-79"/>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11"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2" name="Footer Placeholder 4"/>
          <p:cNvSpPr>
            <a:spLocks noGrp="1"/>
          </p:cNvSpPr>
          <p:nvPr>
            <p:ph type="ftr" sz="quarter" idx="10"/>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3774247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7"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8"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151663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7"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3559265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1">
          <a:blip r:embed="rId2"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4896544" cy="2304256"/>
          </a:xfrm>
        </p:spPr>
        <p:txBody>
          <a:bodyPr anchor="t">
            <a:normAutofit/>
          </a:bodyPr>
          <a:lstStyle>
            <a:lvl1pPr algn="l">
              <a:defRPr sz="3600">
                <a:solidFill>
                  <a:schemeClr val="bg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Subtitle 2"/>
          <p:cNvSpPr>
            <a:spLocks noGrp="1"/>
          </p:cNvSpPr>
          <p:nvPr>
            <p:ph type="subTitle" idx="1"/>
          </p:nvPr>
        </p:nvSpPr>
        <p:spPr>
          <a:xfrm>
            <a:off x="1835696" y="3573016"/>
            <a:ext cx="6408712" cy="1752600"/>
          </a:xfrm>
        </p:spPr>
        <p:txBody>
          <a:bodyPr>
            <a:normAutofit/>
          </a:bodyPr>
          <a:lstStyle>
            <a:lvl1pPr marL="0" indent="0" algn="l">
              <a:buNone/>
              <a:defRPr sz="2800">
                <a:solidFill>
                  <a:srgbClr val="6D6E71"/>
                </a:solidFill>
                <a:latin typeface="Berlin Sans FB Demi" pitchFamily="34" charset="0"/>
                <a:cs typeface="Aharoni" pitchFamily="2" charset="-79"/>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spTree>
    <p:extLst>
      <p:ext uri="{BB962C8B-B14F-4D97-AF65-F5344CB8AC3E}">
        <p14:creationId xmlns:p14="http://schemas.microsoft.com/office/powerpoint/2010/main" val="8501861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t"/>
          <a:lstStyle>
            <a:lvl1pPr algn="l">
              <a:defRPr sz="2000" b="1"/>
            </a:lvl1pPr>
          </a:lstStyle>
          <a:p>
            <a:r>
              <a:rPr lang="en-US" smtClean="0"/>
              <a:t>Click to edit Master title style</a:t>
            </a:r>
            <a:endParaRPr lang="nl-BE" dirty="0"/>
          </a:p>
        </p:txBody>
      </p:sp>
      <p:sp>
        <p:nvSpPr>
          <p:cNvPr id="3" name="Content Placeholder 2"/>
          <p:cNvSpPr>
            <a:spLocks noGrp="1"/>
          </p:cNvSpPr>
          <p:nvPr>
            <p:ph idx="1"/>
          </p:nvPr>
        </p:nvSpPr>
        <p:spPr>
          <a:xfrm>
            <a:off x="3575050" y="548680"/>
            <a:ext cx="5111750" cy="5577483"/>
          </a:xfrm>
        </p:spPr>
        <p:txBody>
          <a:bodyPr/>
          <a:lstStyle>
            <a:lvl1pPr>
              <a:defRPr sz="2800">
                <a:solidFill>
                  <a:srgbClr val="6D6E71"/>
                </a:solidFill>
                <a:latin typeface="Berlin Sans FB Demi" pitchFamily="34" charset="0"/>
                <a:cs typeface="Arial" pitchFamily="34" charset="0"/>
              </a:defRPr>
            </a:lvl1pPr>
            <a:lvl2pPr>
              <a:defRPr sz="2400">
                <a:solidFill>
                  <a:srgbClr val="6D6E71"/>
                </a:solidFill>
                <a:latin typeface="Berlin Sans FB Demi" pitchFamily="34" charset="0"/>
                <a:cs typeface="Arial" pitchFamily="34" charset="0"/>
              </a:defRPr>
            </a:lvl2pPr>
            <a:lvl3pPr>
              <a:defRPr sz="2000">
                <a:solidFill>
                  <a:srgbClr val="6D6E71"/>
                </a:solidFill>
                <a:latin typeface="Berlin Sans FB Demi" pitchFamily="34" charset="0"/>
                <a:cs typeface="Arial" pitchFamily="34" charset="0"/>
              </a:defRPr>
            </a:lvl3pPr>
            <a:lvl4pPr>
              <a:defRPr sz="1800">
                <a:solidFill>
                  <a:srgbClr val="6D6E71"/>
                </a:solidFill>
                <a:latin typeface="Berlin Sans FB Demi" pitchFamily="34" charset="0"/>
                <a:cs typeface="Arial" pitchFamily="34" charset="0"/>
              </a:defRPr>
            </a:lvl4pPr>
            <a:lvl5pPr>
              <a:defRPr sz="1800">
                <a:solidFill>
                  <a:srgbClr val="6D6E71"/>
                </a:solidFill>
                <a:latin typeface="Berlin Sans FB Demi"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600">
                <a:solidFill>
                  <a:srgbClr val="6D6E71"/>
                </a:solidFill>
                <a:latin typeface="Berlin Sans FB Demi"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rPr>
              <a:pPr>
                <a:defRPr/>
              </a:pPr>
              <a:t>‹N°›</a:t>
            </a:fld>
            <a:endParaRPr lang="nl-BE" dirty="0">
              <a:solidFill>
                <a:srgbClr val="FFFFFF"/>
              </a:solidFill>
              <a:latin typeface="Berlin Sans FB Demi" pitchFamily="34" charset="0"/>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2575448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a:solidFill>
                  <a:schemeClr val="tx1"/>
                </a:solidFill>
              </a:defRPr>
            </a:lvl1pPr>
          </a:lstStyle>
          <a:p>
            <a:r>
              <a:rPr lang="en-US" smtClean="0"/>
              <a:t>Click to edit Master title style</a:t>
            </a:r>
            <a:endParaRPr lang="nl-BE"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800">
                <a:solidFill>
                  <a:srgbClr val="6D6E71"/>
                </a:solidFill>
                <a:latin typeface="Berlin Sans FB Demi"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BE"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solidFill>
                  <a:srgbClr val="6D6E71"/>
                </a:solidFill>
                <a:latin typeface="Berlin Sans FB Demi"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rPr>
              <a:pPr>
                <a:defRPr/>
              </a:pPr>
              <a:t>‹N°›</a:t>
            </a:fld>
            <a:endParaRPr lang="nl-BE" dirty="0">
              <a:solidFill>
                <a:srgbClr val="FFFFFF"/>
              </a:solidFill>
              <a:latin typeface="Berlin Sans FB Demi" pitchFamily="34" charset="0"/>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4063583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54289" y="332656"/>
            <a:ext cx="8229600" cy="1143000"/>
          </a:xfrm>
        </p:spPr>
        <p:txBody>
          <a:bodyPr>
            <a:normAutofit/>
          </a:bodyPr>
          <a:lstStyle>
            <a:lvl1pPr algn="l">
              <a:defRPr sz="3600">
                <a:solidFill>
                  <a:schemeClr val="tx1"/>
                </a:solidFill>
                <a:latin typeface="Arial" pitchFamily="34" charset="0"/>
                <a:cs typeface="Arial" pitchFamily="34" charset="0"/>
              </a:defRPr>
            </a:lvl1pPr>
          </a:lstStyle>
          <a:p>
            <a:r>
              <a:rPr lang="fr-FR" noProof="0" dirty="0" smtClean="0"/>
              <a:t>Modifiez le style du titre</a:t>
            </a:r>
            <a:endParaRPr lang="en-GB" noProof="0" dirty="0"/>
          </a:p>
        </p:txBody>
      </p:sp>
      <p:sp>
        <p:nvSpPr>
          <p:cNvPr id="3" name="Content Placeholder 2"/>
          <p:cNvSpPr>
            <a:spLocks noGrp="1"/>
          </p:cNvSpPr>
          <p:nvPr>
            <p:ph idx="1"/>
          </p:nvPr>
        </p:nvSpPr>
        <p:spPr/>
        <p:txBody>
          <a:bodyPr/>
          <a:lstStyle>
            <a:lvl1pPr>
              <a:defRPr sz="2800">
                <a:solidFill>
                  <a:srgbClr val="6D6E71"/>
                </a:solidFill>
                <a:latin typeface="Arial" pitchFamily="34" charset="0"/>
                <a:cs typeface="Arial" pitchFamily="34" charset="0"/>
              </a:defRPr>
            </a:lvl1pPr>
            <a:lvl2pPr>
              <a:defRPr sz="2400">
                <a:solidFill>
                  <a:srgbClr val="6D6E71"/>
                </a:solidFill>
                <a:latin typeface="Arial" pitchFamily="34" charset="0"/>
                <a:cs typeface="Arial" pitchFamily="34" charset="0"/>
              </a:defRPr>
            </a:lvl2pPr>
            <a:lvl3pPr>
              <a:defRPr sz="2000">
                <a:solidFill>
                  <a:srgbClr val="6D6E71"/>
                </a:solidFill>
                <a:latin typeface="Arial" pitchFamily="34" charset="0"/>
                <a:cs typeface="Arial" pitchFamily="34" charset="0"/>
              </a:defRPr>
            </a:lvl3pPr>
            <a:lvl4pPr>
              <a:defRPr sz="1800">
                <a:solidFill>
                  <a:srgbClr val="6D6E71"/>
                </a:solidFill>
                <a:latin typeface="Arial" pitchFamily="34" charset="0"/>
                <a:cs typeface="Arial" pitchFamily="34" charset="0"/>
              </a:defRPr>
            </a:lvl4pPr>
            <a:lvl5pPr>
              <a:defRPr sz="1800">
                <a:solidFill>
                  <a:srgbClr val="6D6E71"/>
                </a:solidFill>
                <a:latin typeface="Arial" pitchFamily="34" charset="0"/>
                <a:cs typeface="Arial" pitchFamily="34" charset="0"/>
              </a:defRPr>
            </a:lvl5p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endParaRPr lang="en-GB" noProof="0" dirty="0"/>
          </a:p>
        </p:txBody>
      </p:sp>
      <p:sp>
        <p:nvSpPr>
          <p:cNvPr id="10"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54D5C4E-F4AB-41B7-B40F-0FC0C97F76A6}" type="slidenum">
              <a:rPr kumimoji="0" lang="nl-BE" sz="1100" b="0"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nl-BE" sz="11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13"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r>
              <a:rPr lang="nl-BE" dirty="0" err="1" smtClean="0"/>
              <a:t>Title</a:t>
            </a:r>
            <a:r>
              <a:rPr lang="nl-BE" dirty="0" smtClean="0"/>
              <a:t>/date</a:t>
            </a:r>
            <a:endParaRPr lang="nl-BE" dirty="0"/>
          </a:p>
        </p:txBody>
      </p:sp>
    </p:spTree>
    <p:extLst>
      <p:ext uri="{BB962C8B-B14F-4D97-AF65-F5344CB8AC3E}">
        <p14:creationId xmlns:p14="http://schemas.microsoft.com/office/powerpoint/2010/main" val="38783338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chemeClr val="tx1"/>
                </a:solidFill>
                <a:latin typeface="Berlin Sans FB Demi" pitchFamily="34" charset="0"/>
                <a:cs typeface="Aharoni" pitchFamily="2" charset="-79"/>
              </a:defRPr>
            </a:lvl1pPr>
          </a:lstStyle>
          <a:p>
            <a:r>
              <a:rPr lang="en-US" smtClean="0"/>
              <a:t>Click to edit Master title style</a:t>
            </a:r>
            <a:endParaRPr lang="nl-BE" dirty="0"/>
          </a:p>
        </p:txBody>
      </p:sp>
      <p:sp>
        <p:nvSpPr>
          <p:cNvPr id="3" name="Content Placeholder 2"/>
          <p:cNvSpPr>
            <a:spLocks noGrp="1"/>
          </p:cNvSpPr>
          <p:nvPr>
            <p:ph idx="1"/>
          </p:nvPr>
        </p:nvSpPr>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
        <p:nvSpPr>
          <p:cNvPr id="10"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Aharoni" pitchFamily="2" charset="-79"/>
                <a:cs typeface="Aharoni" pitchFamily="2" charset="-79"/>
              </a:rPr>
              <a:pPr>
                <a:defRPr/>
              </a:pPr>
              <a:t>‹N°›</a:t>
            </a:fld>
            <a:endParaRPr lang="nl-BE" dirty="0">
              <a:solidFill>
                <a:srgbClr val="FFFFFF"/>
              </a:solidFill>
              <a:latin typeface="Aharoni" pitchFamily="2" charset="-79"/>
              <a:cs typeface="Aharoni" pitchFamily="2" charset="-79"/>
            </a:endParaRPr>
          </a:p>
        </p:txBody>
      </p:sp>
      <p:sp>
        <p:nvSpPr>
          <p:cNvPr id="13"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264152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0" cap="all">
                <a:solidFill>
                  <a:schemeClr val="tx1"/>
                </a:solidFill>
                <a:latin typeface="Aharoni" pitchFamily="2" charset="-79"/>
                <a:cs typeface="Aharoni" pitchFamily="2" charset="-79"/>
              </a:defRPr>
            </a:lvl1pPr>
          </a:lstStyle>
          <a:p>
            <a:r>
              <a:rPr lang="en-US" dirty="0" smtClean="0"/>
              <a:t>Click to edit Master title style</a:t>
            </a:r>
            <a:endParaRPr lang="nl-BE"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D6E71"/>
                </a:solidFill>
                <a:latin typeface="Berlin Sans FB Demi" pitchFamily="34" charset="0"/>
                <a:cs typeface="Aharoni" pitchFamily="2" charset="-79"/>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2"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latin typeface="Berlin Sans FB Demi" pitchFamily="34" charset="0"/>
              </a:defRPr>
            </a:lvl1pPr>
          </a:lstStyle>
          <a:p>
            <a:endParaRPr lang="nl-BE" dirty="0">
              <a:solidFill>
                <a:srgbClr val="FFFFFF"/>
              </a:solidFill>
            </a:endParaRPr>
          </a:p>
        </p:txBody>
      </p:sp>
    </p:spTree>
    <p:extLst>
      <p:ext uri="{BB962C8B-B14F-4D97-AF65-F5344CB8AC3E}">
        <p14:creationId xmlns:p14="http://schemas.microsoft.com/office/powerpoint/2010/main" val="58157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D6E71"/>
                </a:solidFill>
                <a:latin typeface="Berlin Sans FB Demi" pitchFamily="34" charset="0"/>
                <a:cs typeface="Aharoni" pitchFamily="2" charset="-79"/>
              </a:defRPr>
            </a:lvl1pPr>
            <a:lvl2pPr>
              <a:defRPr sz="2400">
                <a:solidFill>
                  <a:srgbClr val="6D6E71"/>
                </a:solidFill>
                <a:latin typeface="Berlin Sans FB Demi" pitchFamily="34" charset="0"/>
                <a:cs typeface="Aharoni" pitchFamily="2" charset="-79"/>
              </a:defRPr>
            </a:lvl2pPr>
            <a:lvl3pPr>
              <a:defRPr sz="2000">
                <a:solidFill>
                  <a:srgbClr val="6D6E71"/>
                </a:solidFill>
                <a:latin typeface="Berlin Sans FB Demi" pitchFamily="34" charset="0"/>
                <a:cs typeface="Aharoni" pitchFamily="2" charset="-79"/>
              </a:defRPr>
            </a:lvl3pPr>
            <a:lvl4pPr>
              <a:defRPr sz="1800">
                <a:solidFill>
                  <a:srgbClr val="6D6E71"/>
                </a:solidFill>
                <a:latin typeface="Berlin Sans FB Demi" pitchFamily="34" charset="0"/>
                <a:cs typeface="Aharoni" pitchFamily="2" charset="-79"/>
              </a:defRPr>
            </a:lvl4pPr>
            <a:lvl5pPr>
              <a:defRPr sz="1800">
                <a:solidFill>
                  <a:srgbClr val="6D6E71"/>
                </a:solidFill>
                <a:latin typeface="Berlin Sans FB Demi" pitchFamily="34" charset="0"/>
                <a:cs typeface="Aharoni" pitchFamily="2" charset="-79"/>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143746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3" name="Text Placeholder 2"/>
          <p:cNvSpPr>
            <a:spLocks noGrp="1"/>
          </p:cNvSpPr>
          <p:nvPr>
            <p:ph type="body" idx="1"/>
          </p:nvPr>
        </p:nvSpPr>
        <p:spPr>
          <a:xfrm>
            <a:off x="457200" y="1535113"/>
            <a:ext cx="4040188" cy="639762"/>
          </a:xfrm>
        </p:spPr>
        <p:txBody>
          <a:bodyPr anchor="ctr">
            <a:normAutofit/>
          </a:bodyPr>
          <a:lstStyle>
            <a:lvl1pPr marL="0" indent="0">
              <a:buNone/>
              <a:defRPr sz="2000" b="1">
                <a:solidFill>
                  <a:srgbClr val="6D6E71"/>
                </a:solidFill>
                <a:latin typeface="Berlin Sans FB Demi" pitchFamily="34" charset="0"/>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solidFill>
                  <a:srgbClr val="6D6E71"/>
                </a:solidFill>
                <a:latin typeface="Berlin Sans FB Demi" pitchFamily="34" charset="0"/>
                <a:cs typeface="Aharoni" pitchFamily="2" charset="-79"/>
              </a:defRPr>
            </a:lvl1pPr>
            <a:lvl2pPr>
              <a:defRPr sz="1800">
                <a:solidFill>
                  <a:srgbClr val="6D6E71"/>
                </a:solidFill>
                <a:latin typeface="Berlin Sans FB Demi" pitchFamily="34" charset="0"/>
                <a:cs typeface="Aharoni" pitchFamily="2" charset="-79"/>
              </a:defRPr>
            </a:lvl2pPr>
            <a:lvl3pPr>
              <a:defRPr sz="1600">
                <a:solidFill>
                  <a:srgbClr val="6D6E71"/>
                </a:solidFill>
                <a:latin typeface="Berlin Sans FB Demi" pitchFamily="34" charset="0"/>
                <a:cs typeface="Aharoni" pitchFamily="2" charset="-79"/>
              </a:defRPr>
            </a:lvl3pPr>
            <a:lvl4pPr>
              <a:defRPr sz="1400">
                <a:solidFill>
                  <a:srgbClr val="6D6E71"/>
                </a:solidFill>
                <a:latin typeface="Berlin Sans FB Demi" pitchFamily="34" charset="0"/>
                <a:cs typeface="Aharoni" pitchFamily="2" charset="-79"/>
              </a:defRPr>
            </a:lvl4pPr>
            <a:lvl5pPr>
              <a:defRPr sz="1400">
                <a:solidFill>
                  <a:srgbClr val="6D6E71"/>
                </a:solidFill>
                <a:latin typeface="Berlin Sans FB Demi" pitchFamily="34" charset="0"/>
                <a:cs typeface="Aharoni" pitchFamily="2" charset="-79"/>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
        <p:nvSpPr>
          <p:cNvPr id="5" name="Text Placeholder 4"/>
          <p:cNvSpPr>
            <a:spLocks noGrp="1"/>
          </p:cNvSpPr>
          <p:nvPr>
            <p:ph type="body" sz="quarter" idx="3"/>
          </p:nvPr>
        </p:nvSpPr>
        <p:spPr>
          <a:xfrm>
            <a:off x="4645025" y="1535113"/>
            <a:ext cx="4041775" cy="639762"/>
          </a:xfrm>
        </p:spPr>
        <p:txBody>
          <a:bodyPr anchor="ctr">
            <a:normAutofit/>
          </a:bodyPr>
          <a:lstStyle>
            <a:lvl1pPr marL="0" indent="0">
              <a:buNone/>
              <a:defRPr sz="2000" b="1">
                <a:solidFill>
                  <a:srgbClr val="6D6E71"/>
                </a:solidFill>
                <a:latin typeface="Berlin Sans FB Demi" pitchFamily="34" charset="0"/>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solidFill>
                  <a:srgbClr val="6D6E71"/>
                </a:solidFill>
                <a:latin typeface="Berlin Sans FB Demi" pitchFamily="34" charset="0"/>
                <a:cs typeface="Aharoni" pitchFamily="2" charset="-79"/>
              </a:defRPr>
            </a:lvl1pPr>
            <a:lvl2pPr>
              <a:defRPr sz="1800">
                <a:solidFill>
                  <a:srgbClr val="6D6E71"/>
                </a:solidFill>
                <a:latin typeface="Berlin Sans FB Demi" pitchFamily="34" charset="0"/>
                <a:cs typeface="Aharoni" pitchFamily="2" charset="-79"/>
              </a:defRPr>
            </a:lvl2pPr>
            <a:lvl3pPr>
              <a:defRPr sz="1600">
                <a:solidFill>
                  <a:srgbClr val="6D6E71"/>
                </a:solidFill>
                <a:latin typeface="Berlin Sans FB Demi" pitchFamily="34" charset="0"/>
                <a:cs typeface="Aharoni" pitchFamily="2" charset="-79"/>
              </a:defRPr>
            </a:lvl3pPr>
            <a:lvl4pPr>
              <a:defRPr sz="1400">
                <a:solidFill>
                  <a:srgbClr val="6D6E71"/>
                </a:solidFill>
                <a:latin typeface="Berlin Sans FB Demi" pitchFamily="34" charset="0"/>
                <a:cs typeface="Aharoni" pitchFamily="2" charset="-79"/>
              </a:defRPr>
            </a:lvl4pPr>
            <a:lvl5pPr>
              <a:defRPr sz="1400">
                <a:solidFill>
                  <a:srgbClr val="6D6E71"/>
                </a:solidFill>
                <a:latin typeface="Berlin Sans FB Demi" pitchFamily="34" charset="0"/>
                <a:cs typeface="Aharoni" pitchFamily="2" charset="-79"/>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11"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12" name="Footer Placeholder 4"/>
          <p:cNvSpPr>
            <a:spLocks noGrp="1"/>
          </p:cNvSpPr>
          <p:nvPr>
            <p:ph type="ftr" sz="quarter" idx="10"/>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219320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smtClean="0"/>
              <a:t>Click to edit Master title style</a:t>
            </a:r>
            <a:endParaRPr lang="nl-BE" dirty="0"/>
          </a:p>
        </p:txBody>
      </p:sp>
      <p:sp>
        <p:nvSpPr>
          <p:cNvPr id="7"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8"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336879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cs typeface="Aharoni" pitchFamily="2" charset="-79"/>
              </a:rPr>
              <a:pPr>
                <a:defRPr/>
              </a:pPr>
              <a:t>‹N°›</a:t>
            </a:fld>
            <a:endParaRPr lang="nl-BE" dirty="0">
              <a:solidFill>
                <a:srgbClr val="FFFFFF"/>
              </a:solidFill>
              <a:latin typeface="Berlin Sans FB Demi" pitchFamily="34" charset="0"/>
              <a:cs typeface="Aharoni" pitchFamily="2" charset="-79"/>
            </a:endParaRPr>
          </a:p>
        </p:txBody>
      </p:sp>
      <p:sp>
        <p:nvSpPr>
          <p:cNvPr id="7"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7737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t"/>
          <a:lstStyle>
            <a:lvl1pPr algn="l">
              <a:defRPr sz="2000" b="1"/>
            </a:lvl1pPr>
          </a:lstStyle>
          <a:p>
            <a:r>
              <a:rPr lang="en-US" smtClean="0"/>
              <a:t>Click to edit Master title style</a:t>
            </a:r>
            <a:endParaRPr lang="nl-BE" dirty="0"/>
          </a:p>
        </p:txBody>
      </p:sp>
      <p:sp>
        <p:nvSpPr>
          <p:cNvPr id="3" name="Content Placeholder 2"/>
          <p:cNvSpPr>
            <a:spLocks noGrp="1"/>
          </p:cNvSpPr>
          <p:nvPr>
            <p:ph idx="1"/>
          </p:nvPr>
        </p:nvSpPr>
        <p:spPr>
          <a:xfrm>
            <a:off x="3575050" y="548680"/>
            <a:ext cx="5111750" cy="5577483"/>
          </a:xfrm>
        </p:spPr>
        <p:txBody>
          <a:bodyPr/>
          <a:lstStyle>
            <a:lvl1pPr>
              <a:defRPr sz="2800">
                <a:solidFill>
                  <a:srgbClr val="6D6E71"/>
                </a:solidFill>
                <a:latin typeface="Berlin Sans FB Demi" pitchFamily="34" charset="0"/>
                <a:cs typeface="Arial" pitchFamily="34" charset="0"/>
              </a:defRPr>
            </a:lvl1pPr>
            <a:lvl2pPr>
              <a:defRPr sz="2400">
                <a:solidFill>
                  <a:srgbClr val="6D6E71"/>
                </a:solidFill>
                <a:latin typeface="Berlin Sans FB Demi" pitchFamily="34" charset="0"/>
                <a:cs typeface="Arial" pitchFamily="34" charset="0"/>
              </a:defRPr>
            </a:lvl2pPr>
            <a:lvl3pPr>
              <a:defRPr sz="2000">
                <a:solidFill>
                  <a:srgbClr val="6D6E71"/>
                </a:solidFill>
                <a:latin typeface="Berlin Sans FB Demi" pitchFamily="34" charset="0"/>
                <a:cs typeface="Arial" pitchFamily="34" charset="0"/>
              </a:defRPr>
            </a:lvl3pPr>
            <a:lvl4pPr>
              <a:defRPr sz="1800">
                <a:solidFill>
                  <a:srgbClr val="6D6E71"/>
                </a:solidFill>
                <a:latin typeface="Berlin Sans FB Demi" pitchFamily="34" charset="0"/>
                <a:cs typeface="Arial" pitchFamily="34" charset="0"/>
              </a:defRPr>
            </a:lvl4pPr>
            <a:lvl5pPr>
              <a:defRPr sz="1800">
                <a:solidFill>
                  <a:srgbClr val="6D6E71"/>
                </a:solidFill>
                <a:latin typeface="Berlin Sans FB Demi"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600">
                <a:solidFill>
                  <a:srgbClr val="6D6E71"/>
                </a:solidFill>
                <a:latin typeface="Berlin Sans FB Demi"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txBox="1">
            <a:spLocks/>
          </p:cNvSpPr>
          <p:nvPr userDrawn="1"/>
        </p:nvSpPr>
        <p:spPr>
          <a:xfrm>
            <a:off x="4067944" y="6381329"/>
            <a:ext cx="1008112" cy="288032"/>
          </a:xfrm>
          <a:prstGeom prst="rect">
            <a:avLst/>
          </a:prstGeom>
        </p:spPr>
        <p:txBody>
          <a:bodyPr vert="horz" lIns="91440" tIns="45720" rIns="91440" bIns="45720" rtlCol="0" anchor="ctr"/>
          <a:lstStyle>
            <a:lvl1pPr algn="ctr">
              <a:defRPr sz="1100">
                <a:solidFill>
                  <a:schemeClr val="bg1"/>
                </a:solidFill>
                <a:latin typeface="Arial" pitchFamily="34" charset="0"/>
                <a:cs typeface="Arial" pitchFamily="34" charset="0"/>
              </a:defRPr>
            </a:lvl1pPr>
          </a:lstStyle>
          <a:p>
            <a:pPr>
              <a:defRPr/>
            </a:pPr>
            <a:fld id="{B54D5C4E-F4AB-41B7-B40F-0FC0C97F76A6}" type="slidenum">
              <a:rPr lang="nl-BE" smtClean="0">
                <a:solidFill>
                  <a:srgbClr val="FFFFFF"/>
                </a:solidFill>
                <a:latin typeface="Berlin Sans FB Demi" pitchFamily="34" charset="0"/>
              </a:rPr>
              <a:pPr>
                <a:defRPr/>
              </a:pPr>
              <a:t>‹N°›</a:t>
            </a:fld>
            <a:endParaRPr lang="nl-BE" dirty="0">
              <a:solidFill>
                <a:srgbClr val="FFFFFF"/>
              </a:solidFill>
              <a:latin typeface="Berlin Sans FB Demi" pitchFamily="34" charset="0"/>
            </a:endParaRPr>
          </a:p>
        </p:txBody>
      </p:sp>
      <p:sp>
        <p:nvSpPr>
          <p:cNvPr id="10"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defRPr>
            </a:lvl1pPr>
          </a:lstStyle>
          <a:p>
            <a:endParaRPr lang="nl-BE" dirty="0">
              <a:solidFill>
                <a:srgbClr val="FFFFFF"/>
              </a:solidFill>
            </a:endParaRPr>
          </a:p>
        </p:txBody>
      </p:sp>
    </p:spTree>
    <p:extLst>
      <p:ext uri="{BB962C8B-B14F-4D97-AF65-F5344CB8AC3E}">
        <p14:creationId xmlns:p14="http://schemas.microsoft.com/office/powerpoint/2010/main" val="146121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86000" t="80000" r="-50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6" name="Slide Number Placeholder 5"/>
          <p:cNvSpPr>
            <a:spLocks noGrp="1"/>
          </p:cNvSpPr>
          <p:nvPr>
            <p:ph type="sldNum" sz="quarter" idx="4"/>
          </p:nvPr>
        </p:nvSpPr>
        <p:spPr>
          <a:xfrm>
            <a:off x="4067944" y="6381329"/>
            <a:ext cx="1008112" cy="262800"/>
          </a:xfrm>
          <a:prstGeom prst="rect">
            <a:avLst/>
          </a:prstGeom>
        </p:spPr>
        <p:txBody>
          <a:bodyPr vert="horz" lIns="91440" tIns="45720" rIns="91440" bIns="45720" rtlCol="0" anchor="ctr"/>
          <a:lstStyle>
            <a:lvl1pPr algn="ctr">
              <a:defRPr sz="1100">
                <a:solidFill>
                  <a:schemeClr val="bg1"/>
                </a:solidFill>
                <a:latin typeface="Berlin Sans FB Demi" pitchFamily="34" charset="0"/>
                <a:cs typeface="Aharoni" pitchFamily="2" charset="-79"/>
              </a:defRPr>
            </a:lvl1pPr>
          </a:lstStyle>
          <a:p>
            <a:fld id="{B54D5C4E-F4AB-41B7-B40F-0FC0C97F76A6}" type="slidenum">
              <a:rPr lang="nl-BE" smtClean="0">
                <a:solidFill>
                  <a:srgbClr val="FFFFFF"/>
                </a:solidFill>
              </a:rPr>
              <a:pPr/>
              <a:t>‹N°›</a:t>
            </a:fld>
            <a:endParaRPr lang="nl-BE" dirty="0">
              <a:solidFill>
                <a:srgbClr val="FFFFFF"/>
              </a:solidFill>
            </a:endParaRPr>
          </a:p>
        </p:txBody>
      </p:sp>
      <p:sp>
        <p:nvSpPr>
          <p:cNvPr id="17"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latin typeface="Berlin Sans FB Demi" pitchFamily="34" charset="0"/>
                <a:cs typeface="Aharoni" pitchFamily="2" charset="-79"/>
              </a:defRPr>
            </a:lvl1pPr>
          </a:lstStyle>
          <a:p>
            <a:endParaRPr lang="nl-BE" dirty="0">
              <a:solidFill>
                <a:srgbClr val="FFFFFF"/>
              </a:solidFill>
            </a:endParaRPr>
          </a:p>
        </p:txBody>
      </p:sp>
    </p:spTree>
    <p:extLst>
      <p:ext uri="{BB962C8B-B14F-4D97-AF65-F5344CB8AC3E}">
        <p14:creationId xmlns:p14="http://schemas.microsoft.com/office/powerpoint/2010/main" val="1198973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600" kern="1200">
          <a:solidFill>
            <a:schemeClr val="tx1"/>
          </a:solidFill>
          <a:latin typeface="Berlin Sans FB Demi" pitchFamily="34" charset="0"/>
          <a:ea typeface="+mj-ea"/>
          <a:cs typeface="Aharoni" pitchFamily="2" charset="-79"/>
        </a:defRPr>
      </a:lvl1pPr>
    </p:titleStyle>
    <p:bodyStyle>
      <a:lvl1pPr marL="342900" indent="-342900" algn="l" defTabSz="914400" rtl="0" eaLnBrk="1" latinLnBrk="0" hangingPunct="1">
        <a:spcBef>
          <a:spcPct val="20000"/>
        </a:spcBef>
        <a:buFont typeface="Arial" pitchFamily="34" charset="0"/>
        <a:buChar char="•"/>
        <a:defRPr sz="2800" kern="1200">
          <a:solidFill>
            <a:srgbClr val="6D6E71"/>
          </a:solidFill>
          <a:latin typeface="Berlin Sans FB Demi" pitchFamily="34" charset="0"/>
          <a:ea typeface="+mn-ea"/>
          <a:cs typeface="Aharoni" pitchFamily="2" charset="-79"/>
        </a:defRPr>
      </a:lvl1pPr>
      <a:lvl2pPr marL="742950" indent="-285750" algn="l" defTabSz="914400" rtl="0" eaLnBrk="1" latinLnBrk="0" hangingPunct="1">
        <a:spcBef>
          <a:spcPct val="20000"/>
        </a:spcBef>
        <a:buFont typeface="Arial" pitchFamily="34" charset="0"/>
        <a:buChar char="–"/>
        <a:defRPr sz="2400" kern="1200">
          <a:solidFill>
            <a:srgbClr val="6D6E71"/>
          </a:solidFill>
          <a:latin typeface="Berlin Sans FB Demi" pitchFamily="34" charset="0"/>
          <a:ea typeface="+mn-ea"/>
          <a:cs typeface="Aharoni" pitchFamily="2" charset="-79"/>
        </a:defRPr>
      </a:lvl2pPr>
      <a:lvl3pPr marL="1143000" indent="-228600" algn="l" defTabSz="914400" rtl="0" eaLnBrk="1" latinLnBrk="0" hangingPunct="1">
        <a:spcBef>
          <a:spcPct val="20000"/>
        </a:spcBef>
        <a:buFont typeface="Arial" pitchFamily="34" charset="0"/>
        <a:buChar char="•"/>
        <a:defRPr sz="2000" kern="1200">
          <a:solidFill>
            <a:srgbClr val="6D6E71"/>
          </a:solidFill>
          <a:latin typeface="Berlin Sans FB Demi" pitchFamily="34" charset="0"/>
          <a:ea typeface="+mn-ea"/>
          <a:cs typeface="Aharoni" pitchFamily="2" charset="-79"/>
        </a:defRPr>
      </a:lvl3pPr>
      <a:lvl4pPr marL="1600200" indent="-228600" algn="l" defTabSz="914400" rtl="0" eaLnBrk="1" latinLnBrk="0" hangingPunct="1">
        <a:spcBef>
          <a:spcPct val="20000"/>
        </a:spcBef>
        <a:buFont typeface="Arial" pitchFamily="34" charset="0"/>
        <a:buChar char="–"/>
        <a:defRPr sz="1800" kern="1200">
          <a:solidFill>
            <a:srgbClr val="6D6E71"/>
          </a:solidFill>
          <a:latin typeface="Berlin Sans FB Demi" pitchFamily="34" charset="0"/>
          <a:ea typeface="+mn-ea"/>
          <a:cs typeface="Aharoni" pitchFamily="2" charset="-79"/>
        </a:defRPr>
      </a:lvl4pPr>
      <a:lvl5pPr marL="2057400" indent="-228600" algn="l" defTabSz="914400" rtl="0" eaLnBrk="1" latinLnBrk="0" hangingPunct="1">
        <a:spcBef>
          <a:spcPct val="20000"/>
        </a:spcBef>
        <a:buFont typeface="Arial" pitchFamily="34" charset="0"/>
        <a:buChar char="»"/>
        <a:defRPr sz="1800" kern="1200">
          <a:solidFill>
            <a:srgbClr val="6D6E71"/>
          </a:solidFill>
          <a:latin typeface="Berlin Sans FB Demi" pitchFamily="34" charset="0"/>
          <a:ea typeface="+mn-ea"/>
          <a:cs typeface="Aharoni" pitchFamily="2" charset="-79"/>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86000" t="80000" r="-50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6" name="Slide Number Placeholder 5"/>
          <p:cNvSpPr>
            <a:spLocks noGrp="1"/>
          </p:cNvSpPr>
          <p:nvPr>
            <p:ph type="sldNum" sz="quarter" idx="4"/>
          </p:nvPr>
        </p:nvSpPr>
        <p:spPr>
          <a:xfrm>
            <a:off x="4067944" y="6381329"/>
            <a:ext cx="1008112" cy="262800"/>
          </a:xfrm>
          <a:prstGeom prst="rect">
            <a:avLst/>
          </a:prstGeom>
        </p:spPr>
        <p:txBody>
          <a:bodyPr vert="horz" lIns="91440" tIns="45720" rIns="91440" bIns="45720" rtlCol="0" anchor="ctr"/>
          <a:lstStyle>
            <a:lvl1pPr algn="ctr">
              <a:defRPr sz="1100">
                <a:solidFill>
                  <a:schemeClr val="bg1"/>
                </a:solidFill>
                <a:latin typeface="Berlin Sans FB Demi" pitchFamily="34" charset="0"/>
                <a:cs typeface="Aharoni" pitchFamily="2" charset="-79"/>
              </a:defRPr>
            </a:lvl1pPr>
          </a:lstStyle>
          <a:p>
            <a:fld id="{B54D5C4E-F4AB-41B7-B40F-0FC0C97F76A6}" type="slidenum">
              <a:rPr lang="nl-BE" smtClean="0">
                <a:solidFill>
                  <a:srgbClr val="FFFFFF"/>
                </a:solidFill>
              </a:rPr>
              <a:pPr/>
              <a:t>‹N°›</a:t>
            </a:fld>
            <a:endParaRPr lang="nl-BE" dirty="0">
              <a:solidFill>
                <a:srgbClr val="FFFFFF"/>
              </a:solidFill>
            </a:endParaRPr>
          </a:p>
        </p:txBody>
      </p:sp>
      <p:sp>
        <p:nvSpPr>
          <p:cNvPr id="17" name="Footer Placeholder 4"/>
          <p:cNvSpPr>
            <a:spLocks noGrp="1"/>
          </p:cNvSpPr>
          <p:nvPr>
            <p:ph type="ftr" sz="quarter" idx="3"/>
          </p:nvPr>
        </p:nvSpPr>
        <p:spPr>
          <a:xfrm>
            <a:off x="5292080" y="6381328"/>
            <a:ext cx="3615680" cy="262800"/>
          </a:xfrm>
          <a:prstGeom prst="rect">
            <a:avLst/>
          </a:prstGeom>
        </p:spPr>
        <p:txBody>
          <a:bodyPr/>
          <a:lstStyle>
            <a:lvl1pPr algn="r">
              <a:defRPr sz="1100">
                <a:solidFill>
                  <a:schemeClr val="bg1"/>
                </a:solidFill>
                <a:latin typeface="Berlin Sans FB Demi" pitchFamily="34" charset="0"/>
                <a:cs typeface="Aharoni" pitchFamily="2" charset="-79"/>
              </a:defRPr>
            </a:lvl1pPr>
          </a:lstStyle>
          <a:p>
            <a:endParaRPr lang="nl-BE" dirty="0">
              <a:solidFill>
                <a:srgbClr val="FFFFFF"/>
              </a:solidFill>
            </a:endParaRPr>
          </a:p>
        </p:txBody>
      </p:sp>
    </p:spTree>
    <p:extLst>
      <p:ext uri="{BB962C8B-B14F-4D97-AF65-F5344CB8AC3E}">
        <p14:creationId xmlns:p14="http://schemas.microsoft.com/office/powerpoint/2010/main" val="23871542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4" r:id="rId11"/>
  </p:sldLayoutIdLst>
  <p:hf hdr="0" ftr="0" dt="0"/>
  <p:txStyles>
    <p:titleStyle>
      <a:lvl1pPr algn="ctr" defTabSz="914400" rtl="0" eaLnBrk="1" latinLnBrk="0" hangingPunct="1">
        <a:spcBef>
          <a:spcPct val="0"/>
        </a:spcBef>
        <a:buNone/>
        <a:defRPr sz="3600" kern="1200">
          <a:solidFill>
            <a:schemeClr val="tx1"/>
          </a:solidFill>
          <a:latin typeface="Berlin Sans FB Demi" pitchFamily="34" charset="0"/>
          <a:ea typeface="+mj-ea"/>
          <a:cs typeface="Aharoni" pitchFamily="2" charset="-79"/>
        </a:defRPr>
      </a:lvl1pPr>
    </p:titleStyle>
    <p:bodyStyle>
      <a:lvl1pPr marL="342900" indent="-342900" algn="l" defTabSz="914400" rtl="0" eaLnBrk="1" latinLnBrk="0" hangingPunct="1">
        <a:spcBef>
          <a:spcPct val="20000"/>
        </a:spcBef>
        <a:buFont typeface="Arial" pitchFamily="34" charset="0"/>
        <a:buChar char="•"/>
        <a:defRPr sz="2800" kern="1200">
          <a:solidFill>
            <a:srgbClr val="6D6E71"/>
          </a:solidFill>
          <a:latin typeface="Berlin Sans FB Demi" pitchFamily="34" charset="0"/>
          <a:ea typeface="+mn-ea"/>
          <a:cs typeface="Aharoni" pitchFamily="2" charset="-79"/>
        </a:defRPr>
      </a:lvl1pPr>
      <a:lvl2pPr marL="742950" indent="-285750" algn="l" defTabSz="914400" rtl="0" eaLnBrk="1" latinLnBrk="0" hangingPunct="1">
        <a:spcBef>
          <a:spcPct val="20000"/>
        </a:spcBef>
        <a:buFont typeface="Arial" pitchFamily="34" charset="0"/>
        <a:buChar char="–"/>
        <a:defRPr sz="2400" kern="1200">
          <a:solidFill>
            <a:srgbClr val="6D6E71"/>
          </a:solidFill>
          <a:latin typeface="Berlin Sans FB Demi" pitchFamily="34" charset="0"/>
          <a:ea typeface="+mn-ea"/>
          <a:cs typeface="Aharoni" pitchFamily="2" charset="-79"/>
        </a:defRPr>
      </a:lvl2pPr>
      <a:lvl3pPr marL="1143000" indent="-228600" algn="l" defTabSz="914400" rtl="0" eaLnBrk="1" latinLnBrk="0" hangingPunct="1">
        <a:spcBef>
          <a:spcPct val="20000"/>
        </a:spcBef>
        <a:buFont typeface="Arial" pitchFamily="34" charset="0"/>
        <a:buChar char="•"/>
        <a:defRPr sz="2000" kern="1200">
          <a:solidFill>
            <a:srgbClr val="6D6E71"/>
          </a:solidFill>
          <a:latin typeface="Berlin Sans FB Demi" pitchFamily="34" charset="0"/>
          <a:ea typeface="+mn-ea"/>
          <a:cs typeface="Aharoni" pitchFamily="2" charset="-79"/>
        </a:defRPr>
      </a:lvl3pPr>
      <a:lvl4pPr marL="1600200" indent="-228600" algn="l" defTabSz="914400" rtl="0" eaLnBrk="1" latinLnBrk="0" hangingPunct="1">
        <a:spcBef>
          <a:spcPct val="20000"/>
        </a:spcBef>
        <a:buFont typeface="Arial" pitchFamily="34" charset="0"/>
        <a:buChar char="–"/>
        <a:defRPr sz="1800" kern="1200">
          <a:solidFill>
            <a:srgbClr val="6D6E71"/>
          </a:solidFill>
          <a:latin typeface="Berlin Sans FB Demi" pitchFamily="34" charset="0"/>
          <a:ea typeface="+mn-ea"/>
          <a:cs typeface="Aharoni" pitchFamily="2" charset="-79"/>
        </a:defRPr>
      </a:lvl4pPr>
      <a:lvl5pPr marL="2057400" indent="-228600" algn="l" defTabSz="914400" rtl="0" eaLnBrk="1" latinLnBrk="0" hangingPunct="1">
        <a:spcBef>
          <a:spcPct val="20000"/>
        </a:spcBef>
        <a:buFont typeface="Arial" pitchFamily="34" charset="0"/>
        <a:buChar char="»"/>
        <a:defRPr sz="1800" kern="1200">
          <a:solidFill>
            <a:srgbClr val="6D6E71"/>
          </a:solidFill>
          <a:latin typeface="Berlin Sans FB Demi" pitchFamily="34" charset="0"/>
          <a:ea typeface="+mn-ea"/>
          <a:cs typeface="Aharoni" pitchFamily="2" charset="-79"/>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6814" y="3593814"/>
            <a:ext cx="7056096" cy="1563378"/>
          </a:xfrm>
          <a:prstGeom prst="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nl-BE" dirty="0">
              <a:solidFill>
                <a:srgbClr val="9F1F63"/>
              </a:solidFill>
            </a:endParaRPr>
          </a:p>
        </p:txBody>
      </p:sp>
      <p:sp>
        <p:nvSpPr>
          <p:cNvPr id="3" name="Rectangle 2"/>
          <p:cNvSpPr/>
          <p:nvPr/>
        </p:nvSpPr>
        <p:spPr>
          <a:xfrm>
            <a:off x="1966814" y="4106638"/>
            <a:ext cx="7056096" cy="1569660"/>
          </a:xfrm>
          <a:prstGeom prst="rect">
            <a:avLst/>
          </a:prstGeom>
        </p:spPr>
        <p:txBody>
          <a:bodyPr wrap="square">
            <a:spAutoFit/>
          </a:bodyPr>
          <a:lstStyle/>
          <a:p>
            <a:pPr algn="r"/>
            <a:r>
              <a:rPr lang="en-US" sz="2400" dirty="0" smtClean="0">
                <a:solidFill>
                  <a:schemeClr val="bg2">
                    <a:lumMod val="75000"/>
                  </a:schemeClr>
                </a:solidFill>
                <a:latin typeface="Berlin Sans FB Demi" pitchFamily="34" charset="0"/>
              </a:rPr>
              <a:t>Mohamed Ben Halima (CEE et TEPP), </a:t>
            </a:r>
          </a:p>
          <a:p>
            <a:pPr algn="r"/>
            <a:r>
              <a:rPr lang="en-US" sz="2400" dirty="0" smtClean="0">
                <a:solidFill>
                  <a:schemeClr val="bg2">
                    <a:lumMod val="75000"/>
                  </a:schemeClr>
                </a:solidFill>
                <a:latin typeface="Berlin Sans FB Demi" pitchFamily="34" charset="0"/>
              </a:rPr>
              <a:t>Nathalie Greenan (CEE et TEPP), </a:t>
            </a:r>
          </a:p>
          <a:p>
            <a:pPr algn="r"/>
            <a:r>
              <a:rPr lang="en-US" sz="2400" dirty="0" smtClean="0">
                <a:solidFill>
                  <a:schemeClr val="bg2">
                    <a:lumMod val="75000"/>
                  </a:schemeClr>
                </a:solidFill>
                <a:latin typeface="Berlin Sans FB Demi" pitchFamily="34" charset="0"/>
              </a:rPr>
              <a:t>Joseph Lanfranchi (CEE et LEMMA), </a:t>
            </a:r>
          </a:p>
          <a:p>
            <a:pPr algn="r"/>
            <a:r>
              <a:rPr lang="en-US" sz="2400" dirty="0" smtClean="0">
                <a:solidFill>
                  <a:schemeClr val="bg2">
                    <a:lumMod val="75000"/>
                  </a:schemeClr>
                </a:solidFill>
                <a:latin typeface="Berlin Sans FB Demi" pitchFamily="34" charset="0"/>
              </a:rPr>
              <a:t>Laetitia Otte (DARES)</a:t>
            </a:r>
            <a:endParaRPr lang="fr-FR" sz="2400" dirty="0">
              <a:solidFill>
                <a:schemeClr val="bg2">
                  <a:lumMod val="75000"/>
                </a:schemeClr>
              </a:solidFill>
              <a:latin typeface="Berlin Sans FB Demi" pitchFamily="34" charset="0"/>
            </a:endParaRPr>
          </a:p>
        </p:txBody>
      </p:sp>
      <p:pic>
        <p:nvPicPr>
          <p:cNvPr id="6" name="Picture 8" descr="C:\Users\LiseS\Desktop\off logo partners\logo_CEE_2008_cou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1368840" cy="7200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1043608" y="5661248"/>
            <a:ext cx="3168352" cy="1015663"/>
          </a:xfrm>
          <a:prstGeom prst="rect">
            <a:avLst/>
          </a:prstGeom>
          <a:noFill/>
        </p:spPr>
        <p:txBody>
          <a:bodyPr wrap="square" rtlCol="0">
            <a:spAutoFit/>
          </a:bodyPr>
          <a:lstStyle/>
          <a:p>
            <a:pPr algn="ctr"/>
            <a:r>
              <a:rPr lang="en-US" sz="2000" b="1" dirty="0" err="1" smtClean="0">
                <a:solidFill>
                  <a:schemeClr val="accent1">
                    <a:lumMod val="75000"/>
                  </a:schemeClr>
                </a:solidFill>
              </a:rPr>
              <a:t>Conférence</a:t>
            </a:r>
            <a:r>
              <a:rPr lang="en-US" sz="2000" b="1" dirty="0" smtClean="0">
                <a:solidFill>
                  <a:schemeClr val="accent1">
                    <a:lumMod val="75000"/>
                  </a:schemeClr>
                </a:solidFill>
              </a:rPr>
              <a:t> TEPP 2016</a:t>
            </a:r>
          </a:p>
          <a:p>
            <a:pPr algn="ctr"/>
            <a:r>
              <a:rPr lang="en-US" sz="2000" b="1" dirty="0" smtClean="0">
                <a:solidFill>
                  <a:schemeClr val="accent1">
                    <a:lumMod val="75000"/>
                  </a:schemeClr>
                </a:solidFill>
              </a:rPr>
              <a:t>Saint Denis de la </a:t>
            </a:r>
            <a:r>
              <a:rPr lang="en-US" sz="2000" b="1" dirty="0" err="1" smtClean="0">
                <a:solidFill>
                  <a:schemeClr val="accent1">
                    <a:lumMod val="75000"/>
                  </a:schemeClr>
                </a:solidFill>
              </a:rPr>
              <a:t>Réunion</a:t>
            </a:r>
            <a:endParaRPr lang="en-US" sz="2000" b="1" dirty="0">
              <a:solidFill>
                <a:schemeClr val="accent1">
                  <a:lumMod val="75000"/>
                </a:schemeClr>
              </a:solidFill>
            </a:endParaRPr>
          </a:p>
        </p:txBody>
      </p:sp>
      <p:sp>
        <p:nvSpPr>
          <p:cNvPr id="8" name="ZoneTexte 7"/>
          <p:cNvSpPr txBox="1"/>
          <p:nvPr/>
        </p:nvSpPr>
        <p:spPr>
          <a:xfrm>
            <a:off x="-14795" y="1484784"/>
            <a:ext cx="7056784" cy="2308324"/>
          </a:xfrm>
          <a:prstGeom prst="rect">
            <a:avLst/>
          </a:prstGeom>
          <a:noFill/>
        </p:spPr>
        <p:txBody>
          <a:bodyPr wrap="square" rtlCol="0">
            <a:spAutoFit/>
          </a:bodyPr>
          <a:lstStyle/>
          <a:p>
            <a:pPr lvl="0" algn="r"/>
            <a:r>
              <a:rPr lang="en-US" sz="3600" b="1" dirty="0">
                <a:solidFill>
                  <a:srgbClr val="9F1F63"/>
                </a:solidFill>
                <a:latin typeface="Berlin Sans FB Demi" pitchFamily="34" charset="0"/>
              </a:rPr>
              <a:t>Company </a:t>
            </a:r>
            <a:r>
              <a:rPr lang="en-US" sz="3600" b="1" dirty="0" err="1">
                <a:solidFill>
                  <a:srgbClr val="9F1F63"/>
                </a:solidFill>
                <a:latin typeface="Berlin Sans FB Demi" pitchFamily="34" charset="0"/>
              </a:rPr>
              <a:t>organisational</a:t>
            </a:r>
            <a:r>
              <a:rPr lang="en-US" sz="3600" b="1" dirty="0">
                <a:solidFill>
                  <a:srgbClr val="9F1F63"/>
                </a:solidFill>
                <a:latin typeface="Berlin Sans FB Demi" pitchFamily="34" charset="0"/>
              </a:rPr>
              <a:t> changes </a:t>
            </a:r>
          </a:p>
          <a:p>
            <a:pPr lvl="0" algn="r"/>
            <a:r>
              <a:rPr lang="en-US" sz="3600" b="1" dirty="0">
                <a:solidFill>
                  <a:srgbClr val="9F1F63"/>
                </a:solidFill>
                <a:latin typeface="Berlin Sans FB Demi" pitchFamily="34" charset="0"/>
              </a:rPr>
              <a:t>and long term sickness absence and injury </a:t>
            </a:r>
            <a:r>
              <a:rPr lang="en-US" sz="3600" b="1" dirty="0" smtClean="0">
                <a:solidFill>
                  <a:srgbClr val="9F1F63"/>
                </a:solidFill>
                <a:latin typeface="Berlin Sans FB Demi" pitchFamily="34" charset="0"/>
              </a:rPr>
              <a:t>leave: results from a difference in difference approach</a:t>
            </a:r>
            <a:endParaRPr lang="en-US" sz="3600" b="1" dirty="0">
              <a:solidFill>
                <a:srgbClr val="9F1F63"/>
              </a:solidFill>
              <a:latin typeface="Berlin Sans FB Demi" pitchFamily="34" charset="0"/>
            </a:endParaRPr>
          </a:p>
        </p:txBody>
      </p:sp>
    </p:spTree>
    <p:extLst>
      <p:ext uri="{BB962C8B-B14F-4D97-AF65-F5344CB8AC3E}">
        <p14:creationId xmlns:p14="http://schemas.microsoft.com/office/powerpoint/2010/main" val="244016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8614"/>
            <a:ext cx="8229600" cy="490066"/>
          </a:xfrm>
        </p:spPr>
        <p:txBody>
          <a:bodyPr>
            <a:noAutofit/>
          </a:bodyPr>
          <a:lstStyle/>
          <a:p>
            <a:pPr algn="ctr"/>
            <a:r>
              <a:rPr lang="en-GB" sz="2400" b="1" dirty="0" smtClean="0">
                <a:latin typeface="Verdana" panose="020B0604030504040204" pitchFamily="34" charset="0"/>
                <a:ea typeface="Verdana" panose="020B0604030504040204" pitchFamily="34" charset="0"/>
                <a:cs typeface="Verdana" panose="020B0604030504040204" pitchFamily="34" charset="0"/>
              </a:rPr>
              <a:t>Timing of changes</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Diagramme 2"/>
          <p:cNvGraphicFramePr/>
          <p:nvPr>
            <p:extLst>
              <p:ext uri="{D42A27DB-BD31-4B8C-83A1-F6EECF244321}">
                <p14:modId xmlns:p14="http://schemas.microsoft.com/office/powerpoint/2010/main" val="3646998988"/>
              </p:ext>
            </p:extLst>
          </p:nvPr>
        </p:nvGraphicFramePr>
        <p:xfrm>
          <a:off x="1331640" y="2135510"/>
          <a:ext cx="6124575" cy="933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Connecteur droit 3"/>
          <p:cNvCxnSpPr/>
          <p:nvPr/>
        </p:nvCxnSpPr>
        <p:spPr>
          <a:xfrm>
            <a:off x="3419872" y="1988840"/>
            <a:ext cx="3905250" cy="0"/>
          </a:xfrm>
          <a:prstGeom prst="line">
            <a:avLst/>
          </a:prstGeom>
          <a:ln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3"/>
          <p:cNvSpPr>
            <a:spLocks noChangeArrowheads="1"/>
          </p:cNvSpPr>
          <p:nvPr/>
        </p:nvSpPr>
        <p:spPr bwMode="auto">
          <a:xfrm>
            <a:off x="4099108" y="1562889"/>
            <a:ext cx="25114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fr-FR" sz="2200" b="0" i="0" u="none" strike="noStrike" cap="none" normalizeH="0" baseline="0" dirty="0" smtClean="0">
                <a:ln>
                  <a:noFill/>
                </a:ln>
                <a:solidFill>
                  <a:schemeClr val="tx1"/>
                </a:solidFill>
                <a:effectLst/>
                <a:latin typeface="Calibri" panose="020F0502020204030204" pitchFamily="34" charset="0"/>
                <a:cs typeface="Times New Roman" pitchFamily="18" charset="0"/>
              </a:rPr>
              <a:t>Experimental Period</a:t>
            </a:r>
            <a:endParaRPr kumimoji="0" lang="en-US" altLang="fr-FR" sz="2200" b="0" i="0" u="none" strike="noStrike" cap="none" normalizeH="0" baseline="0" dirty="0" smtClean="0">
              <a:ln>
                <a:noFill/>
              </a:ln>
              <a:solidFill>
                <a:schemeClr val="tx1"/>
              </a:solidFill>
              <a:effectLst/>
              <a:latin typeface="Calibri" panose="020F0502020204030204"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itchFamily="34" charset="0"/>
                <a:cs typeface="Arial" pitchFamily="34" charset="0"/>
              </a:rPr>
              <a:t/>
            </a:r>
            <a:br>
              <a:rPr kumimoji="0" lang="fr-FR" altLang="fr-FR" sz="1800" b="0" i="0" u="none" strike="noStrike" cap="none" normalizeH="0" baseline="0" smtClean="0">
                <a:ln>
                  <a:noFill/>
                </a:ln>
                <a:solidFill>
                  <a:schemeClr val="tx1"/>
                </a:solidFill>
                <a:effectLst/>
                <a:latin typeface="Arial" pitchFamily="34" charset="0"/>
                <a:cs typeface="Arial" pitchFamily="34" charset="0"/>
              </a:rPr>
            </a:b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3068960"/>
            <a:ext cx="50228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186651" y="3717032"/>
            <a:ext cx="6958464" cy="2200602"/>
          </a:xfrm>
          <a:prstGeom prst="rect">
            <a:avLst/>
          </a:prstGeom>
        </p:spPr>
        <p:txBody>
          <a:bodyPr wrap="square">
            <a:spAutoFit/>
          </a:bodyPr>
          <a:lstStyle/>
          <a:p>
            <a:pPr marL="342900" lvl="0" indent="-342900" eaLnBrk="0" fontAlgn="base" hangingPunct="0">
              <a:spcBef>
                <a:spcPct val="0"/>
              </a:spcBef>
              <a:spcAft>
                <a:spcPts val="1800"/>
              </a:spcAft>
              <a:buBlip>
                <a:blip r:embed="rId9"/>
              </a:buBlip>
            </a:pPr>
            <a:r>
              <a:rPr lang="en-US" altLang="fr-FR" sz="2300" dirty="0">
                <a:latin typeface="Calibri" panose="020F0502020204030204" pitchFamily="34" charset="0"/>
                <a:ea typeface="Calibri" pitchFamily="34" charset="0"/>
                <a:cs typeface="Times New Roman" pitchFamily="18" charset="0"/>
              </a:rPr>
              <a:t>Experimental period: 2003 </a:t>
            </a:r>
            <a:r>
              <a:rPr lang="en-US" altLang="fr-FR" sz="2300" dirty="0" smtClean="0">
                <a:latin typeface="Calibri" panose="020F0502020204030204" pitchFamily="34" charset="0"/>
                <a:ea typeface="Calibri" pitchFamily="34" charset="0"/>
                <a:cs typeface="Times New Roman" pitchFamily="18" charset="0"/>
              </a:rPr>
              <a:t>to </a:t>
            </a:r>
            <a:r>
              <a:rPr lang="en-US" altLang="fr-FR" sz="2300" dirty="0">
                <a:latin typeface="Calibri" panose="020F0502020204030204" pitchFamily="34" charset="0"/>
                <a:ea typeface="Calibri" pitchFamily="34" charset="0"/>
                <a:cs typeface="Times New Roman" pitchFamily="18" charset="0"/>
              </a:rPr>
              <a:t>2008 </a:t>
            </a:r>
            <a:endParaRPr lang="fr-FR" altLang="fr-FR" sz="2300" dirty="0">
              <a:latin typeface="Calibri" panose="020F0502020204030204" pitchFamily="34" charset="0"/>
              <a:cs typeface="Arial" pitchFamily="34" charset="0"/>
            </a:endParaRPr>
          </a:p>
          <a:p>
            <a:pPr marL="342900" lvl="0" indent="-342900" eaLnBrk="0" fontAlgn="base" hangingPunct="0">
              <a:spcBef>
                <a:spcPct val="0"/>
              </a:spcBef>
              <a:spcAft>
                <a:spcPts val="1800"/>
              </a:spcAft>
              <a:buBlip>
                <a:blip r:embed="rId9"/>
              </a:buBlip>
            </a:pPr>
            <a:r>
              <a:rPr lang="en-US" altLang="fr-FR" sz="2300" dirty="0">
                <a:latin typeface="Calibri" panose="020F0502020204030204" pitchFamily="34" charset="0"/>
                <a:ea typeface="Calibri" pitchFamily="34" charset="0"/>
                <a:cs typeface="Times New Roman" pitchFamily="18" charset="0"/>
              </a:rPr>
              <a:t>Before </a:t>
            </a:r>
            <a:r>
              <a:rPr lang="en-US" altLang="fr-FR" sz="2300" dirty="0" err="1" smtClean="0">
                <a:latin typeface="Calibri" panose="020F0502020204030204" pitchFamily="34" charset="0"/>
                <a:ea typeface="Calibri" pitchFamily="34" charset="0"/>
                <a:cs typeface="Times New Roman" pitchFamily="18" charset="0"/>
              </a:rPr>
              <a:t>organisational</a:t>
            </a:r>
            <a:r>
              <a:rPr lang="en-US" altLang="fr-FR" sz="2300" dirty="0" smtClean="0">
                <a:latin typeface="Calibri" panose="020F0502020204030204" pitchFamily="34" charset="0"/>
                <a:ea typeface="Calibri" pitchFamily="34" charset="0"/>
                <a:cs typeface="Times New Roman" pitchFamily="18" charset="0"/>
              </a:rPr>
              <a:t> </a:t>
            </a:r>
            <a:r>
              <a:rPr lang="en-US" altLang="fr-FR" sz="2300" dirty="0">
                <a:latin typeface="Calibri" panose="020F0502020204030204" pitchFamily="34" charset="0"/>
                <a:ea typeface="Calibri" pitchFamily="34" charset="0"/>
                <a:cs typeface="Times New Roman" pitchFamily="18" charset="0"/>
              </a:rPr>
              <a:t>changes period: 2000 </a:t>
            </a:r>
            <a:r>
              <a:rPr lang="en-US" altLang="fr-FR" sz="2300" dirty="0" smtClean="0">
                <a:latin typeface="Calibri" panose="020F0502020204030204" pitchFamily="34" charset="0"/>
                <a:ea typeface="Calibri" pitchFamily="34" charset="0"/>
                <a:cs typeface="Times New Roman" pitchFamily="18" charset="0"/>
              </a:rPr>
              <a:t>to </a:t>
            </a:r>
            <a:r>
              <a:rPr lang="en-US" altLang="fr-FR" sz="2300" dirty="0">
                <a:latin typeface="Calibri" panose="020F0502020204030204" pitchFamily="34" charset="0"/>
                <a:ea typeface="Calibri" pitchFamily="34" charset="0"/>
                <a:cs typeface="Times New Roman" pitchFamily="18" charset="0"/>
              </a:rPr>
              <a:t>2002 </a:t>
            </a:r>
            <a:endParaRPr lang="fr-FR" altLang="fr-FR" sz="2300" dirty="0">
              <a:latin typeface="Calibri" panose="020F0502020204030204" pitchFamily="34" charset="0"/>
              <a:cs typeface="Arial" pitchFamily="34" charset="0"/>
            </a:endParaRPr>
          </a:p>
          <a:p>
            <a:pPr marL="342900" lvl="0" indent="-342900" eaLnBrk="0" fontAlgn="base" hangingPunct="0">
              <a:spcBef>
                <a:spcPct val="0"/>
              </a:spcBef>
              <a:spcAft>
                <a:spcPts val="1800"/>
              </a:spcAft>
              <a:buBlip>
                <a:blip r:embed="rId9"/>
              </a:buBlip>
            </a:pPr>
            <a:r>
              <a:rPr lang="en-US" altLang="fr-FR" sz="2300" dirty="0">
                <a:latin typeface="Calibri" panose="020F0502020204030204" pitchFamily="34" charset="0"/>
                <a:ea typeface="Calibri" pitchFamily="34" charset="0"/>
                <a:cs typeface="Times New Roman" pitchFamily="18" charset="0"/>
              </a:rPr>
              <a:t>During </a:t>
            </a:r>
            <a:r>
              <a:rPr lang="en-US" altLang="fr-FR" sz="2300" dirty="0" err="1" smtClean="0">
                <a:latin typeface="Calibri" panose="020F0502020204030204" pitchFamily="34" charset="0"/>
                <a:ea typeface="Calibri" pitchFamily="34" charset="0"/>
                <a:cs typeface="Times New Roman" pitchFamily="18" charset="0"/>
              </a:rPr>
              <a:t>organisational</a:t>
            </a:r>
            <a:r>
              <a:rPr lang="en-US" altLang="fr-FR" sz="2300" dirty="0" smtClean="0">
                <a:latin typeface="Calibri" panose="020F0502020204030204" pitchFamily="34" charset="0"/>
                <a:ea typeface="Calibri" pitchFamily="34" charset="0"/>
                <a:cs typeface="Times New Roman" pitchFamily="18" charset="0"/>
              </a:rPr>
              <a:t> </a:t>
            </a:r>
            <a:r>
              <a:rPr lang="en-US" altLang="fr-FR" sz="2300" dirty="0">
                <a:latin typeface="Calibri" panose="020F0502020204030204" pitchFamily="34" charset="0"/>
                <a:ea typeface="Calibri" pitchFamily="34" charset="0"/>
                <a:cs typeface="Times New Roman" pitchFamily="18" charset="0"/>
              </a:rPr>
              <a:t>changes period: 2003 </a:t>
            </a:r>
            <a:r>
              <a:rPr lang="en-US" altLang="fr-FR" sz="2300" dirty="0" smtClean="0">
                <a:latin typeface="Calibri" panose="020F0502020204030204" pitchFamily="34" charset="0"/>
                <a:ea typeface="Calibri" pitchFamily="34" charset="0"/>
                <a:cs typeface="Times New Roman" pitchFamily="18" charset="0"/>
              </a:rPr>
              <a:t>to </a:t>
            </a:r>
            <a:r>
              <a:rPr lang="en-US" altLang="fr-FR" sz="2300" dirty="0">
                <a:latin typeface="Calibri" panose="020F0502020204030204" pitchFamily="34" charset="0"/>
                <a:ea typeface="Calibri" pitchFamily="34" charset="0"/>
                <a:cs typeface="Times New Roman" pitchFamily="18" charset="0"/>
              </a:rPr>
              <a:t>2005 </a:t>
            </a:r>
            <a:endParaRPr lang="fr-FR" altLang="fr-FR" sz="2300" dirty="0">
              <a:latin typeface="Calibri" panose="020F0502020204030204" pitchFamily="34" charset="0"/>
              <a:cs typeface="Arial" pitchFamily="34" charset="0"/>
            </a:endParaRPr>
          </a:p>
          <a:p>
            <a:pPr marL="342900" lvl="0" indent="-342900" eaLnBrk="0" fontAlgn="base" hangingPunct="0">
              <a:spcBef>
                <a:spcPct val="0"/>
              </a:spcBef>
              <a:spcAft>
                <a:spcPts val="1800"/>
              </a:spcAft>
              <a:buBlip>
                <a:blip r:embed="rId9"/>
              </a:buBlip>
            </a:pPr>
            <a:r>
              <a:rPr lang="en-US" altLang="fr-FR" sz="2300" dirty="0">
                <a:latin typeface="Calibri" panose="020F0502020204030204" pitchFamily="34" charset="0"/>
                <a:ea typeface="Calibri" pitchFamily="34" charset="0"/>
                <a:cs typeface="Times New Roman" pitchFamily="18" charset="0"/>
              </a:rPr>
              <a:t>After </a:t>
            </a:r>
            <a:r>
              <a:rPr lang="en-US" altLang="fr-FR" sz="2300" dirty="0" err="1" smtClean="0">
                <a:latin typeface="Calibri" panose="020F0502020204030204" pitchFamily="34" charset="0"/>
                <a:ea typeface="Calibri" pitchFamily="34" charset="0"/>
                <a:cs typeface="Times New Roman" pitchFamily="18" charset="0"/>
              </a:rPr>
              <a:t>organisational</a:t>
            </a:r>
            <a:r>
              <a:rPr lang="en-US" altLang="fr-FR" sz="2300" dirty="0" smtClean="0">
                <a:latin typeface="Calibri" panose="020F0502020204030204" pitchFamily="34" charset="0"/>
                <a:ea typeface="Calibri" pitchFamily="34" charset="0"/>
                <a:cs typeface="Times New Roman" pitchFamily="18" charset="0"/>
              </a:rPr>
              <a:t> </a:t>
            </a:r>
            <a:r>
              <a:rPr lang="en-US" altLang="fr-FR" sz="2300" dirty="0">
                <a:latin typeface="Calibri" panose="020F0502020204030204" pitchFamily="34" charset="0"/>
                <a:ea typeface="Calibri" pitchFamily="34" charset="0"/>
                <a:cs typeface="Times New Roman" pitchFamily="18" charset="0"/>
              </a:rPr>
              <a:t>changes period: 2006 </a:t>
            </a:r>
            <a:r>
              <a:rPr lang="en-US" altLang="fr-FR" sz="2300" dirty="0" smtClean="0">
                <a:latin typeface="Calibri" panose="020F0502020204030204" pitchFamily="34" charset="0"/>
                <a:ea typeface="Calibri" pitchFamily="34" charset="0"/>
                <a:cs typeface="Times New Roman" pitchFamily="18" charset="0"/>
              </a:rPr>
              <a:t>to 2008</a:t>
            </a:r>
            <a:endParaRPr lang="fr-FR" altLang="fr-FR" sz="2300" dirty="0">
              <a:latin typeface="Calibri" panose="020F0502020204030204" pitchFamily="34" charset="0"/>
              <a:cs typeface="Arial" pitchFamily="34" charset="0"/>
            </a:endParaRPr>
          </a:p>
        </p:txBody>
      </p:sp>
      <p:sp>
        <p:nvSpPr>
          <p:cNvPr id="10" name="ZoneTexte 9"/>
          <p:cNvSpPr txBox="1"/>
          <p:nvPr/>
        </p:nvSpPr>
        <p:spPr>
          <a:xfrm>
            <a:off x="258545" y="548680"/>
            <a:ext cx="8561927" cy="800219"/>
          </a:xfrm>
          <a:prstGeom prst="rect">
            <a:avLst/>
          </a:prstGeom>
          <a:noFill/>
        </p:spPr>
        <p:txBody>
          <a:bodyPr wrap="square" rtlCol="0">
            <a:spAutoFit/>
          </a:bodyPr>
          <a:lstStyle/>
          <a:p>
            <a:pPr algn="just"/>
            <a:r>
              <a:rPr lang="en-GB" sz="2300" dirty="0" smtClean="0">
                <a:latin typeface="Calibri" panose="020F0502020204030204" pitchFamily="34" charset="0"/>
              </a:rPr>
              <a:t>We compare the absence behaviour of employees before, during and after the changes have been implemented by their company </a:t>
            </a:r>
            <a:endParaRPr lang="en-GB" sz="2300" dirty="0">
              <a:latin typeface="Calibri" panose="020F0502020204030204" pitchFamily="34" charset="0"/>
            </a:endParaRPr>
          </a:p>
        </p:txBody>
      </p:sp>
    </p:spTree>
    <p:extLst>
      <p:ext uri="{BB962C8B-B14F-4D97-AF65-F5344CB8AC3E}">
        <p14:creationId xmlns:p14="http://schemas.microsoft.com/office/powerpoint/2010/main" val="3474629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4294967295"/>
          </p:nvPr>
        </p:nvSpPr>
        <p:spPr bwMode="auto">
          <a:xfrm>
            <a:off x="8305800" y="242888"/>
            <a:ext cx="554038" cy="365125"/>
          </a:xfrm>
          <a:prstGeom prst="rect">
            <a:avLst/>
          </a:prstGeom>
          <a:noFill/>
          <a:ln>
            <a:miter lim="800000"/>
            <a:headEnd/>
            <a:tailEnd/>
          </a:ln>
        </p:spPr>
        <p:txBody>
          <a:bodyPr/>
          <a:lstStyle/>
          <a:p>
            <a:fld id="{08B4E072-6282-4E77-B8E0-56B990ECCFB0}" type="slidenum">
              <a:rPr lang="fr-FR" smtClean="0"/>
              <a:pPr/>
              <a:t>11</a:t>
            </a:fld>
            <a:endParaRPr lang="fr-FR" smtClean="0"/>
          </a:p>
        </p:txBody>
      </p:sp>
      <p:sp>
        <p:nvSpPr>
          <p:cNvPr id="16386" name="Titre 1"/>
          <p:cNvSpPr>
            <a:spLocks noGrp="1"/>
          </p:cNvSpPr>
          <p:nvPr>
            <p:ph type="title" idx="4294967295"/>
          </p:nvPr>
        </p:nvSpPr>
        <p:spPr>
          <a:xfrm>
            <a:off x="611560" y="0"/>
            <a:ext cx="8062540" cy="908720"/>
          </a:xfrm>
        </p:spPr>
        <p:txBody>
          <a:bodyPr>
            <a:norm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Measurement of </a:t>
            </a:r>
            <a:br>
              <a:rPr lang="en-GB" sz="2400" b="1" dirty="0">
                <a:latin typeface="Verdana" panose="020B0604030504040204" pitchFamily="34" charset="0"/>
                <a:ea typeface="Verdana" panose="020B0604030504040204" pitchFamily="34" charset="0"/>
                <a:cs typeface="Verdana" panose="020B0604030504040204" pitchFamily="34" charset="0"/>
              </a:rPr>
            </a:br>
            <a:r>
              <a:rPr lang="en-GB" sz="2400" b="1" dirty="0">
                <a:latin typeface="Verdana" panose="020B0604030504040204" pitchFamily="34" charset="0"/>
                <a:ea typeface="Verdana" panose="020B0604030504040204" pitchFamily="34" charset="0"/>
                <a:cs typeface="Verdana" panose="020B0604030504040204" pitchFamily="34" charset="0"/>
              </a:rPr>
              <a:t>employer  Changes ?</a:t>
            </a:r>
            <a:r>
              <a:rPr lang="fr-FR" sz="2400" b="1" dirty="0">
                <a:latin typeface="Verdana" panose="020B0604030504040204" pitchFamily="34" charset="0"/>
                <a:ea typeface="Verdana" panose="020B0604030504040204" pitchFamily="34" charset="0"/>
                <a:cs typeface="Verdana" panose="020B0604030504040204" pitchFamily="34" charset="0"/>
              </a:rPr>
              <a:t> (1)</a:t>
            </a:r>
          </a:p>
        </p:txBody>
      </p:sp>
      <p:sp>
        <p:nvSpPr>
          <p:cNvPr id="16387" name="Espace réservé du contenu 2"/>
          <p:cNvSpPr>
            <a:spLocks noGrp="1"/>
          </p:cNvSpPr>
          <p:nvPr>
            <p:ph idx="4294967295"/>
          </p:nvPr>
        </p:nvSpPr>
        <p:spPr>
          <a:xfrm>
            <a:off x="179512" y="1268760"/>
            <a:ext cx="8670925" cy="4104456"/>
          </a:xfrm>
        </p:spPr>
        <p:txBody>
          <a:bodyPr>
            <a:normAutofit/>
          </a:bodyPr>
          <a:lstStyle/>
          <a:p>
            <a:pPr>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Tools used by the organisation=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models of organised action</a:t>
            </a:r>
          </a:p>
          <a:p>
            <a:pPr>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Through the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adoption</a:t>
            </a:r>
            <a:r>
              <a:rPr lang="en-GB" sz="2200" dirty="0" smtClean="0">
                <a:latin typeface="Calibri" panose="020F0502020204030204" pitchFamily="34" charset="0"/>
                <a:ea typeface="Verdana" panose="020B0604030504040204" pitchFamily="34" charset="0"/>
                <a:cs typeface="Verdana" panose="020B0604030504040204" pitchFamily="34" charset="0"/>
              </a:rPr>
              <a:t> or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dropping</a:t>
            </a:r>
            <a:r>
              <a:rPr lang="en-GB" sz="2200" dirty="0" smtClean="0">
                <a:latin typeface="Calibri" panose="020F0502020204030204" pitchFamily="34" charset="0"/>
                <a:ea typeface="Verdana" panose="020B0604030504040204" pitchFamily="34" charset="0"/>
                <a:cs typeface="Verdana" panose="020B0604030504040204" pitchFamily="34" charset="0"/>
              </a:rPr>
              <a:t> of tools,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employers reveal their intentions of change</a:t>
            </a:r>
          </a:p>
          <a:p>
            <a:pPr>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Focus on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cumulative adoption</a:t>
            </a:r>
            <a:r>
              <a:rPr lang="en-GB" sz="2200" dirty="0" smtClean="0">
                <a:latin typeface="Calibri" panose="020F0502020204030204" pitchFamily="34" charset="0"/>
                <a:ea typeface="Verdana" panose="020B0604030504040204" pitchFamily="34" charset="0"/>
                <a:cs typeface="Verdana" panose="020B0604030504040204" pitchFamily="34" charset="0"/>
              </a:rPr>
              <a:t>: it weighs stronger on evolutions of work than the adoption of any specific tool because:</a:t>
            </a:r>
          </a:p>
          <a:p>
            <a:pPr marL="742950" lvl="1" indent="-285750">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There is a strong heterogeneity in the uses by employers of any given tool</a:t>
            </a:r>
          </a:p>
          <a:p>
            <a:pPr marL="742950" lvl="1" indent="-285750">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Cumulative adoption of tools reveals a strong intention of change / a new orientation in work practices </a:t>
            </a:r>
          </a:p>
          <a:p>
            <a:pPr marL="742950" lvl="1" indent="-285750">
              <a:spcBef>
                <a:spcPts val="1300"/>
              </a:spcBef>
            </a:pPr>
            <a:endParaRPr lang="en-GB" dirty="0" smtClean="0"/>
          </a:p>
        </p:txBody>
      </p:sp>
    </p:spTree>
    <p:extLst>
      <p:ext uri="{BB962C8B-B14F-4D97-AF65-F5344CB8AC3E}">
        <p14:creationId xmlns:p14="http://schemas.microsoft.com/office/powerpoint/2010/main" val="4207812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4294967295"/>
          </p:nvPr>
        </p:nvSpPr>
        <p:spPr bwMode="auto">
          <a:xfrm>
            <a:off x="8305800" y="242888"/>
            <a:ext cx="554038" cy="365125"/>
          </a:xfrm>
          <a:prstGeom prst="rect">
            <a:avLst/>
          </a:prstGeom>
          <a:noFill/>
          <a:ln>
            <a:miter lim="800000"/>
            <a:headEnd/>
            <a:tailEnd/>
          </a:ln>
        </p:spPr>
        <p:txBody>
          <a:bodyPr/>
          <a:lstStyle/>
          <a:p>
            <a:fld id="{A921D120-9462-4082-B2CB-A8C1811675DF}" type="slidenum">
              <a:rPr lang="fr-FR" smtClean="0"/>
              <a:pPr/>
              <a:t>12</a:t>
            </a:fld>
            <a:endParaRPr lang="fr-FR" smtClean="0"/>
          </a:p>
        </p:txBody>
      </p:sp>
      <p:sp>
        <p:nvSpPr>
          <p:cNvPr id="18434" name="Espace réservé du contenu 2"/>
          <p:cNvSpPr>
            <a:spLocks noGrp="1"/>
          </p:cNvSpPr>
          <p:nvPr>
            <p:ph idx="4294967295"/>
          </p:nvPr>
        </p:nvSpPr>
        <p:spPr>
          <a:xfrm>
            <a:off x="747713" y="1435100"/>
            <a:ext cx="8112125" cy="4584700"/>
          </a:xfrm>
        </p:spPr>
        <p:txBody>
          <a:bodyPr>
            <a:normAutofit/>
          </a:bodyPr>
          <a:lstStyle/>
          <a:p>
            <a:pPr>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We build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two synthetic indicators </a:t>
            </a:r>
            <a:r>
              <a:rPr lang="en-GB" sz="2200" dirty="0" smtClean="0">
                <a:latin typeface="Calibri" panose="020F0502020204030204" pitchFamily="34" charset="0"/>
                <a:ea typeface="Verdana" panose="020B0604030504040204" pitchFamily="34" charset="0"/>
                <a:cs typeface="Verdana" panose="020B0604030504040204" pitchFamily="34" charset="0"/>
              </a:rPr>
              <a:t>to measure changes in the uses of two families of tools often described as complementary from the point of view of economic performance</a:t>
            </a:r>
          </a:p>
          <a:p>
            <a:pPr lvl="1">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Information and Communication Technologies</a:t>
            </a:r>
            <a:br>
              <a:rPr lang="en-GB" sz="2200" dirty="0" smtClean="0">
                <a:latin typeface="Calibri" panose="020F0502020204030204" pitchFamily="34" charset="0"/>
                <a:ea typeface="Verdana" panose="020B0604030504040204" pitchFamily="34" charset="0"/>
                <a:cs typeface="Verdana" panose="020B0604030504040204" pitchFamily="34" charset="0"/>
              </a:rPr>
            </a:b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 equip the information system</a:t>
            </a:r>
          </a:p>
          <a:p>
            <a:pPr lvl="1">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Management tools</a:t>
            </a:r>
            <a:br>
              <a:rPr lang="en-GB" sz="2200" dirty="0" smtClean="0">
                <a:latin typeface="Calibri" panose="020F0502020204030204" pitchFamily="34" charset="0"/>
                <a:ea typeface="Verdana" panose="020B0604030504040204" pitchFamily="34" charset="0"/>
                <a:cs typeface="Verdana" panose="020B0604030504040204" pitchFamily="34" charset="0"/>
              </a:rPr>
            </a:b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 equip the production system</a:t>
            </a:r>
          </a:p>
          <a:p>
            <a:pPr lvl="1">
              <a:spcBef>
                <a:spcPts val="1300"/>
              </a:spcBef>
              <a:buClr>
                <a:schemeClr val="tx1"/>
              </a:buClr>
            </a:pPr>
            <a:r>
              <a:rPr lang="en-GB" sz="2200" dirty="0" smtClean="0">
                <a:latin typeface="Calibri" panose="020F0502020204030204" pitchFamily="34" charset="0"/>
                <a:ea typeface="Verdana" panose="020B0604030504040204" pitchFamily="34" charset="0"/>
                <a:cs typeface="Verdana" panose="020B0604030504040204" pitchFamily="34" charset="0"/>
              </a:rPr>
              <a:t>Over 2003-2006/2007</a:t>
            </a:r>
          </a:p>
          <a:p>
            <a:pPr>
              <a:spcBef>
                <a:spcPts val="1300"/>
              </a:spcBef>
              <a:buClr>
                <a:schemeClr val="tx1"/>
              </a:buClr>
            </a:pPr>
            <a:r>
              <a:rPr lang="en-GB" sz="2200" dirty="0" smtClean="0">
                <a:solidFill>
                  <a:srgbClr val="FF6600"/>
                </a:solidFill>
                <a:latin typeface="Calibri" panose="020F0502020204030204" pitchFamily="34" charset="0"/>
                <a:ea typeface="Verdana" panose="020B0604030504040204" pitchFamily="34" charset="0"/>
                <a:cs typeface="Verdana" panose="020B0604030504040204" pitchFamily="34" charset="0"/>
              </a:rPr>
              <a:t> </a:t>
            </a:r>
            <a:r>
              <a:rPr lang="en-GB" sz="2200" dirty="0" smtClean="0">
                <a:latin typeface="Calibri" panose="020F0502020204030204" pitchFamily="34" charset="0"/>
                <a:ea typeface="Verdana" panose="020B0604030504040204" pitchFamily="34" charset="0"/>
                <a:cs typeface="Verdana" panose="020B0604030504040204" pitchFamily="34" charset="0"/>
              </a:rPr>
              <a:t>We build indicators that are</a:t>
            </a:r>
            <a:r>
              <a:rPr lang="en-GB" sz="2200" dirty="0" smtClean="0">
                <a:solidFill>
                  <a:srgbClr val="FF6600"/>
                </a:solidFill>
                <a:latin typeface="Calibri" panose="020F0502020204030204" pitchFamily="34" charset="0"/>
                <a:ea typeface="Verdana" panose="020B0604030504040204" pitchFamily="34" charset="0"/>
                <a:cs typeface="Verdana" panose="020B0604030504040204" pitchFamily="34" charset="0"/>
              </a:rPr>
              <a:t> </a:t>
            </a:r>
            <a:r>
              <a:rPr lang="en-GB" sz="2200" dirty="0" smtClean="0">
                <a:solidFill>
                  <a:schemeClr val="tx1"/>
                </a:solidFill>
                <a:latin typeface="Calibri" panose="020F0502020204030204" pitchFamily="34" charset="0"/>
                <a:ea typeface="Verdana" panose="020B0604030504040204" pitchFamily="34" charset="0"/>
                <a:cs typeface="Verdana" panose="020B0604030504040204" pitchFamily="34" charset="0"/>
              </a:rPr>
              <a:t>comparable over time</a:t>
            </a:r>
            <a:endParaRPr lang="en-GB" sz="2200" dirty="0">
              <a:solidFill>
                <a:schemeClr val="tx1"/>
              </a:solidFill>
              <a:latin typeface="Calibri" panose="020F0502020204030204" pitchFamily="34" charset="0"/>
              <a:ea typeface="Verdana" panose="020B0604030504040204" pitchFamily="34" charset="0"/>
              <a:cs typeface="Verdana" panose="020B0604030504040204" pitchFamily="34" charset="0"/>
            </a:endParaRPr>
          </a:p>
        </p:txBody>
      </p:sp>
      <p:sp>
        <p:nvSpPr>
          <p:cNvPr id="18435" name="Titre 1"/>
          <p:cNvSpPr>
            <a:spLocks/>
          </p:cNvSpPr>
          <p:nvPr/>
        </p:nvSpPr>
        <p:spPr bwMode="auto">
          <a:xfrm>
            <a:off x="747713" y="0"/>
            <a:ext cx="7926387" cy="1052736"/>
          </a:xfrm>
          <a:prstGeom prst="rect">
            <a:avLst/>
          </a:prstGeom>
          <a:noFill/>
          <a:ln w="9525">
            <a:noFill/>
            <a:miter lim="800000"/>
            <a:headEnd/>
            <a:tailEnd/>
          </a:ln>
        </p:spPr>
        <p:txBody>
          <a:bodyPr/>
          <a:lstStyle/>
          <a:p>
            <a:pPr algn="ctr">
              <a:spcBef>
                <a:spcPct val="0"/>
              </a:spcBef>
            </a:pPr>
            <a:r>
              <a:rPr lang="en-GB" sz="2400" b="1" dirty="0">
                <a:latin typeface="Verdana" panose="020B0604030504040204" pitchFamily="34" charset="0"/>
                <a:ea typeface="Verdana" panose="020B0604030504040204" pitchFamily="34" charset="0"/>
                <a:cs typeface="Verdana" panose="020B0604030504040204" pitchFamily="34" charset="0"/>
              </a:rPr>
              <a:t>Measurement of</a:t>
            </a:r>
            <a:br>
              <a:rPr lang="en-GB" sz="2400" b="1" dirty="0">
                <a:latin typeface="Verdana" panose="020B0604030504040204" pitchFamily="34" charset="0"/>
                <a:ea typeface="Verdana" panose="020B0604030504040204" pitchFamily="34" charset="0"/>
                <a:cs typeface="Verdana" panose="020B0604030504040204" pitchFamily="34" charset="0"/>
              </a:rPr>
            </a:br>
            <a:r>
              <a:rPr lang="en-GB" sz="2400" b="1" dirty="0">
                <a:latin typeface="Verdana" panose="020B0604030504040204" pitchFamily="34" charset="0"/>
                <a:ea typeface="Verdana" panose="020B0604030504040204" pitchFamily="34" charset="0"/>
                <a:cs typeface="Verdana" panose="020B0604030504040204" pitchFamily="34" charset="0"/>
              </a:rPr>
              <a:t> employer  Changes ?</a:t>
            </a:r>
            <a:r>
              <a:rPr lang="fr-FR" sz="2400" b="1" dirty="0">
                <a:latin typeface="Verdana" panose="020B0604030504040204" pitchFamily="34" charset="0"/>
                <a:ea typeface="Verdana" panose="020B0604030504040204" pitchFamily="34" charset="0"/>
                <a:cs typeface="Verdana" panose="020B0604030504040204" pitchFamily="34" charset="0"/>
              </a:rPr>
              <a:t> (2)</a:t>
            </a:r>
          </a:p>
        </p:txBody>
      </p:sp>
    </p:spTree>
    <p:extLst>
      <p:ext uri="{BB962C8B-B14F-4D97-AF65-F5344CB8AC3E}">
        <p14:creationId xmlns:p14="http://schemas.microsoft.com/office/powerpoint/2010/main" val="80773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4294967295"/>
          </p:nvPr>
        </p:nvSpPr>
        <p:spPr bwMode="auto">
          <a:xfrm>
            <a:off x="8305800" y="242888"/>
            <a:ext cx="554038" cy="365125"/>
          </a:xfrm>
          <a:prstGeom prst="rect">
            <a:avLst/>
          </a:prstGeom>
          <a:noFill/>
          <a:ln>
            <a:miter lim="800000"/>
            <a:headEnd/>
            <a:tailEnd/>
          </a:ln>
        </p:spPr>
        <p:txBody>
          <a:bodyPr/>
          <a:lstStyle/>
          <a:p>
            <a:fld id="{743CE643-78E9-4F8A-B3B6-A68EF62487B8}" type="slidenum">
              <a:rPr lang="fr-FR" smtClean="0"/>
              <a:pPr/>
              <a:t>13</a:t>
            </a:fld>
            <a:endParaRPr lang="fr-FR" smtClean="0"/>
          </a:p>
        </p:txBody>
      </p:sp>
      <p:sp>
        <p:nvSpPr>
          <p:cNvPr id="20482" name="Titre 1"/>
          <p:cNvSpPr>
            <a:spLocks noGrp="1"/>
          </p:cNvSpPr>
          <p:nvPr>
            <p:ph type="title" idx="4294967295"/>
          </p:nvPr>
        </p:nvSpPr>
        <p:spPr>
          <a:xfrm>
            <a:off x="1111250" y="150813"/>
            <a:ext cx="6553200" cy="862012"/>
          </a:xfrm>
        </p:spPr>
        <p:txBody>
          <a:bodyPr>
            <a:norm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Selected tools</a:t>
            </a:r>
          </a:p>
        </p:txBody>
      </p:sp>
      <p:sp>
        <p:nvSpPr>
          <p:cNvPr id="20483" name="ZoneTexte 4"/>
          <p:cNvSpPr txBox="1">
            <a:spLocks noChangeArrowheads="1"/>
          </p:cNvSpPr>
          <p:nvPr/>
        </p:nvSpPr>
        <p:spPr bwMode="auto">
          <a:xfrm>
            <a:off x="5105418" y="958333"/>
            <a:ext cx="3192462" cy="369332"/>
          </a:xfrm>
          <a:prstGeom prst="rect">
            <a:avLst/>
          </a:prstGeom>
          <a:noFill/>
          <a:ln w="9525">
            <a:noFill/>
            <a:miter lim="800000"/>
            <a:headEnd/>
            <a:tailEnd/>
          </a:ln>
        </p:spPr>
        <p:txBody>
          <a:bodyPr>
            <a:spAutoFit/>
          </a:bodyPr>
          <a:lstStyle/>
          <a:p>
            <a:r>
              <a:rPr lang="fr-FR" b="1" dirty="0">
                <a:solidFill>
                  <a:srgbClr val="FF6600"/>
                </a:solidFill>
                <a:latin typeface="Verdana" panose="020B0604030504040204" pitchFamily="34" charset="0"/>
                <a:ea typeface="Verdana" panose="020B0604030504040204" pitchFamily="34" charset="0"/>
                <a:cs typeface="Verdana" panose="020B0604030504040204" pitchFamily="34" charset="0"/>
              </a:rPr>
              <a:t>Management</a:t>
            </a:r>
          </a:p>
        </p:txBody>
      </p:sp>
      <p:sp>
        <p:nvSpPr>
          <p:cNvPr id="20484" name="ZoneTexte 5"/>
          <p:cNvSpPr txBox="1">
            <a:spLocks noChangeArrowheads="1"/>
          </p:cNvSpPr>
          <p:nvPr/>
        </p:nvSpPr>
        <p:spPr bwMode="auto">
          <a:xfrm>
            <a:off x="683568" y="963385"/>
            <a:ext cx="1238250" cy="369332"/>
          </a:xfrm>
          <a:prstGeom prst="rect">
            <a:avLst/>
          </a:prstGeom>
          <a:noFill/>
          <a:ln w="9525">
            <a:noFill/>
            <a:miter lim="800000"/>
            <a:headEnd/>
            <a:tailEnd/>
          </a:ln>
        </p:spPr>
        <p:txBody>
          <a:bodyPr>
            <a:spAutoFit/>
          </a:bodyPr>
          <a:lstStyle/>
          <a:p>
            <a:r>
              <a:rPr lang="fr-FR" b="1" dirty="0" err="1" smtClean="0">
                <a:solidFill>
                  <a:srgbClr val="FF6600"/>
                </a:solidFill>
                <a:latin typeface="Verdana" panose="020B0604030504040204" pitchFamily="34" charset="0"/>
                <a:ea typeface="Verdana" panose="020B0604030504040204" pitchFamily="34" charset="0"/>
                <a:cs typeface="Verdana" panose="020B0604030504040204" pitchFamily="34" charset="0"/>
              </a:rPr>
              <a:t>ICTs</a:t>
            </a:r>
            <a:endParaRPr lang="fr-FR" b="1" dirty="0">
              <a:solidFill>
                <a:srgbClr val="FF6600"/>
              </a:solidFill>
              <a:latin typeface="Verdana" panose="020B0604030504040204" pitchFamily="34" charset="0"/>
              <a:ea typeface="Verdana" panose="020B0604030504040204" pitchFamily="34" charset="0"/>
              <a:cs typeface="Verdana" panose="020B0604030504040204" pitchFamily="34" charset="0"/>
            </a:endParaRPr>
          </a:p>
        </p:txBody>
      </p:sp>
      <p:sp>
        <p:nvSpPr>
          <p:cNvPr id="20485" name="Espace réservé du contenu 2"/>
          <p:cNvSpPr>
            <a:spLocks/>
          </p:cNvSpPr>
          <p:nvPr/>
        </p:nvSpPr>
        <p:spPr bwMode="auto">
          <a:xfrm>
            <a:off x="4427984" y="1464036"/>
            <a:ext cx="4629466" cy="5387614"/>
          </a:xfrm>
          <a:prstGeom prst="rect">
            <a:avLst/>
          </a:prstGeom>
          <a:noFill/>
          <a:ln w="9525">
            <a:noFill/>
            <a:miter lim="800000"/>
            <a:headEnd/>
            <a:tailEnd/>
          </a:ln>
        </p:spPr>
        <p:txBody>
          <a:bodyPr/>
          <a:lstStyle/>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Quality certification</a:t>
            </a:r>
          </a:p>
          <a:p>
            <a:pPr marL="228600" indent="-228600">
              <a:lnSpc>
                <a:spcPct val="80000"/>
              </a:lnSpc>
              <a:buClr>
                <a:srgbClr val="CCCC00"/>
              </a:buClr>
              <a:buSzPct val="75000"/>
              <a:buFont typeface="Rockwell" pitchFamily="18" charset="0"/>
              <a:buAutoNum type="arabicPeriod"/>
            </a:pPr>
            <a:r>
              <a:rPr lang="en-GB" sz="2000" dirty="0" smtClean="0">
                <a:solidFill>
                  <a:srgbClr val="595959"/>
                </a:solidFill>
                <a:latin typeface="Calibri" panose="020F0502020204030204" pitchFamily="34" charset="0"/>
                <a:ea typeface="Verdana" panose="020B0604030504040204" pitchFamily="34" charset="0"/>
                <a:cs typeface="Verdana" panose="020B0604030504040204" pitchFamily="34" charset="0"/>
              </a:rPr>
              <a:t>Environmental </a:t>
            </a: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and ethical certification</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Methods of problems solving</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Tools for labelling goods and services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Satisfaction surveys of customers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Management of production just in time</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Tools for tracing goods and services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Contractual commitment to provide a product or a </a:t>
            </a:r>
            <a:r>
              <a:rPr lang="en-GB" sz="2000" dirty="0" smtClean="0">
                <a:solidFill>
                  <a:srgbClr val="595959"/>
                </a:solidFill>
                <a:latin typeface="Calibri" panose="020F0502020204030204" pitchFamily="34" charset="0"/>
                <a:ea typeface="Verdana" panose="020B0604030504040204" pitchFamily="34" charset="0"/>
                <a:cs typeface="Verdana" panose="020B0604030504040204" pitchFamily="34" charset="0"/>
              </a:rPr>
              <a:t>customer </a:t>
            </a: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service within a limited time</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Requirement for suppliers to meet tight deadlines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Long term relationships with suppliers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Call and contact Centres </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Teams or autonomous work groups</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Customer relationship management</a:t>
            </a:r>
          </a:p>
          <a:p>
            <a:pPr marL="228600" indent="-228600" defTabSz="914400">
              <a:lnSpc>
                <a:spcPct val="80000"/>
              </a:lnSpc>
              <a:spcBef>
                <a:spcPts val="500"/>
              </a:spcBef>
              <a:buClr>
                <a:srgbClr val="CCCC00"/>
              </a:buClr>
              <a:buSzPct val="75000"/>
              <a:buFont typeface="Wingdings" pitchFamily="2" charset="2"/>
              <a:buNone/>
            </a:pPr>
            <a:endParaRPr lang="en-GB" sz="1900" dirty="0">
              <a:solidFill>
                <a:srgbClr val="595959"/>
              </a:solidFill>
              <a:latin typeface="Georgia" pitchFamily="18" charset="0"/>
            </a:endParaRPr>
          </a:p>
        </p:txBody>
      </p:sp>
      <p:sp>
        <p:nvSpPr>
          <p:cNvPr id="20486" name="Espace réservé du contenu 3"/>
          <p:cNvSpPr>
            <a:spLocks/>
          </p:cNvSpPr>
          <p:nvPr/>
        </p:nvSpPr>
        <p:spPr bwMode="auto">
          <a:xfrm>
            <a:off x="406400" y="1465103"/>
            <a:ext cx="4165600" cy="5499709"/>
          </a:xfrm>
          <a:prstGeom prst="rect">
            <a:avLst/>
          </a:prstGeom>
          <a:noFill/>
          <a:ln w="9525">
            <a:noFill/>
            <a:miter lim="800000"/>
            <a:headEnd/>
            <a:tailEnd/>
          </a:ln>
        </p:spPr>
        <p:txBody>
          <a:bodyPr/>
          <a:lstStyle/>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Web site</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Local area network</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Intranet </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Extranet </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Electronic data interchange system</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Database(s) on the management of human resources</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Database(s) for R&amp;D</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Tools for data analysis</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Tools for interfacing databases</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Tools for automated data archiving</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ERP</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Software or firmware for the management of human resources</a:t>
            </a:r>
          </a:p>
          <a:p>
            <a:pPr marL="228600" indent="-228600" defTabSz="9144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Software or firmware for R&amp;D</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Groupware</a:t>
            </a:r>
          </a:p>
          <a:p>
            <a:pPr marL="228600" indent="-228600">
              <a:lnSpc>
                <a:spcPct val="80000"/>
              </a:lnSpc>
              <a:buClr>
                <a:srgbClr val="CCCC00"/>
              </a:buClr>
              <a:buSzPct val="75000"/>
              <a:buFont typeface="Rockwell" pitchFamily="18" charset="0"/>
              <a:buAutoNum type="arabicPeriod"/>
            </a:pPr>
            <a:r>
              <a:rPr lang="en-GB" sz="2000" dirty="0">
                <a:solidFill>
                  <a:srgbClr val="595959"/>
                </a:solidFill>
                <a:latin typeface="Calibri" panose="020F0502020204030204" pitchFamily="34" charset="0"/>
                <a:ea typeface="Verdana" panose="020B0604030504040204" pitchFamily="34" charset="0"/>
                <a:cs typeface="Verdana" panose="020B0604030504040204" pitchFamily="34" charset="0"/>
              </a:rPr>
              <a:t>Workflow software</a:t>
            </a:r>
          </a:p>
        </p:txBody>
      </p:sp>
    </p:spTree>
    <p:extLst>
      <p:ext uri="{BB962C8B-B14F-4D97-AF65-F5344CB8AC3E}">
        <p14:creationId xmlns:p14="http://schemas.microsoft.com/office/powerpoint/2010/main" val="296570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0932" y="-99392"/>
            <a:ext cx="8410128" cy="764704"/>
          </a:xfrm>
        </p:spPr>
        <p:txBody>
          <a:bodyPr>
            <a:normAutofit/>
          </a:bodyPr>
          <a:lstStyle/>
          <a:p>
            <a:pPr algn="ctr"/>
            <a:r>
              <a:rPr lang="en-GB" sz="2400" b="1" dirty="0" smtClean="0">
                <a:latin typeface="Verdana" panose="020B0604030504040204" pitchFamily="34" charset="0"/>
                <a:ea typeface="Verdana" panose="020B0604030504040204" pitchFamily="34" charset="0"/>
                <a:cs typeface="Verdana" panose="020B0604030504040204" pitchFamily="34" charset="0"/>
              </a:rPr>
              <a:t>Three treatment groups and a control group</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ZoneTexte 2"/>
          <p:cNvSpPr txBox="1"/>
          <p:nvPr/>
        </p:nvSpPr>
        <p:spPr>
          <a:xfrm>
            <a:off x="323528" y="496831"/>
            <a:ext cx="8496944" cy="7037824"/>
          </a:xfrm>
          <a:prstGeom prst="rect">
            <a:avLst/>
          </a:prstGeom>
          <a:noFill/>
        </p:spPr>
        <p:txBody>
          <a:bodyPr wrap="square" rtlCol="0">
            <a:spAutoFit/>
          </a:bodyPr>
          <a:lstStyle/>
          <a:p>
            <a:pPr marL="342900" indent="-342900" algn="just">
              <a:spcAft>
                <a:spcPts val="800"/>
              </a:spcAft>
              <a:buClr>
                <a:schemeClr val="tx1"/>
              </a:buClr>
              <a:buFont typeface="Arial" panose="020B0604020202020204" pitchFamily="34" charset="0"/>
              <a:buChar char="•"/>
            </a:pPr>
            <a:r>
              <a:rPr lang="en-GB" sz="2200" dirty="0" smtClean="0">
                <a:solidFill>
                  <a:schemeClr val="bg2">
                    <a:lumMod val="75000"/>
                  </a:schemeClr>
                </a:solidFill>
                <a:latin typeface="Calibri" panose="020F0502020204030204" pitchFamily="34" charset="0"/>
              </a:rPr>
              <a:t>We performed Multiple Correspondence Analyses on each families of tools to obtain a continuous scale measuring the extent of the changes in each dimension. The higher the firm value on this scale, the more intense are the organisational changes in the given dimension</a:t>
            </a:r>
            <a:endParaRPr lang="en-GB" sz="2200" dirty="0">
              <a:solidFill>
                <a:schemeClr val="bg2">
                  <a:lumMod val="75000"/>
                </a:schemeClr>
              </a:solidFill>
              <a:latin typeface="Calibri" panose="020F0502020204030204" pitchFamily="34" charset="0"/>
            </a:endParaRPr>
          </a:p>
          <a:p>
            <a:pPr marL="342900" indent="-342900" algn="just">
              <a:spcAft>
                <a:spcPts val="800"/>
              </a:spcAft>
              <a:buClr>
                <a:schemeClr val="tx1"/>
              </a:buClr>
              <a:buFont typeface="Arial" panose="020B0604020202020204" pitchFamily="34" charset="0"/>
              <a:buChar char="•"/>
            </a:pPr>
            <a:r>
              <a:rPr lang="en-GB" sz="2200" dirty="0" smtClean="0">
                <a:solidFill>
                  <a:schemeClr val="bg2">
                    <a:lumMod val="75000"/>
                  </a:schemeClr>
                </a:solidFill>
                <a:latin typeface="Calibri" panose="020F0502020204030204" pitchFamily="34" charset="0"/>
              </a:rPr>
              <a:t>For each type of change, we consider that under a given threshold its magnitude is marginal and build two change dummies from which we distinguish four change states</a:t>
            </a:r>
          </a:p>
          <a:p>
            <a:pPr marL="800100" lvl="1" indent="-342900" algn="just">
              <a:buClr>
                <a:schemeClr val="tx1"/>
              </a:buClr>
              <a:buFont typeface="Arial" panose="020B0604020202020204" pitchFamily="34" charset="0"/>
              <a:buChar char="•"/>
            </a:pPr>
            <a:r>
              <a:rPr lang="en-GB" sz="2200" b="1" dirty="0" smtClean="0">
                <a:solidFill>
                  <a:schemeClr val="accent1"/>
                </a:solidFill>
                <a:latin typeface="Calibri" panose="020F0502020204030204" pitchFamily="34" charset="0"/>
              </a:rPr>
              <a:t>ICT changes only</a:t>
            </a:r>
          </a:p>
          <a:p>
            <a:pPr marL="800100" lvl="1" indent="-342900" algn="just">
              <a:buClr>
                <a:schemeClr val="tx1"/>
              </a:buClr>
              <a:buFont typeface="Arial" panose="020B0604020202020204" pitchFamily="34" charset="0"/>
              <a:buChar char="•"/>
            </a:pPr>
            <a:r>
              <a:rPr lang="en-GB" sz="2200" b="1" dirty="0" smtClean="0">
                <a:solidFill>
                  <a:schemeClr val="accent1"/>
                </a:solidFill>
                <a:latin typeface="Calibri" panose="020F0502020204030204" pitchFamily="34" charset="0"/>
              </a:rPr>
              <a:t>Managerial changes only</a:t>
            </a:r>
          </a:p>
          <a:p>
            <a:pPr marL="800100" lvl="1" indent="-342900" algn="just">
              <a:buClr>
                <a:schemeClr val="tx1"/>
              </a:buClr>
              <a:buFont typeface="Arial" panose="020B0604020202020204" pitchFamily="34" charset="0"/>
              <a:buChar char="•"/>
            </a:pPr>
            <a:r>
              <a:rPr lang="en-GB" sz="2200" b="1" dirty="0" smtClean="0">
                <a:solidFill>
                  <a:schemeClr val="accent1"/>
                </a:solidFill>
                <a:latin typeface="Calibri" panose="020F0502020204030204" pitchFamily="34" charset="0"/>
              </a:rPr>
              <a:t>Both ICT and managerial changes</a:t>
            </a:r>
          </a:p>
          <a:p>
            <a:pPr marL="800100" lvl="1" indent="-342900" algn="just">
              <a:spcAft>
                <a:spcPts val="800"/>
              </a:spcAft>
              <a:buClr>
                <a:schemeClr val="tx1"/>
              </a:buClr>
              <a:buFont typeface="Arial" panose="020B0604020202020204" pitchFamily="34" charset="0"/>
              <a:buChar char="•"/>
            </a:pPr>
            <a:r>
              <a:rPr lang="en-GB" sz="2200" dirty="0" smtClean="0">
                <a:solidFill>
                  <a:schemeClr val="bg2">
                    <a:lumMod val="75000"/>
                  </a:schemeClr>
                </a:solidFill>
                <a:latin typeface="Calibri" panose="020F0502020204030204" pitchFamily="34" charset="0"/>
              </a:rPr>
              <a:t>Inertia</a:t>
            </a:r>
          </a:p>
          <a:p>
            <a:pPr marL="342900" indent="-342900" algn="just">
              <a:spcAft>
                <a:spcPts val="800"/>
              </a:spcAft>
              <a:buClr>
                <a:schemeClr val="tx1"/>
              </a:buClr>
              <a:buFont typeface="Arial" panose="020B0604020202020204" pitchFamily="34" charset="0"/>
              <a:buChar char="•"/>
            </a:pPr>
            <a:r>
              <a:rPr lang="en-GB" sz="2200" dirty="0" smtClean="0">
                <a:solidFill>
                  <a:schemeClr val="bg2">
                    <a:lumMod val="75000"/>
                  </a:schemeClr>
                </a:solidFill>
                <a:latin typeface="Calibri" panose="020F0502020204030204" pitchFamily="34" charset="0"/>
              </a:rPr>
              <a:t>According to the type of change of their employer, employees are considered as belonging to three treatment groups or to a control group (inertia)</a:t>
            </a:r>
          </a:p>
          <a:p>
            <a:pPr marL="342900" indent="-342900" algn="just">
              <a:spcAft>
                <a:spcPts val="800"/>
              </a:spcAft>
              <a:buClr>
                <a:schemeClr val="tx1"/>
              </a:buClr>
              <a:buFont typeface="Arial" panose="020B0604020202020204" pitchFamily="34" charset="0"/>
              <a:buChar char="•"/>
            </a:pPr>
            <a:endParaRPr lang="en-GB" sz="2200" dirty="0" smtClean="0">
              <a:solidFill>
                <a:schemeClr val="bg2">
                  <a:lumMod val="75000"/>
                </a:schemeClr>
              </a:solidFill>
              <a:latin typeface="Calibri" panose="020F0502020204030204" pitchFamily="34" charset="0"/>
            </a:endParaRPr>
          </a:p>
          <a:p>
            <a:pPr marL="342900" indent="-342900" algn="just">
              <a:buFont typeface="Arial" panose="020B0604020202020204" pitchFamily="34" charset="0"/>
              <a:buChar char="•"/>
            </a:pPr>
            <a:endParaRPr lang="en-US" sz="2400" dirty="0">
              <a:latin typeface="Calibri" panose="020F0502020204030204" pitchFamily="34" charset="0"/>
            </a:endParaRPr>
          </a:p>
          <a:p>
            <a:pPr marL="342900" indent="-342900" algn="just">
              <a:buFont typeface="Arial" panose="020B0604020202020204" pitchFamily="34" charset="0"/>
              <a:buChar char="•"/>
            </a:pPr>
            <a:endParaRPr lang="fr-FR" sz="2400" dirty="0" smtClean="0">
              <a:latin typeface="Calibri" panose="020F0502020204030204" pitchFamily="34" charset="0"/>
            </a:endParaRPr>
          </a:p>
          <a:p>
            <a:pPr algn="just"/>
            <a:endParaRPr lang="fr-FR" dirty="0"/>
          </a:p>
        </p:txBody>
      </p:sp>
    </p:spTree>
    <p:extLst>
      <p:ext uri="{BB962C8B-B14F-4D97-AF65-F5344CB8AC3E}">
        <p14:creationId xmlns:p14="http://schemas.microsoft.com/office/powerpoint/2010/main" val="2212900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71770"/>
            <a:ext cx="8410128" cy="764704"/>
          </a:xfrm>
        </p:spPr>
        <p:txBody>
          <a:bodyPr>
            <a:normAutofit/>
          </a:bodyPr>
          <a:lstStyle/>
          <a:p>
            <a:pPr algn="ctr"/>
            <a:r>
              <a:rPr lang="fr-FR" sz="2400" b="1" dirty="0" smtClean="0">
                <a:latin typeface="Verdana" panose="020B0604030504040204" pitchFamily="34" charset="0"/>
                <a:ea typeface="Verdana" panose="020B0604030504040204" pitchFamily="34" charset="0"/>
                <a:cs typeface="Verdana" panose="020B0604030504040204" pitchFamily="34" charset="0"/>
              </a:rPr>
              <a:t>Long term absence and </a:t>
            </a:r>
            <a:r>
              <a:rPr lang="fr-FR" sz="2400" b="1" dirty="0" err="1" smtClean="0">
                <a:latin typeface="Verdana" panose="020B0604030504040204" pitchFamily="34" charset="0"/>
                <a:ea typeface="Verdana" panose="020B0604030504040204" pitchFamily="34" charset="0"/>
                <a:cs typeface="Verdana" panose="020B0604030504040204" pitchFamily="34" charset="0"/>
              </a:rPr>
              <a:t>injury</a:t>
            </a:r>
            <a:r>
              <a:rPr lang="fr-FR" sz="2400" b="1" dirty="0" smtClean="0">
                <a:latin typeface="Verdana" panose="020B0604030504040204" pitchFamily="34" charset="0"/>
                <a:ea typeface="Verdana" panose="020B0604030504040204" pitchFamily="34" charset="0"/>
                <a:cs typeface="Verdana" panose="020B0604030504040204" pitchFamily="34" charset="0"/>
              </a:rPr>
              <a:t> </a:t>
            </a:r>
            <a:r>
              <a:rPr lang="fr-FR" sz="2400" b="1" dirty="0" err="1" smtClean="0">
                <a:latin typeface="Verdana" panose="020B0604030504040204" pitchFamily="34" charset="0"/>
                <a:ea typeface="Verdana" panose="020B0604030504040204" pitchFamily="34" charset="0"/>
                <a:cs typeface="Verdana" panose="020B0604030504040204" pitchFamily="34" charset="0"/>
              </a:rPr>
              <a:t>leave</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ZoneTexte 2"/>
          <p:cNvSpPr txBox="1"/>
          <p:nvPr/>
        </p:nvSpPr>
        <p:spPr>
          <a:xfrm>
            <a:off x="539552" y="476672"/>
            <a:ext cx="8064896" cy="6596678"/>
          </a:xfrm>
          <a:prstGeom prst="rect">
            <a:avLst/>
          </a:prstGeom>
          <a:noFill/>
        </p:spPr>
        <p:txBody>
          <a:bodyPr wrap="square" rtlCol="0">
            <a:spAutoFit/>
          </a:bodyPr>
          <a:lstStyle/>
          <a:p>
            <a:pPr marL="342900" indent="-342900" algn="just">
              <a:spcAft>
                <a:spcPts val="800"/>
              </a:spcAft>
              <a:buClr>
                <a:schemeClr val="tx1"/>
              </a:buClr>
              <a:buFont typeface="Arial" panose="020B0604020202020204" pitchFamily="34" charset="0"/>
              <a:buChar char="•"/>
            </a:pPr>
            <a:r>
              <a:rPr lang="en-US" sz="2200" dirty="0" smtClean="0">
                <a:solidFill>
                  <a:schemeClr val="bg2">
                    <a:lumMod val="75000"/>
                  </a:schemeClr>
                </a:solidFill>
                <a:latin typeface="Calibri" panose="020F0502020204030204" pitchFamily="34" charset="0"/>
              </a:rPr>
              <a:t>The outcome we examine is the occurrence of a long term absence or injury leave.</a:t>
            </a:r>
          </a:p>
          <a:p>
            <a:pPr marL="342900" indent="-342900" algn="just">
              <a:spcAft>
                <a:spcPts val="800"/>
              </a:spcAft>
              <a:buClr>
                <a:schemeClr val="tx1"/>
              </a:buClr>
              <a:buFont typeface="Arial" panose="020B0604020202020204" pitchFamily="34" charset="0"/>
              <a:buChar char="•"/>
            </a:pPr>
            <a:r>
              <a:rPr lang="en-US" sz="2200" dirty="0" smtClean="0">
                <a:solidFill>
                  <a:schemeClr val="bg2">
                    <a:lumMod val="75000"/>
                  </a:schemeClr>
                </a:solidFill>
                <a:latin typeface="Calibri" panose="020F0502020204030204" pitchFamily="34" charset="0"/>
              </a:rPr>
              <a:t>For the National pension fund, a private sector worker will validate for his pension a period equivalent to a working period when he has experienced 60 consecutive days of absence from work compensated by the National Health Insurance System.</a:t>
            </a:r>
          </a:p>
          <a:p>
            <a:pPr marL="342900" indent="-342900" algn="just">
              <a:spcAft>
                <a:spcPts val="800"/>
              </a:spcAft>
              <a:buClr>
                <a:schemeClr val="tx1"/>
              </a:buClr>
              <a:buFont typeface="Arial" panose="020B0604020202020204" pitchFamily="34" charset="0"/>
              <a:buChar char="•"/>
            </a:pPr>
            <a:r>
              <a:rPr lang="en-US" sz="2200" dirty="0" smtClean="0">
                <a:solidFill>
                  <a:schemeClr val="bg2">
                    <a:lumMod val="75000"/>
                  </a:schemeClr>
                </a:solidFill>
                <a:latin typeface="Calibri" panose="020F0502020204030204" pitchFamily="34" charset="0"/>
              </a:rPr>
              <a:t>Every year of the professional career of the individuals from the </a:t>
            </a:r>
            <a:r>
              <a:rPr lang="en-US" sz="2200" dirty="0" err="1" smtClean="0">
                <a:solidFill>
                  <a:schemeClr val="bg2">
                    <a:lumMod val="75000"/>
                  </a:schemeClr>
                </a:solidFill>
                <a:latin typeface="Calibri" panose="020F0502020204030204" pitchFamily="34" charset="0"/>
              </a:rPr>
              <a:t>Hygie</a:t>
            </a:r>
            <a:r>
              <a:rPr lang="en-US" sz="2200" dirty="0" smtClean="0">
                <a:solidFill>
                  <a:schemeClr val="bg2">
                    <a:lumMod val="75000"/>
                  </a:schemeClr>
                </a:solidFill>
                <a:latin typeface="Calibri" panose="020F0502020204030204" pitchFamily="34" charset="0"/>
              </a:rPr>
              <a:t> database, we identify if they experienced such a long term absence.</a:t>
            </a:r>
          </a:p>
          <a:p>
            <a:pPr marL="342900" indent="-342900" algn="just">
              <a:buClr>
                <a:schemeClr val="tx1"/>
              </a:buClr>
              <a:buFont typeface="Arial" panose="020B0604020202020204" pitchFamily="34" charset="0"/>
              <a:buChar char="•"/>
            </a:pPr>
            <a:r>
              <a:rPr lang="en-US" sz="2200" dirty="0" smtClean="0">
                <a:solidFill>
                  <a:schemeClr val="bg2">
                    <a:lumMod val="75000"/>
                  </a:schemeClr>
                </a:solidFill>
                <a:latin typeface="Calibri" panose="020F0502020204030204" pitchFamily="34" charset="0"/>
              </a:rPr>
              <a:t>The National Health Insurance System identifies four different causes for this long term absence: </a:t>
            </a:r>
          </a:p>
          <a:p>
            <a:pPr marL="800100" lvl="1" indent="-342900" algn="just">
              <a:buClr>
                <a:schemeClr val="tx1"/>
              </a:buClr>
              <a:buFont typeface="Wingdings" panose="05000000000000000000" pitchFamily="2" charset="2"/>
              <a:buChar char="ü"/>
            </a:pPr>
            <a:r>
              <a:rPr lang="en-US" sz="2200" dirty="0" smtClean="0">
                <a:solidFill>
                  <a:schemeClr val="bg2">
                    <a:lumMod val="75000"/>
                  </a:schemeClr>
                </a:solidFill>
                <a:latin typeface="Calibri" panose="020F0502020204030204" pitchFamily="34" charset="0"/>
              </a:rPr>
              <a:t>severe illness,</a:t>
            </a:r>
          </a:p>
          <a:p>
            <a:pPr marL="800100" lvl="1" indent="-342900" algn="just">
              <a:buClr>
                <a:schemeClr val="tx1"/>
              </a:buClr>
              <a:buFont typeface="Wingdings" panose="05000000000000000000" pitchFamily="2" charset="2"/>
              <a:buChar char="ü"/>
            </a:pPr>
            <a:r>
              <a:rPr lang="en-US" sz="2200" dirty="0" smtClean="0">
                <a:solidFill>
                  <a:schemeClr val="bg2">
                    <a:lumMod val="75000"/>
                  </a:schemeClr>
                </a:solidFill>
                <a:latin typeface="Calibri" panose="020F0502020204030204" pitchFamily="34" charset="0"/>
              </a:rPr>
              <a:t>work accidents,</a:t>
            </a:r>
          </a:p>
          <a:p>
            <a:pPr marL="800100" lvl="1" indent="-342900" algn="just">
              <a:buClr>
                <a:schemeClr val="tx1"/>
              </a:buClr>
              <a:buFont typeface="Wingdings" panose="05000000000000000000" pitchFamily="2" charset="2"/>
              <a:buChar char="ü"/>
            </a:pPr>
            <a:r>
              <a:rPr lang="en-US" sz="2200" dirty="0" smtClean="0">
                <a:solidFill>
                  <a:schemeClr val="bg2">
                    <a:lumMod val="75000"/>
                  </a:schemeClr>
                </a:solidFill>
                <a:latin typeface="Calibri" panose="020F0502020204030204" pitchFamily="34" charset="0"/>
              </a:rPr>
              <a:t>occupational disease,</a:t>
            </a:r>
          </a:p>
          <a:p>
            <a:pPr marL="800100" lvl="1" indent="-342900" algn="just">
              <a:buClr>
                <a:schemeClr val="tx1"/>
              </a:buClr>
              <a:buFont typeface="Wingdings" panose="05000000000000000000" pitchFamily="2" charset="2"/>
              <a:buChar char="ü"/>
            </a:pPr>
            <a:r>
              <a:rPr lang="en-US" sz="2200" dirty="0" smtClean="0">
                <a:solidFill>
                  <a:schemeClr val="bg2">
                    <a:lumMod val="75000"/>
                  </a:schemeClr>
                </a:solidFill>
                <a:latin typeface="Calibri" panose="020F0502020204030204" pitchFamily="34" charset="0"/>
              </a:rPr>
              <a:t>maternity.</a:t>
            </a:r>
            <a:endParaRPr lang="en-US" sz="2200" dirty="0">
              <a:solidFill>
                <a:schemeClr val="bg2">
                  <a:lumMod val="75000"/>
                </a:schemeClr>
              </a:solidFill>
              <a:latin typeface="Calibri" panose="020F0502020204030204" pitchFamily="34" charset="0"/>
            </a:endParaRPr>
          </a:p>
          <a:p>
            <a:pPr marL="342900" indent="-342900" algn="just">
              <a:buFont typeface="Arial" panose="020B0604020202020204" pitchFamily="34" charset="0"/>
              <a:buChar char="•"/>
            </a:pPr>
            <a:endParaRPr lang="en-US" sz="2400" dirty="0">
              <a:latin typeface="Calibri" panose="020F0502020204030204" pitchFamily="34" charset="0"/>
            </a:endParaRPr>
          </a:p>
          <a:p>
            <a:pPr marL="342900" indent="-342900" algn="just">
              <a:buFont typeface="Arial" panose="020B0604020202020204" pitchFamily="34" charset="0"/>
              <a:buChar char="•"/>
            </a:pPr>
            <a:endParaRPr lang="fr-FR" sz="2400" dirty="0" smtClean="0">
              <a:latin typeface="Calibri" panose="020F0502020204030204" pitchFamily="34" charset="0"/>
            </a:endParaRPr>
          </a:p>
          <a:p>
            <a:pPr algn="just"/>
            <a:endParaRPr lang="fr-FR" dirty="0"/>
          </a:p>
        </p:txBody>
      </p:sp>
    </p:spTree>
    <p:extLst>
      <p:ext uri="{BB962C8B-B14F-4D97-AF65-F5344CB8AC3E}">
        <p14:creationId xmlns:p14="http://schemas.microsoft.com/office/powerpoint/2010/main" val="203239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12" y="0"/>
            <a:ext cx="8229600" cy="476672"/>
          </a:xfrm>
        </p:spPr>
        <p:txBody>
          <a:bodyPr>
            <a:normAutofit/>
          </a:bodyPr>
          <a:lstStyle/>
          <a:p>
            <a:pPr algn="ctr"/>
            <a:r>
              <a:rPr lang="fr-FR" sz="2400" b="1" dirty="0" err="1" smtClean="0">
                <a:latin typeface="Verdana" panose="020B0604030504040204" pitchFamily="34" charset="0"/>
                <a:ea typeface="Verdana" panose="020B0604030504040204" pitchFamily="34" charset="0"/>
                <a:cs typeface="Verdana" panose="020B0604030504040204" pitchFamily="34" charset="0"/>
              </a:rPr>
              <a:t>Selection</a:t>
            </a:r>
            <a:r>
              <a:rPr lang="fr-FR" sz="2400" b="1" dirty="0" smtClean="0">
                <a:latin typeface="Verdana" panose="020B0604030504040204" pitchFamily="34" charset="0"/>
                <a:ea typeface="Verdana" panose="020B0604030504040204" pitchFamily="34" charset="0"/>
                <a:cs typeface="Verdana" panose="020B0604030504040204" pitchFamily="34" charset="0"/>
              </a:rPr>
              <a:t> of the </a:t>
            </a:r>
            <a:r>
              <a:rPr lang="fr-FR" sz="2400" b="1" dirty="0" err="1" smtClean="0">
                <a:latin typeface="Verdana" panose="020B0604030504040204" pitchFamily="34" charset="0"/>
                <a:ea typeface="Verdana" panose="020B0604030504040204" pitchFamily="34" charset="0"/>
                <a:cs typeface="Verdana" panose="020B0604030504040204" pitchFamily="34" charset="0"/>
              </a:rPr>
              <a:t>sample</a:t>
            </a:r>
            <a:r>
              <a:rPr lang="fr-FR" sz="2400" b="1" dirty="0" smtClean="0">
                <a:latin typeface="Verdana" panose="020B0604030504040204" pitchFamily="34" charset="0"/>
                <a:ea typeface="Verdana" panose="020B0604030504040204" pitchFamily="34" charset="0"/>
                <a:cs typeface="Verdana" panose="020B0604030504040204" pitchFamily="34" charset="0"/>
              </a:rPr>
              <a:t> of </a:t>
            </a:r>
            <a:r>
              <a:rPr lang="fr-FR" sz="2400" b="1" dirty="0" err="1" smtClean="0">
                <a:latin typeface="Verdana" panose="020B0604030504040204" pitchFamily="34" charset="0"/>
                <a:ea typeface="Verdana" panose="020B0604030504040204" pitchFamily="34" charset="0"/>
                <a:cs typeface="Verdana" panose="020B0604030504040204" pitchFamily="34" charset="0"/>
              </a:rPr>
              <a:t>study</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323528" y="908720"/>
            <a:ext cx="8208912" cy="4608512"/>
          </a:xfrm>
        </p:spPr>
        <p:txBody>
          <a:bodyPr>
            <a:normAutofit/>
          </a:bodyPr>
          <a:lstStyle/>
          <a:p>
            <a:pPr algn="just">
              <a:buClr>
                <a:schemeClr val="tx1"/>
              </a:buClr>
            </a:pPr>
            <a:r>
              <a:rPr lang="en-US" sz="2200" dirty="0" smtClean="0">
                <a:solidFill>
                  <a:schemeClr val="bg2">
                    <a:lumMod val="75000"/>
                  </a:schemeClr>
                </a:solidFill>
                <a:latin typeface="Calibri" panose="020F0502020204030204" pitchFamily="34" charset="0"/>
              </a:rPr>
              <a:t>After the merging of the Hygie database with the COI survey, we were left with </a:t>
            </a:r>
            <a:r>
              <a:rPr lang="en-US" sz="2200" dirty="0">
                <a:solidFill>
                  <a:schemeClr val="bg2">
                    <a:lumMod val="75000"/>
                  </a:schemeClr>
                </a:solidFill>
                <a:latin typeface="Calibri" panose="020F0502020204030204" pitchFamily="34" charset="0"/>
              </a:rPr>
              <a:t>26 321 </a:t>
            </a:r>
            <a:r>
              <a:rPr lang="en-US" sz="2200" dirty="0" smtClean="0">
                <a:solidFill>
                  <a:schemeClr val="bg2">
                    <a:lumMod val="75000"/>
                  </a:schemeClr>
                </a:solidFill>
                <a:latin typeface="Calibri" panose="020F0502020204030204" pitchFamily="34" charset="0"/>
              </a:rPr>
              <a:t>individuals</a:t>
            </a:r>
          </a:p>
          <a:p>
            <a:pPr algn="just">
              <a:buClr>
                <a:schemeClr val="tx1"/>
              </a:buClr>
            </a:pPr>
            <a:r>
              <a:rPr lang="en-US" sz="2200" dirty="0" smtClean="0">
                <a:solidFill>
                  <a:schemeClr val="bg2">
                    <a:lumMod val="75000"/>
                  </a:schemeClr>
                </a:solidFill>
                <a:latin typeface="Calibri" panose="020F0502020204030204" pitchFamily="34" charset="0"/>
              </a:rPr>
              <a:t>We evaluate the effects of </a:t>
            </a:r>
            <a:r>
              <a:rPr lang="en-US" sz="2200" dirty="0" err="1" smtClean="0">
                <a:solidFill>
                  <a:schemeClr val="bg2">
                    <a:lumMod val="75000"/>
                  </a:schemeClr>
                </a:solidFill>
                <a:latin typeface="Calibri" panose="020F0502020204030204" pitchFamily="34" charset="0"/>
              </a:rPr>
              <a:t>organisational</a:t>
            </a:r>
            <a:r>
              <a:rPr lang="en-US" sz="2200" dirty="0" smtClean="0">
                <a:solidFill>
                  <a:schemeClr val="bg2">
                    <a:lumMod val="75000"/>
                  </a:schemeClr>
                </a:solidFill>
                <a:latin typeface="Calibri" panose="020F0502020204030204" pitchFamily="34" charset="0"/>
              </a:rPr>
              <a:t> changes between 2003 and 2005 on long term absence. </a:t>
            </a:r>
          </a:p>
          <a:p>
            <a:pPr algn="just">
              <a:buClr>
                <a:schemeClr val="tx1"/>
              </a:buClr>
            </a:pPr>
            <a:r>
              <a:rPr lang="en-US" sz="2200" dirty="0" smtClean="0">
                <a:solidFill>
                  <a:schemeClr val="bg2">
                    <a:lumMod val="75000"/>
                  </a:schemeClr>
                </a:solidFill>
                <a:latin typeface="Calibri" panose="020F0502020204030204" pitchFamily="34" charset="0"/>
              </a:rPr>
              <a:t>In the treatment group are included workers employed in the same changing firms for the whole three years period : 5 745 workers</a:t>
            </a:r>
          </a:p>
          <a:p>
            <a:pPr algn="just">
              <a:buClr>
                <a:schemeClr val="tx1"/>
              </a:buClr>
            </a:pPr>
            <a:r>
              <a:rPr lang="en-US" sz="2200" dirty="0" smtClean="0">
                <a:solidFill>
                  <a:schemeClr val="bg2">
                    <a:lumMod val="75000"/>
                  </a:schemeClr>
                </a:solidFill>
                <a:latin typeface="Calibri" panose="020F0502020204030204" pitchFamily="34" charset="0"/>
              </a:rPr>
              <a:t>In the control group, we impose a similar condition in inert firms to prevent any selection effect: 8 875 workers</a:t>
            </a:r>
          </a:p>
          <a:p>
            <a:pPr algn="just">
              <a:buClr>
                <a:schemeClr val="tx1"/>
              </a:buClr>
            </a:pPr>
            <a:r>
              <a:rPr lang="en-US" sz="2200" dirty="0" smtClean="0">
                <a:solidFill>
                  <a:schemeClr val="bg2">
                    <a:lumMod val="75000"/>
                  </a:schemeClr>
                </a:solidFill>
                <a:latin typeface="Calibri" panose="020F0502020204030204" pitchFamily="34" charset="0"/>
              </a:rPr>
              <a:t>We are left with a total of 14 620 individuals in 4030 firms.</a:t>
            </a:r>
          </a:p>
          <a:p>
            <a:pPr algn="just">
              <a:buClr>
                <a:schemeClr val="tx1"/>
              </a:buClr>
            </a:pPr>
            <a:r>
              <a:rPr lang="en-US" sz="2200" dirty="0" smtClean="0">
                <a:solidFill>
                  <a:schemeClr val="bg2">
                    <a:lumMod val="75000"/>
                  </a:schemeClr>
                </a:solidFill>
                <a:latin typeface="Calibri" panose="020F0502020204030204" pitchFamily="34" charset="0"/>
              </a:rPr>
              <a:t>Among these, 10,7% were hired in a firm sampled in the COI survey at the beginning of the treatment period (2003-2005).</a:t>
            </a:r>
          </a:p>
          <a:p>
            <a:pPr algn="just"/>
            <a:endParaRPr lang="fr-FR" sz="2400" dirty="0">
              <a:latin typeface="Calibri" panose="020F0502020204030204" pitchFamily="34" charset="0"/>
            </a:endParaRPr>
          </a:p>
        </p:txBody>
      </p:sp>
    </p:spTree>
    <p:extLst>
      <p:ext uri="{BB962C8B-B14F-4D97-AF65-F5344CB8AC3E}">
        <p14:creationId xmlns:p14="http://schemas.microsoft.com/office/powerpoint/2010/main" val="281230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 y="0"/>
            <a:ext cx="8229600" cy="490066"/>
          </a:xfrm>
        </p:spPr>
        <p:txBody>
          <a:bodyPr>
            <a:no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Sample and descriptive </a:t>
            </a:r>
            <a:r>
              <a:rPr lang="en-US" sz="2800" b="1" dirty="0" smtClean="0">
                <a:latin typeface="Verdana" panose="020B0604030504040204" pitchFamily="34" charset="0"/>
                <a:ea typeface="Verdana" panose="020B0604030504040204" pitchFamily="34" charset="0"/>
                <a:cs typeface="Verdana" panose="020B0604030504040204" pitchFamily="34" charset="0"/>
              </a:rPr>
              <a:t>statistics</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459432"/>
            <a:ext cx="8928992" cy="676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9053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 y="0"/>
            <a:ext cx="8229600" cy="490066"/>
          </a:xfrm>
        </p:spPr>
        <p:txBody>
          <a:bodyPr>
            <a:no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Sample and descriptive </a:t>
            </a:r>
            <a:r>
              <a:rPr lang="en-US" sz="2800" b="1" dirty="0" smtClean="0">
                <a:latin typeface="Verdana" panose="020B0604030504040204" pitchFamily="34" charset="0"/>
                <a:ea typeface="Verdana" panose="020B0604030504040204" pitchFamily="34" charset="0"/>
                <a:cs typeface="Verdana" panose="020B0604030504040204" pitchFamily="34" charset="0"/>
              </a:rPr>
              <a:t>statistics</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mc:AlternateContent xmlns:mc="http://schemas.openxmlformats.org/markup-compatibility/2006" xmlns:a14="http://schemas.microsoft.com/office/drawing/2010/main">
        <mc:Choice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2638052606"/>
                  </p:ext>
                </p:extLst>
              </p:nvPr>
            </p:nvGraphicFramePr>
            <p:xfrm>
              <a:off x="467544" y="550577"/>
              <a:ext cx="8208912" cy="6046597"/>
            </p:xfrm>
            <a:graphic>
              <a:graphicData uri="http://schemas.openxmlformats.org/drawingml/2006/table">
                <a:tbl>
                  <a:tblPr firstRow="1" firstCol="1" bandRow="1"/>
                  <a:tblGrid>
                    <a:gridCol w="4248472"/>
                    <a:gridCol w="2016224"/>
                    <a:gridCol w="1944216"/>
                  </a:tblGrid>
                  <a:tr h="263970">
                    <a:tc>
                      <a:txBody>
                        <a:bodyPr/>
                        <a:lstStyle/>
                        <a:p>
                          <a:pPr algn="ctr">
                            <a:lnSpc>
                              <a:spcPct val="115000"/>
                            </a:lnSpc>
                            <a:spcAft>
                              <a:spcPts val="0"/>
                            </a:spcAft>
                          </a:pPr>
                          <a:r>
                            <a:rPr lang="fr-FR" sz="1400" b="1" dirty="0">
                              <a:effectLst/>
                              <a:latin typeface="Tahoma"/>
                              <a:ea typeface="Calibri"/>
                              <a:cs typeface="Times New Roman"/>
                            </a:rPr>
                            <a:t>Variables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FFFFFF"/>
                              </a:solidFill>
                              <a:effectLst/>
                              <a:latin typeface="Arial"/>
                              <a:ea typeface="Calibri"/>
                              <a:cs typeface="Times New Roman"/>
                            </a:rPr>
                            <a:t>All </a:t>
                          </a:r>
                          <a:r>
                            <a:rPr lang="fr-FR" sz="1400" b="1" dirty="0" err="1">
                              <a:solidFill>
                                <a:srgbClr val="FFFFFF"/>
                              </a:solidFill>
                              <a:effectLst/>
                              <a:latin typeface="Arial"/>
                              <a:ea typeface="Calibri"/>
                              <a:cs typeface="Times New Roman"/>
                            </a:rPr>
                            <a:t>Firms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3634"/>
                        </a:solidFill>
                      </a:tcPr>
                    </a:tc>
                    <a:tc>
                      <a:txBody>
                        <a:bodyPr/>
                        <a:lstStyle/>
                        <a:p>
                          <a:pPr algn="ctr">
                            <a:lnSpc>
                              <a:spcPct val="115000"/>
                            </a:lnSpc>
                            <a:spcAft>
                              <a:spcPts val="0"/>
                            </a:spcAft>
                          </a:pPr>
                          <a:r>
                            <a:rPr lang="fr-FR" sz="1400" b="1" dirty="0" err="1">
                              <a:solidFill>
                                <a:srgbClr val="FFFFFF"/>
                              </a:solidFill>
                              <a:effectLst/>
                              <a:latin typeface="Arial"/>
                              <a:ea typeface="Calibri"/>
                              <a:cs typeface="Times New Roman"/>
                            </a:rPr>
                            <a:t>Changing</a:t>
                          </a:r>
                          <a:r>
                            <a:rPr lang="fr-FR" sz="1400" b="1" dirty="0">
                              <a:solidFill>
                                <a:srgbClr val="FFFFFF"/>
                              </a:solidFill>
                              <a:effectLst/>
                              <a:latin typeface="Arial"/>
                              <a:ea typeface="Calibri"/>
                              <a:cs typeface="Times New Roman"/>
                            </a:rPr>
                            <a:t> </a:t>
                          </a:r>
                          <a:r>
                            <a:rPr lang="fr-FR" sz="1400" b="1" dirty="0" err="1">
                              <a:solidFill>
                                <a:srgbClr val="FFFFFF"/>
                              </a:solidFill>
                              <a:effectLst/>
                              <a:latin typeface="Arial"/>
                              <a:ea typeface="Calibri"/>
                              <a:cs typeface="Times New Roman"/>
                            </a:rPr>
                            <a:t>Firms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3634"/>
                        </a:solidFill>
                      </a:tcPr>
                    </a:tc>
                  </a:tr>
                  <a:tr h="263970">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Occurrence of Long </a:t>
                          </a:r>
                          <a:r>
                            <a:rPr lang="fr-FR" sz="1400" b="1" dirty="0">
                              <a:solidFill>
                                <a:srgbClr val="984807"/>
                              </a:solidFill>
                              <a:effectLst/>
                              <a:latin typeface="Tahoma"/>
                              <a:ea typeface="Calibri"/>
                              <a:cs typeface="Times New Roman"/>
                            </a:rPr>
                            <a:t>term </a:t>
                          </a:r>
                          <a:r>
                            <a:rPr lang="fr-FR" sz="1400" b="1" dirty="0" smtClean="0">
                              <a:solidFill>
                                <a:srgbClr val="984807"/>
                              </a:solidFill>
                              <a:effectLst/>
                              <a:latin typeface="Tahoma"/>
                              <a:ea typeface="Calibri"/>
                              <a:cs typeface="Times New Roman"/>
                            </a:rPr>
                            <a:t>absence in 2005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5,72 %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5,55 %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female</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32,9 %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33,6 %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14:m>
                            <m:oMath xmlns:m="http://schemas.openxmlformats.org/officeDocument/2006/math">
                              <m:r>
                                <a:rPr lang="fr-FR" sz="1400" b="1" i="1" smtClean="0">
                                  <a:solidFill>
                                    <a:srgbClr val="984807"/>
                                  </a:solidFill>
                                  <a:effectLst/>
                                  <a:latin typeface="Cambria Math"/>
                                  <a:ea typeface="Cambria Math"/>
                                  <a:cs typeface="Times New Roman"/>
                                </a:rPr>
                                <m:t>≤</m:t>
                              </m:r>
                            </m:oMath>
                          </a14:m>
                          <a:r>
                            <a:rPr lang="fr-FR" sz="1400" b="1" dirty="0" smtClean="0">
                              <a:solidFill>
                                <a:srgbClr val="984807"/>
                              </a:solidFill>
                              <a:effectLst/>
                              <a:latin typeface="Tahoma"/>
                              <a:ea typeface="Calibri"/>
                              <a:cs typeface="Times New Roman"/>
                            </a:rPr>
                            <a:t>35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29,5 %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38,2 %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[36-45]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33,2 %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38,3 %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smtClean="0">
                              <a:solidFill>
                                <a:srgbClr val="984807"/>
                              </a:solidFill>
                              <a:effectLst/>
                              <a:latin typeface="Tahoma"/>
                              <a:ea typeface="Calibri"/>
                              <a:cs typeface="Times New Roman"/>
                            </a:rPr>
                            <a:t>[46-55]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29,0 %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 19,8 %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14:m>
                            <m:oMath xmlns:m="http://schemas.openxmlformats.org/officeDocument/2006/math">
                              <m:r>
                                <a:rPr lang="fr-FR" sz="1400" b="1" i="1" smtClean="0">
                                  <a:solidFill>
                                    <a:srgbClr val="984807"/>
                                  </a:solidFill>
                                  <a:effectLst/>
                                  <a:latin typeface="Cambria Math"/>
                                  <a:ea typeface="Cambria Math"/>
                                  <a:cs typeface="Times New Roman"/>
                                </a:rPr>
                                <m:t>≥</m:t>
                              </m:r>
                            </m:oMath>
                          </a14:m>
                          <a:r>
                            <a:rPr lang="fr-FR" sz="1400" b="1" dirty="0" smtClean="0">
                              <a:solidFill>
                                <a:srgbClr val="984807"/>
                              </a:solidFill>
                              <a:effectLst/>
                              <a:latin typeface="Tahoma"/>
                              <a:ea typeface="Calibri"/>
                              <a:cs typeface="Times New Roman"/>
                            </a:rPr>
                            <a:t>56</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8,3 %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3,7 %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Entry </a:t>
                          </a:r>
                          <a:r>
                            <a:rPr lang="fr-FR" sz="1400" b="1" dirty="0" err="1">
                              <a:solidFill>
                                <a:srgbClr val="984807"/>
                              </a:solidFill>
                              <a:effectLst/>
                              <a:latin typeface="Tahoma"/>
                              <a:ea typeface="Calibri"/>
                              <a:cs typeface="Times New Roman"/>
                            </a:rPr>
                            <a:t>wage</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5950 €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6080</a:t>
                          </a:r>
                          <a:r>
                            <a:rPr lang="fr-FR" sz="1400" b="1" baseline="0" dirty="0" smtClean="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Hired</a:t>
                          </a:r>
                          <a:r>
                            <a:rPr lang="fr-FR" sz="1400" b="1" dirty="0">
                              <a:solidFill>
                                <a:srgbClr val="984807"/>
                              </a:solidFill>
                              <a:effectLst/>
                              <a:latin typeface="Tahoma"/>
                              <a:ea typeface="Calibri"/>
                              <a:cs typeface="Times New Roman"/>
                            </a:rPr>
                            <a:t> in 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10,71 %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10,6 %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Long term </a:t>
                          </a:r>
                          <a:r>
                            <a:rPr lang="fr-FR" sz="1400" b="1" dirty="0" err="1" smtClean="0">
                              <a:solidFill>
                                <a:srgbClr val="984807"/>
                              </a:solidFill>
                              <a:effectLst/>
                              <a:latin typeface="Tahoma"/>
                              <a:ea typeface="Calibri"/>
                              <a:cs typeface="Times New Roman"/>
                            </a:rPr>
                            <a:t>disease</a:t>
                          </a:r>
                          <a:r>
                            <a:rPr lang="fr-FR" sz="1400" b="1" dirty="0" smtClean="0">
                              <a:solidFill>
                                <a:srgbClr val="984807"/>
                              </a:solidFill>
                              <a:effectLst/>
                              <a:latin typeface="Tahoma"/>
                              <a:ea typeface="Calibri"/>
                              <a:cs typeface="Times New Roman"/>
                            </a:rPr>
                            <a:t> </a:t>
                          </a:r>
                          <a:r>
                            <a:rPr lang="fr-FR" sz="1400" b="1" dirty="0" err="1" smtClean="0">
                              <a:solidFill>
                                <a:srgbClr val="984807"/>
                              </a:solidFill>
                              <a:effectLst/>
                              <a:latin typeface="Tahoma"/>
                              <a:ea typeface="Calibri"/>
                              <a:cs typeface="Times New Roman"/>
                            </a:rPr>
                            <a:t>Before</a:t>
                          </a:r>
                          <a:r>
                            <a:rPr lang="fr-FR" sz="1400" b="1" dirty="0" smtClean="0">
                              <a:solidFill>
                                <a:srgbClr val="984807"/>
                              </a:solidFill>
                              <a:effectLst/>
                              <a:latin typeface="Tahoma"/>
                              <a:ea typeface="Calibri"/>
                              <a:cs typeface="Times New Roman"/>
                            </a:rPr>
                            <a:t> </a:t>
                          </a:r>
                          <a:r>
                            <a:rPr lang="fr-FR" sz="1400" b="1" dirty="0">
                              <a:solidFill>
                                <a:srgbClr val="984807"/>
                              </a:solidFill>
                              <a:effectLst/>
                              <a:latin typeface="Tahoma"/>
                              <a:ea typeface="Calibri"/>
                              <a:cs typeface="Times New Roman"/>
                            </a:rPr>
                            <a:t>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4,56 %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4,21 %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ratio of long</a:t>
                          </a:r>
                          <a:r>
                            <a:rPr lang="fr-FR" sz="1400" b="1" baseline="0" dirty="0" smtClean="0">
                              <a:solidFill>
                                <a:srgbClr val="984807"/>
                              </a:solidFill>
                              <a:effectLst/>
                              <a:latin typeface="Tahoma"/>
                              <a:ea typeface="Calibri"/>
                              <a:cs typeface="Times New Roman"/>
                            </a:rPr>
                            <a:t> term absence </a:t>
                          </a:r>
                          <a:r>
                            <a:rPr lang="fr-FR" sz="1400" b="1" baseline="0" dirty="0" err="1" smtClean="0">
                              <a:solidFill>
                                <a:srgbClr val="984807"/>
                              </a:solidFill>
                              <a:effectLst/>
                              <a:latin typeface="Tahoma"/>
                              <a:ea typeface="Calibri"/>
                              <a:cs typeface="Times New Roman"/>
                            </a:rPr>
                            <a:t>before</a:t>
                          </a:r>
                          <a:r>
                            <a:rPr lang="fr-FR" sz="1400" b="1" baseline="0" dirty="0" smtClean="0">
                              <a:solidFill>
                                <a:srgbClr val="984807"/>
                              </a:solidFill>
                              <a:effectLst/>
                              <a:latin typeface="Tahoma"/>
                              <a:ea typeface="Calibri"/>
                              <a:cs typeface="Times New Roman"/>
                            </a:rPr>
                            <a:t> 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panose="020B0604030504040204" pitchFamily="34" charset="0"/>
                              <a:ea typeface="Tahoma" panose="020B0604030504040204" pitchFamily="34" charset="0"/>
                              <a:cs typeface="Tahoma" panose="020B0604030504040204" pitchFamily="34" charset="0"/>
                            </a:rPr>
                            <a:t> </a:t>
                          </a: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0,95 %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Managers and </a:t>
                          </a:r>
                          <a:r>
                            <a:rPr lang="fr-FR" sz="1400" b="1" dirty="0" err="1">
                              <a:solidFill>
                                <a:srgbClr val="984807"/>
                              </a:solidFill>
                              <a:effectLst/>
                              <a:latin typeface="Tahoma"/>
                              <a:ea typeface="Calibri"/>
                              <a:cs typeface="Times New Roman"/>
                            </a:rPr>
                            <a:t>professionals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23,6 %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24,8 %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4614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Technicians</a:t>
                          </a:r>
                          <a:r>
                            <a:rPr lang="fr-FR" sz="1400" b="1" dirty="0">
                              <a:solidFill>
                                <a:srgbClr val="984807"/>
                              </a:solidFill>
                              <a:effectLst/>
                              <a:latin typeface="Tahoma"/>
                              <a:ea typeface="Calibri"/>
                              <a:cs typeface="Times New Roman"/>
                            </a:rPr>
                            <a:t> and </a:t>
                          </a:r>
                          <a:r>
                            <a:rPr lang="fr-FR" sz="1400" b="1" dirty="0" err="1">
                              <a:solidFill>
                                <a:srgbClr val="984807"/>
                              </a:solidFill>
                              <a:effectLst/>
                              <a:latin typeface="Tahoma"/>
                              <a:ea typeface="Calibri"/>
                              <a:cs typeface="Times New Roman"/>
                            </a:rPr>
                            <a:t>associate</a:t>
                          </a:r>
                          <a:r>
                            <a:rPr lang="fr-FR" sz="1400" b="1" dirty="0">
                              <a:solidFill>
                                <a:srgbClr val="984807"/>
                              </a:solidFill>
                              <a:effectLst/>
                              <a:latin typeface="Tahoma"/>
                              <a:ea typeface="Calibri"/>
                              <a:cs typeface="Times New Roman"/>
                            </a:rPr>
                            <a:t> </a:t>
                          </a:r>
                          <a:r>
                            <a:rPr lang="fr-FR" sz="1400" b="1" dirty="0" err="1">
                              <a:solidFill>
                                <a:srgbClr val="984807"/>
                              </a:solidFill>
                              <a:effectLst/>
                              <a:latin typeface="Tahoma"/>
                              <a:ea typeface="Calibri"/>
                              <a:cs typeface="Times New Roman"/>
                            </a:rPr>
                            <a:t>professionals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16,1 %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17,5 %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57274">
                    <a:tc>
                      <a:txBody>
                        <a:bodyPr/>
                        <a:lstStyle/>
                        <a:p>
                          <a:pPr algn="ctr">
                            <a:lnSpc>
                              <a:spcPct val="115000"/>
                            </a:lnSpc>
                            <a:spcAft>
                              <a:spcPts val="0"/>
                            </a:spcAft>
                          </a:pPr>
                          <a:r>
                            <a:rPr lang="en-US" sz="1400" b="1" dirty="0">
                              <a:solidFill>
                                <a:srgbClr val="984807"/>
                              </a:solidFill>
                              <a:effectLst/>
                              <a:latin typeface="Tahoma"/>
                              <a:ea typeface="Calibri"/>
                              <a:cs typeface="Times New Roman"/>
                            </a:rPr>
                            <a:t>Clerical, services and sales workers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en-US"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12,8 %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en-US" sz="1400" b="1" dirty="0">
                              <a:solidFill>
                                <a:srgbClr val="984807"/>
                              </a:solidFill>
                              <a:effectLst/>
                              <a:latin typeface="Tahoma"/>
                              <a:ea typeface="Calibri"/>
                              <a:cs typeface="Times New Roman"/>
                            </a:rPr>
                            <a:t> </a:t>
                          </a:r>
                          <a:r>
                            <a:rPr lang="en-US" sz="1400" b="1" dirty="0" smtClean="0">
                              <a:solidFill>
                                <a:srgbClr val="984807"/>
                              </a:solidFill>
                              <a:effectLst/>
                              <a:latin typeface="Tahoma"/>
                              <a:ea typeface="Calibri"/>
                              <a:cs typeface="Times New Roman"/>
                            </a:rPr>
                            <a:t>13,2 %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en-US" sz="1400" b="1">
                              <a:solidFill>
                                <a:srgbClr val="984807"/>
                              </a:solidFill>
                              <a:effectLst/>
                              <a:latin typeface="Tahoma"/>
                              <a:ea typeface="Calibri"/>
                              <a:cs typeface="Times New Roman"/>
                            </a:rPr>
                            <a:t>Blue collar workers</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en-US"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36,1 %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en-US" sz="1400" b="1" dirty="0">
                              <a:solidFill>
                                <a:srgbClr val="984807"/>
                              </a:solidFill>
                              <a:effectLst/>
                              <a:latin typeface="Tahoma"/>
                              <a:ea typeface="Calibri"/>
                              <a:cs typeface="Times New Roman"/>
                            </a:rPr>
                            <a:t> </a:t>
                          </a:r>
                          <a:r>
                            <a:rPr lang="en-US" sz="1400" b="1" dirty="0" smtClean="0">
                              <a:solidFill>
                                <a:srgbClr val="984807"/>
                              </a:solidFill>
                              <a:effectLst/>
                              <a:latin typeface="Tahoma"/>
                              <a:ea typeface="Calibri"/>
                              <a:cs typeface="Times New Roman"/>
                            </a:rPr>
                            <a:t>34,7 %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smtClean="0">
                              <a:solidFill>
                                <a:srgbClr val="984807"/>
                              </a:solidFill>
                              <a:effectLst/>
                              <a:latin typeface="Tahoma"/>
                              <a:ea typeface="Calibri"/>
                              <a:cs typeface="Times New Roman"/>
                            </a:rPr>
                            <a:t>Percentage</a:t>
                          </a:r>
                          <a:r>
                            <a:rPr lang="fr-FR" sz="1400" b="1" baseline="0" dirty="0" smtClean="0">
                              <a:solidFill>
                                <a:srgbClr val="984807"/>
                              </a:solidFill>
                              <a:effectLst/>
                              <a:latin typeface="Tahoma"/>
                              <a:ea typeface="Calibri"/>
                              <a:cs typeface="Times New Roman"/>
                            </a:rPr>
                            <a:t> of </a:t>
                          </a:r>
                          <a:r>
                            <a:rPr lang="fr-FR" sz="1400" b="1" baseline="0" dirty="0" err="1" smtClean="0">
                              <a:solidFill>
                                <a:srgbClr val="984807"/>
                              </a:solidFill>
                              <a:effectLst/>
                              <a:latin typeface="Tahoma"/>
                              <a:ea typeface="Calibri"/>
                              <a:cs typeface="Times New Roman"/>
                            </a:rPr>
                            <a:t>firms</a:t>
                          </a:r>
                          <a:r>
                            <a:rPr lang="fr-FR" sz="1400" b="1" baseline="0" dirty="0" smtClean="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Size&lt;20</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6,2 %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3,5 %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[20-50[</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21,0 %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15,3 %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[50,249[</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38,5 %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38,4 %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[250,499[</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15,6 %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18,6 %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783">
                    <a:tc>
                      <a:txBody>
                        <a:bodyPr/>
                        <a:lstStyle/>
                        <a:p>
                          <a:pPr algn="ctr">
                            <a:lnSpc>
                              <a:spcPct val="115000"/>
                            </a:lnSpc>
                            <a:spcAft>
                              <a:spcPts val="0"/>
                            </a:spcAft>
                          </a:pPr>
                          <a:r>
                            <a:rPr lang="fr-FR" sz="1400" b="1" dirty="0">
                              <a:solidFill>
                                <a:srgbClr val="984807"/>
                              </a:solidFill>
                              <a:effectLst/>
                              <a:latin typeface="Tahoma"/>
                              <a:ea typeface="Calibri"/>
                              <a:cs typeface="Times New Roman"/>
                            </a:rPr>
                            <a:t>&gt;500</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18,7 %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24,2%</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ICT Changes (CC)</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mn-lt"/>
                              <a:ea typeface="Calibri"/>
                              <a:cs typeface="Times New Roman"/>
                            </a:rPr>
                            <a:t> </a:t>
                          </a:r>
                          <a:endParaRPr lang="fr-FR" sz="1400" dirty="0">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20,0</a:t>
                          </a:r>
                          <a:r>
                            <a:rPr lang="fr-FR" sz="1400" b="1" baseline="0" dirty="0" smtClean="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Management</a:t>
                          </a:r>
                          <a:r>
                            <a:rPr lang="fr-FR" sz="1400" b="1" baseline="0"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 Changes (MC)</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endParaRPr lang="fr-FR" sz="1400" dirty="0">
                            <a:solidFill>
                              <a:schemeClr val="accent1">
                                <a:lumMod val="50000"/>
                              </a:schemeClr>
                            </a:solidFill>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10,9 %</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Both</a:t>
                          </a: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 types of Changes (CC&amp;MC)</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endParaRPr lang="fr-FR" sz="1400" dirty="0">
                            <a:solidFill>
                              <a:schemeClr val="accent1">
                                <a:lumMod val="50000"/>
                              </a:schemeClr>
                            </a:solidFill>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8,4 %</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bl>
              </a:graphicData>
            </a:graphic>
          </p:graphicFrame>
        </mc:Choice>
        <mc:Fallback xmlns="">
          <p:graphicFrame>
            <p:nvGraphicFramePr>
              <p:cNvPr id="5" name="Espace réservé du contenu 4"/>
              <p:cNvGraphicFramePr>
                <a:graphicFrameLocks noGrp="1"/>
              </p:cNvGraphicFramePr>
              <p:nvPr>
                <p:ph idx="1"/>
                <p:extLst>
                  <p:ext uri="{D42A27DB-BD31-4B8C-83A1-F6EECF244321}">
                    <p14:modId xmlns:p14="http://schemas.microsoft.com/office/powerpoint/2010/main" val="2638052606"/>
                  </p:ext>
                </p:extLst>
              </p:nvPr>
            </p:nvGraphicFramePr>
            <p:xfrm>
              <a:off x="467544" y="550577"/>
              <a:ext cx="8208912" cy="6046597"/>
            </p:xfrm>
            <a:graphic>
              <a:graphicData uri="http://schemas.openxmlformats.org/drawingml/2006/table">
                <a:tbl>
                  <a:tblPr firstRow="1" firstCol="1" bandRow="1"/>
                  <a:tblGrid>
                    <a:gridCol w="4248472"/>
                    <a:gridCol w="2016224"/>
                    <a:gridCol w="1944216"/>
                  </a:tblGrid>
                  <a:tr h="263970">
                    <a:tc>
                      <a:txBody>
                        <a:bodyPr/>
                        <a:lstStyle/>
                        <a:p>
                          <a:pPr algn="ctr">
                            <a:lnSpc>
                              <a:spcPct val="115000"/>
                            </a:lnSpc>
                            <a:spcAft>
                              <a:spcPts val="0"/>
                            </a:spcAft>
                          </a:pPr>
                          <a:r>
                            <a:rPr lang="fr-FR" sz="1400" b="1" dirty="0">
                              <a:effectLst/>
                              <a:latin typeface="Tahoma"/>
                              <a:ea typeface="Calibri"/>
                              <a:cs typeface="Times New Roman"/>
                            </a:rPr>
                            <a:t>Variables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FFFFFF"/>
                              </a:solidFill>
                              <a:effectLst/>
                              <a:latin typeface="Arial"/>
                              <a:ea typeface="Calibri"/>
                              <a:cs typeface="Times New Roman"/>
                            </a:rPr>
                            <a:t>All </a:t>
                          </a:r>
                          <a:r>
                            <a:rPr lang="fr-FR" sz="1400" b="1" dirty="0" err="1">
                              <a:solidFill>
                                <a:srgbClr val="FFFFFF"/>
                              </a:solidFill>
                              <a:effectLst/>
                              <a:latin typeface="Arial"/>
                              <a:ea typeface="Calibri"/>
                              <a:cs typeface="Times New Roman"/>
                            </a:rPr>
                            <a:t>Firms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3634"/>
                        </a:solidFill>
                      </a:tcPr>
                    </a:tc>
                    <a:tc>
                      <a:txBody>
                        <a:bodyPr/>
                        <a:lstStyle/>
                        <a:p>
                          <a:pPr algn="ctr">
                            <a:lnSpc>
                              <a:spcPct val="115000"/>
                            </a:lnSpc>
                            <a:spcAft>
                              <a:spcPts val="0"/>
                            </a:spcAft>
                          </a:pPr>
                          <a:r>
                            <a:rPr lang="fr-FR" sz="1400" b="1" dirty="0" err="1">
                              <a:solidFill>
                                <a:srgbClr val="FFFFFF"/>
                              </a:solidFill>
                              <a:effectLst/>
                              <a:latin typeface="Arial"/>
                              <a:ea typeface="Calibri"/>
                              <a:cs typeface="Times New Roman"/>
                            </a:rPr>
                            <a:t>Changing</a:t>
                          </a:r>
                          <a:r>
                            <a:rPr lang="fr-FR" sz="1400" b="1" dirty="0">
                              <a:solidFill>
                                <a:srgbClr val="FFFFFF"/>
                              </a:solidFill>
                              <a:effectLst/>
                              <a:latin typeface="Arial"/>
                              <a:ea typeface="Calibri"/>
                              <a:cs typeface="Times New Roman"/>
                            </a:rPr>
                            <a:t> </a:t>
                          </a:r>
                          <a:r>
                            <a:rPr lang="fr-FR" sz="1400" b="1" dirty="0" err="1">
                              <a:solidFill>
                                <a:srgbClr val="FFFFFF"/>
                              </a:solidFill>
                              <a:effectLst/>
                              <a:latin typeface="Arial"/>
                              <a:ea typeface="Calibri"/>
                              <a:cs typeface="Times New Roman"/>
                            </a:rPr>
                            <a:t>Firms</a:t>
                          </a:r>
                          <a:endParaRPr lang="fr-FR" sz="1400" b="1"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3634"/>
                        </a:solidFill>
                      </a:tcPr>
                    </a:tc>
                  </a:tr>
                  <a:tr h="263970">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Occurrence of Long </a:t>
                          </a:r>
                          <a:r>
                            <a:rPr lang="fr-FR" sz="1400" b="1" dirty="0">
                              <a:solidFill>
                                <a:srgbClr val="984807"/>
                              </a:solidFill>
                              <a:effectLst/>
                              <a:latin typeface="Tahoma"/>
                              <a:ea typeface="Calibri"/>
                              <a:cs typeface="Times New Roman"/>
                            </a:rPr>
                            <a:t>term </a:t>
                          </a:r>
                          <a:r>
                            <a:rPr lang="fr-FR" sz="1400" b="1" dirty="0" smtClean="0">
                              <a:solidFill>
                                <a:srgbClr val="984807"/>
                              </a:solidFill>
                              <a:effectLst/>
                              <a:latin typeface="Tahoma"/>
                              <a:ea typeface="Calibri"/>
                              <a:cs typeface="Times New Roman"/>
                            </a:rPr>
                            <a:t>absence in 2005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5,72 %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5,55 %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female</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32,9 %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33,6 %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endParaRPr lang="fr-F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43" t="-316279" r="-93257" b="-1937209"/>
                          </a:stretch>
                        </a:blip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29,5 %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38,2 %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[36-45]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33,2 %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38,3 %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smtClean="0">
                              <a:solidFill>
                                <a:srgbClr val="984807"/>
                              </a:solidFill>
                              <a:effectLst/>
                              <a:latin typeface="Tahoma"/>
                              <a:ea typeface="Calibri"/>
                              <a:cs typeface="Times New Roman"/>
                            </a:rPr>
                            <a:t>[46-55]</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29,0 %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 19,8 %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endParaRPr lang="fr-F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43" t="-618605" r="-93257" b="-1634884"/>
                          </a:stretch>
                        </a:blip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8,3 %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3,7 %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Entry </a:t>
                          </a:r>
                          <a:r>
                            <a:rPr lang="fr-FR" sz="1400" b="1" dirty="0" err="1">
                              <a:solidFill>
                                <a:srgbClr val="984807"/>
                              </a:solidFill>
                              <a:effectLst/>
                              <a:latin typeface="Tahoma"/>
                              <a:ea typeface="Calibri"/>
                              <a:cs typeface="Times New Roman"/>
                            </a:rPr>
                            <a:t>wage</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5950 €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6080</a:t>
                          </a:r>
                          <a:r>
                            <a:rPr lang="fr-FR" sz="1400" b="1" baseline="0" dirty="0" smtClean="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Hired</a:t>
                          </a:r>
                          <a:r>
                            <a:rPr lang="fr-FR" sz="1400" b="1" dirty="0">
                              <a:solidFill>
                                <a:srgbClr val="984807"/>
                              </a:solidFill>
                              <a:effectLst/>
                              <a:latin typeface="Tahoma"/>
                              <a:ea typeface="Calibri"/>
                              <a:cs typeface="Times New Roman"/>
                            </a:rPr>
                            <a:t> in 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10,71 %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10,6 %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Long term </a:t>
                          </a:r>
                          <a:r>
                            <a:rPr lang="fr-FR" sz="1400" b="1" dirty="0" err="1" smtClean="0">
                              <a:solidFill>
                                <a:srgbClr val="984807"/>
                              </a:solidFill>
                              <a:effectLst/>
                              <a:latin typeface="Tahoma"/>
                              <a:ea typeface="Calibri"/>
                              <a:cs typeface="Times New Roman"/>
                            </a:rPr>
                            <a:t>disease</a:t>
                          </a:r>
                          <a:r>
                            <a:rPr lang="fr-FR" sz="1400" b="1" dirty="0" smtClean="0">
                              <a:solidFill>
                                <a:srgbClr val="984807"/>
                              </a:solidFill>
                              <a:effectLst/>
                              <a:latin typeface="Tahoma"/>
                              <a:ea typeface="Calibri"/>
                              <a:cs typeface="Times New Roman"/>
                            </a:rPr>
                            <a:t> </a:t>
                          </a:r>
                          <a:r>
                            <a:rPr lang="fr-FR" sz="1400" b="1" dirty="0" err="1" smtClean="0">
                              <a:solidFill>
                                <a:srgbClr val="984807"/>
                              </a:solidFill>
                              <a:effectLst/>
                              <a:latin typeface="Tahoma"/>
                              <a:ea typeface="Calibri"/>
                              <a:cs typeface="Times New Roman"/>
                            </a:rPr>
                            <a:t>Before</a:t>
                          </a:r>
                          <a:r>
                            <a:rPr lang="fr-FR" sz="1400" b="1" dirty="0" smtClean="0">
                              <a:solidFill>
                                <a:srgbClr val="984807"/>
                              </a:solidFill>
                              <a:effectLst/>
                              <a:latin typeface="Tahoma"/>
                              <a:ea typeface="Calibri"/>
                              <a:cs typeface="Times New Roman"/>
                            </a:rPr>
                            <a:t> </a:t>
                          </a:r>
                          <a:r>
                            <a:rPr lang="fr-FR" sz="1400" b="1" dirty="0">
                              <a:solidFill>
                                <a:srgbClr val="984807"/>
                              </a:solidFill>
                              <a:effectLst/>
                              <a:latin typeface="Tahoma"/>
                              <a:ea typeface="Calibri"/>
                              <a:cs typeface="Times New Roman"/>
                            </a:rPr>
                            <a:t>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4,56 %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4,21 %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ratio of long</a:t>
                          </a:r>
                          <a:r>
                            <a:rPr lang="fr-FR" sz="1400" b="1" baseline="0" dirty="0" smtClean="0">
                              <a:solidFill>
                                <a:srgbClr val="984807"/>
                              </a:solidFill>
                              <a:effectLst/>
                              <a:latin typeface="Tahoma"/>
                              <a:ea typeface="Calibri"/>
                              <a:cs typeface="Times New Roman"/>
                            </a:rPr>
                            <a:t> term absence </a:t>
                          </a:r>
                          <a:r>
                            <a:rPr lang="fr-FR" sz="1400" b="1" baseline="0" dirty="0" err="1" smtClean="0">
                              <a:solidFill>
                                <a:srgbClr val="984807"/>
                              </a:solidFill>
                              <a:effectLst/>
                              <a:latin typeface="Tahoma"/>
                              <a:ea typeface="Calibri"/>
                              <a:cs typeface="Times New Roman"/>
                            </a:rPr>
                            <a:t>before</a:t>
                          </a:r>
                          <a:r>
                            <a:rPr lang="fr-FR" sz="1400" b="1" baseline="0" dirty="0" smtClean="0">
                              <a:solidFill>
                                <a:srgbClr val="984807"/>
                              </a:solidFill>
                              <a:effectLst/>
                              <a:latin typeface="Tahoma"/>
                              <a:ea typeface="Calibri"/>
                              <a:cs typeface="Times New Roman"/>
                            </a:rPr>
                            <a:t> 2003</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panose="020B0604030504040204" pitchFamily="34" charset="0"/>
                              <a:ea typeface="Tahoma" panose="020B0604030504040204" pitchFamily="34" charset="0"/>
                              <a:cs typeface="Tahoma" panose="020B0604030504040204" pitchFamily="34" charset="0"/>
                            </a:rPr>
                            <a:t> </a:t>
                          </a: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0,95 %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Managers and </a:t>
                          </a:r>
                          <a:r>
                            <a:rPr lang="fr-FR" sz="1400" b="1" dirty="0" err="1">
                              <a:solidFill>
                                <a:srgbClr val="984807"/>
                              </a:solidFill>
                              <a:effectLst/>
                              <a:latin typeface="Tahoma"/>
                              <a:ea typeface="Calibri"/>
                              <a:cs typeface="Times New Roman"/>
                            </a:rPr>
                            <a:t>professionals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23,6 %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24,8 %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46140">
                    <a:tc>
                      <a:txBody>
                        <a:bodyPr/>
                        <a:lstStyle/>
                        <a:p>
                          <a:pPr algn="ctr">
                            <a:lnSpc>
                              <a:spcPct val="115000"/>
                            </a:lnSpc>
                            <a:spcAft>
                              <a:spcPts val="0"/>
                            </a:spcAft>
                          </a:pPr>
                          <a:r>
                            <a:rPr lang="fr-FR" sz="1400" b="1" dirty="0" err="1">
                              <a:solidFill>
                                <a:srgbClr val="984807"/>
                              </a:solidFill>
                              <a:effectLst/>
                              <a:latin typeface="Tahoma"/>
                              <a:ea typeface="Calibri"/>
                              <a:cs typeface="Times New Roman"/>
                            </a:rPr>
                            <a:t>Technicians</a:t>
                          </a:r>
                          <a:r>
                            <a:rPr lang="fr-FR" sz="1400" b="1" dirty="0">
                              <a:solidFill>
                                <a:srgbClr val="984807"/>
                              </a:solidFill>
                              <a:effectLst/>
                              <a:latin typeface="Tahoma"/>
                              <a:ea typeface="Calibri"/>
                              <a:cs typeface="Times New Roman"/>
                            </a:rPr>
                            <a:t> and </a:t>
                          </a:r>
                          <a:r>
                            <a:rPr lang="fr-FR" sz="1400" b="1" dirty="0" err="1">
                              <a:solidFill>
                                <a:srgbClr val="984807"/>
                              </a:solidFill>
                              <a:effectLst/>
                              <a:latin typeface="Tahoma"/>
                              <a:ea typeface="Calibri"/>
                              <a:cs typeface="Times New Roman"/>
                            </a:rPr>
                            <a:t>associate</a:t>
                          </a:r>
                          <a:r>
                            <a:rPr lang="fr-FR" sz="1400" b="1" dirty="0">
                              <a:solidFill>
                                <a:srgbClr val="984807"/>
                              </a:solidFill>
                              <a:effectLst/>
                              <a:latin typeface="Tahoma"/>
                              <a:ea typeface="Calibri"/>
                              <a:cs typeface="Times New Roman"/>
                            </a:rPr>
                            <a:t> </a:t>
                          </a:r>
                          <a:r>
                            <a:rPr lang="fr-FR" sz="1400" b="1" dirty="0" err="1">
                              <a:solidFill>
                                <a:srgbClr val="984807"/>
                              </a:solidFill>
                              <a:effectLst/>
                              <a:latin typeface="Tahoma"/>
                              <a:ea typeface="Calibri"/>
                              <a:cs typeface="Times New Roman"/>
                            </a:rPr>
                            <a:t>professionals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16,1 %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17,5 %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57274">
                    <a:tc>
                      <a:txBody>
                        <a:bodyPr/>
                        <a:lstStyle/>
                        <a:p>
                          <a:pPr algn="ctr">
                            <a:lnSpc>
                              <a:spcPct val="115000"/>
                            </a:lnSpc>
                            <a:spcAft>
                              <a:spcPts val="0"/>
                            </a:spcAft>
                          </a:pPr>
                          <a:r>
                            <a:rPr lang="en-US" sz="1400" b="1" dirty="0">
                              <a:solidFill>
                                <a:srgbClr val="984807"/>
                              </a:solidFill>
                              <a:effectLst/>
                              <a:latin typeface="Tahoma"/>
                              <a:ea typeface="Calibri"/>
                              <a:cs typeface="Times New Roman"/>
                            </a:rPr>
                            <a:t>Clerical, services and sales workers</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en-US"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12,8 %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en-US" sz="1400" b="1" dirty="0">
                              <a:solidFill>
                                <a:srgbClr val="984807"/>
                              </a:solidFill>
                              <a:effectLst/>
                              <a:latin typeface="Tahoma"/>
                              <a:ea typeface="Calibri"/>
                              <a:cs typeface="Times New Roman"/>
                            </a:rPr>
                            <a:t> </a:t>
                          </a:r>
                          <a:r>
                            <a:rPr lang="en-US" sz="1400" b="1" dirty="0" smtClean="0">
                              <a:solidFill>
                                <a:srgbClr val="984807"/>
                              </a:solidFill>
                              <a:effectLst/>
                              <a:latin typeface="Tahoma"/>
                              <a:ea typeface="Calibri"/>
                              <a:cs typeface="Times New Roman"/>
                            </a:rPr>
                            <a:t>13,2 %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en-US" sz="1400" b="1">
                              <a:solidFill>
                                <a:srgbClr val="984807"/>
                              </a:solidFill>
                              <a:effectLst/>
                              <a:latin typeface="Tahoma"/>
                              <a:ea typeface="Calibri"/>
                              <a:cs typeface="Times New Roman"/>
                            </a:rPr>
                            <a:t>Blue collar workers</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en-US"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36,1 %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en-US" sz="1400" b="1" dirty="0">
                              <a:solidFill>
                                <a:srgbClr val="984807"/>
                              </a:solidFill>
                              <a:effectLst/>
                              <a:latin typeface="Tahoma"/>
                              <a:ea typeface="Calibri"/>
                              <a:cs typeface="Times New Roman"/>
                            </a:rPr>
                            <a:t> </a:t>
                          </a:r>
                          <a:r>
                            <a:rPr lang="en-US" sz="1400" b="1" dirty="0" smtClean="0">
                              <a:solidFill>
                                <a:srgbClr val="984807"/>
                              </a:solidFill>
                              <a:effectLst/>
                              <a:latin typeface="Tahoma"/>
                              <a:ea typeface="Calibri"/>
                              <a:cs typeface="Times New Roman"/>
                            </a:rPr>
                            <a:t>34,7 %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smtClean="0">
                              <a:solidFill>
                                <a:srgbClr val="984807"/>
                              </a:solidFill>
                              <a:effectLst/>
                              <a:latin typeface="Tahoma"/>
                              <a:ea typeface="Calibri"/>
                              <a:cs typeface="Times New Roman"/>
                            </a:rPr>
                            <a:t>Percentage</a:t>
                          </a:r>
                          <a:r>
                            <a:rPr lang="fr-FR" sz="1400" b="1" baseline="0" dirty="0" smtClean="0">
                              <a:solidFill>
                                <a:srgbClr val="984807"/>
                              </a:solidFill>
                              <a:effectLst/>
                              <a:latin typeface="Tahoma"/>
                              <a:ea typeface="Calibri"/>
                              <a:cs typeface="Times New Roman"/>
                            </a:rPr>
                            <a:t> of </a:t>
                          </a:r>
                          <a:r>
                            <a:rPr lang="fr-FR" sz="1400" b="1" baseline="0" dirty="0" err="1" smtClean="0">
                              <a:solidFill>
                                <a:srgbClr val="984807"/>
                              </a:solidFill>
                              <a:effectLst/>
                              <a:latin typeface="Tahoma"/>
                              <a:ea typeface="Calibri"/>
                              <a:cs typeface="Times New Roman"/>
                            </a:rPr>
                            <a:t>firms</a:t>
                          </a:r>
                          <a:r>
                            <a:rPr lang="fr-FR" sz="1400" b="1" baseline="0" dirty="0" smtClean="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Size&lt;20</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6,2 %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3,5 %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[20-50[</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21,0 %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a:ea typeface="Calibri"/>
                              <a:cs typeface="Times New Roman"/>
                            </a:rPr>
                            <a:t>15,3 %</a:t>
                          </a:r>
                          <a:r>
                            <a:rPr lang="fr-FR" sz="1400" b="1" dirty="0">
                              <a:solidFill>
                                <a:srgbClr val="984807"/>
                              </a:solidFill>
                              <a:effectLst/>
                              <a:latin typeface="Tahoma"/>
                              <a:ea typeface="Calibri"/>
                              <a:cs typeface="Times New Roman"/>
                            </a:rPr>
                            <a:t>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[50,249[</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38,5 %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38,4 %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a:solidFill>
                                <a:srgbClr val="984807"/>
                              </a:solidFill>
                              <a:effectLst/>
                              <a:latin typeface="Tahoma"/>
                              <a:ea typeface="Calibri"/>
                              <a:cs typeface="Times New Roman"/>
                            </a:rPr>
                            <a:t>[250,499[</a:t>
                          </a:r>
                          <a:endParaRPr lang="fr-FR" sz="140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15,6 %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18,6 %</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783">
                    <a:tc>
                      <a:txBody>
                        <a:bodyPr/>
                        <a:lstStyle/>
                        <a:p>
                          <a:pPr algn="ctr">
                            <a:lnSpc>
                              <a:spcPct val="115000"/>
                            </a:lnSpc>
                            <a:spcAft>
                              <a:spcPts val="0"/>
                            </a:spcAft>
                          </a:pPr>
                          <a:r>
                            <a:rPr lang="fr-FR" sz="1400" b="1" dirty="0">
                              <a:solidFill>
                                <a:srgbClr val="984807"/>
                              </a:solidFill>
                              <a:effectLst/>
                              <a:latin typeface="Tahoma"/>
                              <a:ea typeface="Calibri"/>
                              <a:cs typeface="Times New Roman"/>
                            </a:rPr>
                            <a:t>&gt;500</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smtClean="0">
                              <a:solidFill>
                                <a:srgbClr val="984807"/>
                              </a:solidFill>
                              <a:effectLst/>
                              <a:latin typeface="Tahoma" panose="020B0604030504040204" pitchFamily="34" charset="0"/>
                              <a:ea typeface="Tahoma" panose="020B0604030504040204" pitchFamily="34" charset="0"/>
                              <a:cs typeface="Tahoma" panose="020B0604030504040204" pitchFamily="34" charset="0"/>
                            </a:rPr>
                            <a:t>18,7 %</a:t>
                          </a:r>
                          <a:endParaRPr lang="fr-FR" sz="1400" dirty="0">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24,2%</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ICT </a:t>
                          </a:r>
                          <a:r>
                            <a:rPr lang="fr-FR" sz="1400" b="1" dirty="0" smtClean="0">
                              <a:solidFill>
                                <a:srgbClr val="984807"/>
                              </a:solidFill>
                              <a:effectLst/>
                              <a:latin typeface="Tahoma"/>
                              <a:ea typeface="Calibri"/>
                              <a:cs typeface="Times New Roman"/>
                            </a:rPr>
                            <a:t>Changes (CC)</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mn-lt"/>
                              <a:ea typeface="Calibri"/>
                              <a:cs typeface="Times New Roman"/>
                            </a:rPr>
                            <a:t> </a:t>
                          </a:r>
                          <a:endParaRPr lang="fr-FR" sz="1400" dirty="0">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20,0</a:t>
                          </a:r>
                          <a:r>
                            <a:rPr lang="fr-FR" sz="1400" b="1" baseline="0" dirty="0" smtClean="0">
                              <a:solidFill>
                                <a:srgbClr val="984807"/>
                              </a:solidFill>
                              <a:effectLst/>
                              <a:latin typeface="Tahoma"/>
                              <a:ea typeface="Calibri"/>
                              <a:cs typeface="Times New Roman"/>
                            </a:rPr>
                            <a:t> </a:t>
                          </a:r>
                          <a:r>
                            <a:rPr lang="fr-FR" sz="1400" b="1" dirty="0" smtClean="0">
                              <a:solidFill>
                                <a:srgbClr val="984807"/>
                              </a:solidFill>
                              <a:effectLst/>
                              <a:latin typeface="Tahoma"/>
                              <a:ea typeface="Calibri"/>
                              <a:cs typeface="Times New Roman"/>
                            </a:rPr>
                            <a:t>%</a:t>
                          </a:r>
                          <a:endParaRPr lang="fr-FR" sz="1400" dirty="0">
                            <a:effectLst/>
                            <a:latin typeface="Calibri"/>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Management</a:t>
                          </a:r>
                          <a:r>
                            <a:rPr lang="fr-FR" sz="1400" b="1" baseline="0"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 Changes (MC)</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endParaRPr lang="fr-FR" sz="1400" dirty="0">
                            <a:solidFill>
                              <a:schemeClr val="accent1">
                                <a:lumMod val="50000"/>
                              </a:schemeClr>
                            </a:solidFill>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10,9 %</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63970">
                    <a:tc>
                      <a:txBody>
                        <a:bodyPr/>
                        <a:lstStyle/>
                        <a:p>
                          <a:pPr algn="ctr">
                            <a:lnSpc>
                              <a:spcPct val="115000"/>
                            </a:lnSpc>
                            <a:spcAft>
                              <a:spcPts val="0"/>
                            </a:spcAft>
                          </a:pPr>
                          <a:r>
                            <a:rPr lang="fr-FR" sz="1400" b="1" dirty="0" err="1"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Both</a:t>
                          </a: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 types of </a:t>
                          </a: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Changes (CC&amp;MC)</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ctr">
                            <a:lnSpc>
                              <a:spcPct val="115000"/>
                            </a:lnSpc>
                            <a:spcAft>
                              <a:spcPts val="0"/>
                            </a:spcAft>
                          </a:pPr>
                          <a:endParaRPr lang="fr-FR" sz="1400" dirty="0">
                            <a:solidFill>
                              <a:schemeClr val="accent1">
                                <a:lumMod val="50000"/>
                              </a:schemeClr>
                            </a:solidFill>
                            <a:effectLst/>
                            <a:latin typeface="+mn-lt"/>
                            <a:ea typeface="Calibri"/>
                            <a:cs typeface="Times New Roman"/>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lnSpc>
                              <a:spcPct val="115000"/>
                            </a:lnSpc>
                            <a:spcAft>
                              <a:spcPts val="0"/>
                            </a:spcAft>
                          </a:pPr>
                          <a:r>
                            <a:rPr lang="fr-FR" sz="1400" b="1"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8,4 %</a:t>
                          </a:r>
                          <a:endParaRPr lang="fr-FR" sz="1400" b="1"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53053" marR="53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bl>
              </a:graphicData>
            </a:graphic>
          </p:graphicFrame>
        </mc:Fallback>
      </mc:AlternateContent>
    </p:spTree>
    <p:extLst>
      <p:ext uri="{BB962C8B-B14F-4D97-AF65-F5344CB8AC3E}">
        <p14:creationId xmlns:p14="http://schemas.microsoft.com/office/powerpoint/2010/main" val="3899755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16632"/>
            <a:ext cx="7992888" cy="620688"/>
          </a:xfrm>
        </p:spPr>
        <p:txBody>
          <a:bodyPr>
            <a:noAutofit/>
          </a:bodyPr>
          <a:lstStyle/>
          <a:p>
            <a:r>
              <a:rPr lang="fr-FR" sz="2400" b="1" dirty="0" err="1" smtClean="0">
                <a:latin typeface="Verdana" panose="020B0604030504040204" pitchFamily="34" charset="0"/>
                <a:ea typeface="Verdana" panose="020B0604030504040204" pitchFamily="34" charset="0"/>
                <a:cs typeface="Verdana" panose="020B0604030504040204" pitchFamily="34" charset="0"/>
              </a:rPr>
              <a:t>Treatment</a:t>
            </a:r>
            <a:r>
              <a:rPr lang="fr-FR" sz="2400" b="1" dirty="0" smtClean="0">
                <a:latin typeface="Verdana" panose="020B0604030504040204" pitchFamily="34" charset="0"/>
                <a:ea typeface="Verdana" panose="020B0604030504040204" pitchFamily="34" charset="0"/>
                <a:cs typeface="Verdana" panose="020B0604030504040204" pitchFamily="34" charset="0"/>
              </a:rPr>
              <a:t> effects </a:t>
            </a:r>
            <a:r>
              <a:rPr lang="fr-FR" sz="2400" b="1" dirty="0" err="1" smtClean="0">
                <a:latin typeface="Verdana" panose="020B0604030504040204" pitchFamily="34" charset="0"/>
                <a:ea typeface="Verdana" panose="020B0604030504040204" pitchFamily="34" charset="0"/>
                <a:cs typeface="Verdana" panose="020B0604030504040204" pitchFamily="34" charset="0"/>
              </a:rPr>
              <a:t>during</a:t>
            </a:r>
            <a:r>
              <a:rPr lang="fr-FR" sz="2400" b="1" dirty="0" smtClean="0">
                <a:latin typeface="Verdana" panose="020B0604030504040204" pitchFamily="34" charset="0"/>
                <a:ea typeface="Verdana" panose="020B0604030504040204" pitchFamily="34" charset="0"/>
                <a:cs typeface="Verdana" panose="020B0604030504040204" pitchFamily="34" charset="0"/>
              </a:rPr>
              <a:t> and </a:t>
            </a:r>
            <a:r>
              <a:rPr lang="fr-FR" sz="2400" b="1" dirty="0" err="1" smtClean="0">
                <a:latin typeface="Verdana" panose="020B0604030504040204" pitchFamily="34" charset="0"/>
                <a:ea typeface="Verdana" panose="020B0604030504040204" pitchFamily="34" charset="0"/>
                <a:cs typeface="Verdana" panose="020B0604030504040204" pitchFamily="34" charset="0"/>
              </a:rPr>
              <a:t>after</a:t>
            </a:r>
            <a:r>
              <a:rPr lang="fr-FR" sz="2400" b="1" dirty="0" smtClean="0">
                <a:latin typeface="Verdana" panose="020B0604030504040204" pitchFamily="34" charset="0"/>
                <a:ea typeface="Verdana" panose="020B0604030504040204" pitchFamily="34" charset="0"/>
                <a:cs typeface="Verdana" panose="020B0604030504040204" pitchFamily="34" charset="0"/>
              </a:rPr>
              <a:t> changes</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18740" y="980729"/>
            <a:ext cx="8568952" cy="4752528"/>
          </a:xfrm>
        </p:spPr>
        <p:txBody>
          <a:bodyPr>
            <a:normAutofit/>
          </a:bodyPr>
          <a:lstStyle/>
          <a:p>
            <a:pPr algn="just">
              <a:buClr>
                <a:schemeClr val="tx1"/>
              </a:buClr>
            </a:pPr>
            <a:r>
              <a:rPr lang="en-GB" sz="2200" dirty="0" smtClean="0">
                <a:solidFill>
                  <a:schemeClr val="tx2"/>
                </a:solidFill>
                <a:latin typeface="Calibri" panose="020F0502020204030204" pitchFamily="34" charset="0"/>
              </a:rPr>
              <a:t>Observation of long term sickness absence of employees working for firms sampled in COI during the whole period of organisational changes (2003-2005) and who remained employed with the same employer during the years following the organisational changes (from 2006 until 2008). </a:t>
            </a:r>
          </a:p>
          <a:p>
            <a:pPr algn="just">
              <a:buClr>
                <a:schemeClr val="tx1"/>
              </a:buClr>
            </a:pPr>
            <a:r>
              <a:rPr lang="en-GB" sz="2200" dirty="0" smtClean="0">
                <a:solidFill>
                  <a:schemeClr val="tx2"/>
                </a:solidFill>
                <a:latin typeface="Calibri" panose="020F0502020204030204" pitchFamily="34" charset="0"/>
              </a:rPr>
              <a:t>Changes intervene between 2003 and the end of 2005 but may create instantaneous disorders in the work environment of employees, Unlike treatment due to a change modifying the rules straightaway, our treatment and its effects may be confounded in time.</a:t>
            </a:r>
          </a:p>
          <a:p>
            <a:pPr algn="just">
              <a:buClr>
                <a:schemeClr val="tx1"/>
              </a:buClr>
            </a:pPr>
            <a:r>
              <a:rPr lang="en-GB" sz="2200" dirty="0" smtClean="0">
                <a:solidFill>
                  <a:schemeClr val="tx2"/>
                </a:solidFill>
                <a:latin typeface="Calibri" panose="020F0502020204030204" pitchFamily="34" charset="0"/>
              </a:rPr>
              <a:t>However, organisational change may also be a lengthy process (ISO certification for example) and have positive or negative impacts on the long run.</a:t>
            </a:r>
          </a:p>
          <a:p>
            <a:pPr algn="just">
              <a:buClr>
                <a:schemeClr val="tx1"/>
              </a:buClr>
            </a:pPr>
            <a:endParaRPr lang="en-US" sz="2200" dirty="0" smtClean="0">
              <a:solidFill>
                <a:schemeClr val="tx2"/>
              </a:solidFill>
              <a:latin typeface="Calibri" panose="020F0502020204030204" pitchFamily="34" charset="0"/>
            </a:endParaRPr>
          </a:p>
          <a:p>
            <a:endParaRPr lang="en-US" sz="2300" dirty="0" smtClean="0">
              <a:solidFill>
                <a:schemeClr val="tx1"/>
              </a:solidFill>
              <a:latin typeface="Calibri" panose="020F0502020204030204" pitchFamily="34" charset="0"/>
            </a:endParaRPr>
          </a:p>
          <a:p>
            <a:endParaRPr lang="fr-FR" sz="23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53437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a:xfrm>
            <a:off x="0" y="-171400"/>
            <a:ext cx="7556500" cy="682625"/>
          </a:xfrm>
        </p:spPr>
        <p:txBody>
          <a:bodyPr>
            <a:normAutofit/>
          </a:bodyPr>
          <a:lstStyle/>
          <a:p>
            <a:pPr algn="ctr"/>
            <a:r>
              <a:rPr lang="fr-FR" sz="2400" b="1" dirty="0" err="1" smtClean="0">
                <a:latin typeface="Verdana" panose="020B0604030504040204" pitchFamily="34" charset="0"/>
                <a:ea typeface="Verdana" panose="020B0604030504040204" pitchFamily="34" charset="0"/>
                <a:cs typeface="Verdana" panose="020B0604030504040204" pitchFamily="34" charset="0"/>
              </a:rPr>
              <a:t>Outline</a:t>
            </a:r>
            <a:r>
              <a:rPr lang="fr-FR" sz="2400" b="1" dirty="0" smtClean="0">
                <a:latin typeface="Verdana" panose="020B0604030504040204" pitchFamily="34" charset="0"/>
                <a:ea typeface="Verdana" panose="020B0604030504040204" pitchFamily="34" charset="0"/>
                <a:cs typeface="Verdana" panose="020B0604030504040204" pitchFamily="34" charset="0"/>
              </a:rPr>
              <a:t> of the </a:t>
            </a:r>
            <a:r>
              <a:rPr lang="fr-FR" sz="2400" b="1" dirty="0" err="1" smtClean="0">
                <a:latin typeface="Verdana" panose="020B0604030504040204" pitchFamily="34" charset="0"/>
                <a:ea typeface="Verdana" panose="020B0604030504040204" pitchFamily="34" charset="0"/>
                <a:cs typeface="Verdana" panose="020B0604030504040204" pitchFamily="34" charset="0"/>
              </a:rPr>
              <a:t>presentation</a:t>
            </a:r>
            <a:endParaRPr lang="fr-FR" sz="24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8194" name="Rectangle 3"/>
          <p:cNvSpPr>
            <a:spLocks noGrp="1"/>
          </p:cNvSpPr>
          <p:nvPr>
            <p:ph type="body" idx="4294967295"/>
          </p:nvPr>
        </p:nvSpPr>
        <p:spPr>
          <a:xfrm>
            <a:off x="1" y="548680"/>
            <a:ext cx="8938538" cy="5904656"/>
          </a:xfrm>
        </p:spPr>
        <p:txBody>
          <a:bodyPr>
            <a:normAutofit fontScale="92500" lnSpcReduction="10000"/>
          </a:bodyPr>
          <a:lstStyle/>
          <a:p>
            <a:pPr>
              <a:spcBef>
                <a:spcPts val="0"/>
              </a:spcBef>
            </a:pPr>
            <a:r>
              <a:rPr lang="en-US" sz="2500" b="1" dirty="0">
                <a:solidFill>
                  <a:schemeClr val="tx1"/>
                </a:solidFill>
                <a:latin typeface="Calibri"/>
                <a:cs typeface="+mn-cs"/>
              </a:rPr>
              <a:t>Motivation and aims</a:t>
            </a:r>
          </a:p>
          <a:p>
            <a:pPr marL="457200" lvl="0" indent="-457200">
              <a:spcBef>
                <a:spcPts val="0"/>
              </a:spcBef>
              <a:buFontTx/>
              <a:buAutoNum type="arabicPeriod"/>
            </a:pPr>
            <a:endParaRPr lang="en-US" sz="500" b="1" dirty="0">
              <a:solidFill>
                <a:schemeClr val="tx1"/>
              </a:solidFill>
              <a:latin typeface="Calibri"/>
              <a:cs typeface="+mn-cs"/>
            </a:endParaRPr>
          </a:p>
          <a:p>
            <a:pPr marL="457200" lvl="0" indent="-457200">
              <a:spcBef>
                <a:spcPts val="0"/>
              </a:spcBef>
              <a:buFontTx/>
              <a:buAutoNum type="arabicPeriod"/>
            </a:pPr>
            <a:endParaRPr lang="en-US" sz="500" b="1" dirty="0">
              <a:solidFill>
                <a:schemeClr val="tx1"/>
              </a:solidFill>
              <a:latin typeface="Calibri"/>
              <a:cs typeface="+mn-cs"/>
            </a:endParaRPr>
          </a:p>
          <a:p>
            <a:pPr marL="457200" lvl="0" indent="-457200">
              <a:spcBef>
                <a:spcPts val="0"/>
              </a:spcBef>
              <a:buFontTx/>
              <a:buAutoNum type="arabicPeriod"/>
            </a:pPr>
            <a:endParaRPr lang="en-US" sz="500" b="1" dirty="0">
              <a:solidFill>
                <a:schemeClr val="tx1"/>
              </a:solidFill>
              <a:latin typeface="Calibri"/>
              <a:cs typeface="+mn-cs"/>
            </a:endParaRPr>
          </a:p>
          <a:p>
            <a:pPr>
              <a:spcBef>
                <a:spcPts val="0"/>
              </a:spcBef>
            </a:pPr>
            <a:r>
              <a:rPr lang="en-US" sz="2500" b="1" dirty="0">
                <a:solidFill>
                  <a:schemeClr val="tx1"/>
                </a:solidFill>
                <a:latin typeface="Calibri"/>
                <a:cs typeface="+mn-cs"/>
              </a:rPr>
              <a:t>Data description</a:t>
            </a:r>
          </a:p>
          <a:p>
            <a:pPr marL="0" lvl="0" indent="0">
              <a:spcBef>
                <a:spcPts val="0"/>
              </a:spcBef>
              <a:buNone/>
            </a:pPr>
            <a:r>
              <a:rPr lang="en-US" sz="2500" dirty="0">
                <a:solidFill>
                  <a:schemeClr val="tx1"/>
                </a:solidFill>
                <a:latin typeface="Calibri"/>
                <a:cs typeface="+mn-cs"/>
              </a:rPr>
              <a:t>	</a:t>
            </a:r>
            <a:r>
              <a:rPr lang="en-US" sz="2500" dirty="0">
                <a:solidFill>
                  <a:schemeClr val="tx2">
                    <a:lumMod val="75000"/>
                  </a:schemeClr>
                </a:solidFill>
                <a:latin typeface="Calibri"/>
                <a:cs typeface="+mn-cs"/>
              </a:rPr>
              <a:t> </a:t>
            </a:r>
            <a:r>
              <a:rPr lang="en-US" sz="2500" dirty="0" err="1" smtClean="0">
                <a:solidFill>
                  <a:schemeClr val="tx2">
                    <a:lumMod val="75000"/>
                  </a:schemeClr>
                </a:solidFill>
                <a:latin typeface="Calibri"/>
                <a:cs typeface="+mn-cs"/>
              </a:rPr>
              <a:t>Coi</a:t>
            </a:r>
            <a:r>
              <a:rPr lang="en-US" sz="2500" dirty="0" smtClean="0">
                <a:solidFill>
                  <a:schemeClr val="tx2">
                    <a:lumMod val="75000"/>
                  </a:schemeClr>
                </a:solidFill>
                <a:latin typeface="Calibri"/>
                <a:cs typeface="+mn-cs"/>
              </a:rPr>
              <a:t> and Hygie databases</a:t>
            </a:r>
          </a:p>
          <a:p>
            <a:pPr marL="0" lvl="0" indent="0">
              <a:spcBef>
                <a:spcPts val="0"/>
              </a:spcBef>
              <a:buNone/>
            </a:pPr>
            <a:r>
              <a:rPr lang="en-US" sz="2500" dirty="0">
                <a:solidFill>
                  <a:schemeClr val="tx2">
                    <a:lumMod val="75000"/>
                  </a:schemeClr>
                </a:solidFill>
                <a:latin typeface="Calibri"/>
                <a:cs typeface="+mn-cs"/>
              </a:rPr>
              <a:t>	</a:t>
            </a:r>
            <a:r>
              <a:rPr lang="en-US" sz="2500" dirty="0" smtClean="0">
                <a:solidFill>
                  <a:schemeClr val="tx2">
                    <a:lumMod val="75000"/>
                  </a:schemeClr>
                </a:solidFill>
                <a:latin typeface="Calibri"/>
                <a:cs typeface="+mn-cs"/>
              </a:rPr>
              <a:t> Definition of </a:t>
            </a:r>
            <a:r>
              <a:rPr lang="en-US" sz="2500" dirty="0" err="1" smtClean="0">
                <a:solidFill>
                  <a:schemeClr val="tx2">
                    <a:lumMod val="75000"/>
                  </a:schemeClr>
                </a:solidFill>
                <a:latin typeface="Calibri"/>
                <a:cs typeface="+mn-cs"/>
              </a:rPr>
              <a:t>organisational</a:t>
            </a:r>
            <a:r>
              <a:rPr lang="en-US" sz="2500" dirty="0" smtClean="0">
                <a:solidFill>
                  <a:schemeClr val="tx2">
                    <a:lumMod val="75000"/>
                  </a:schemeClr>
                </a:solidFill>
                <a:latin typeface="Calibri"/>
                <a:cs typeface="+mn-cs"/>
              </a:rPr>
              <a:t> changes</a:t>
            </a:r>
          </a:p>
          <a:p>
            <a:pPr marL="0" lvl="0" indent="0">
              <a:spcBef>
                <a:spcPts val="0"/>
              </a:spcBef>
              <a:buNone/>
            </a:pPr>
            <a:r>
              <a:rPr lang="en-US" sz="2500" dirty="0" smtClean="0">
                <a:solidFill>
                  <a:schemeClr val="tx2">
                    <a:lumMod val="75000"/>
                  </a:schemeClr>
                </a:solidFill>
                <a:latin typeface="Calibri"/>
                <a:cs typeface="+mn-cs"/>
              </a:rPr>
              <a:t>	 Long term sickness absence</a:t>
            </a:r>
            <a:endParaRPr lang="en-US" sz="2500" dirty="0">
              <a:solidFill>
                <a:schemeClr val="tx2">
                  <a:lumMod val="75000"/>
                </a:schemeClr>
              </a:solidFill>
              <a:latin typeface="Calibri"/>
              <a:cs typeface="+mn-cs"/>
            </a:endParaRPr>
          </a:p>
          <a:p>
            <a:pPr marL="0" lvl="0" indent="0">
              <a:spcBef>
                <a:spcPts val="0"/>
              </a:spcBef>
              <a:buNone/>
            </a:pPr>
            <a:r>
              <a:rPr lang="en-US" sz="2500" dirty="0">
                <a:solidFill>
                  <a:schemeClr val="tx2">
                    <a:lumMod val="75000"/>
                  </a:schemeClr>
                </a:solidFill>
                <a:latin typeface="Calibri"/>
                <a:cs typeface="+mn-cs"/>
              </a:rPr>
              <a:t>	 Sample and descriptive </a:t>
            </a:r>
            <a:r>
              <a:rPr lang="en-US" sz="2500" dirty="0" smtClean="0">
                <a:solidFill>
                  <a:schemeClr val="tx2">
                    <a:lumMod val="75000"/>
                  </a:schemeClr>
                </a:solidFill>
                <a:latin typeface="Calibri"/>
                <a:cs typeface="+mn-cs"/>
              </a:rPr>
              <a:t>statistics</a:t>
            </a:r>
          </a:p>
          <a:p>
            <a:pPr marL="0" lvl="0" indent="0">
              <a:spcBef>
                <a:spcPts val="0"/>
              </a:spcBef>
              <a:buNone/>
            </a:pPr>
            <a:endParaRPr lang="en-US" sz="2500" dirty="0">
              <a:solidFill>
                <a:schemeClr val="tx1"/>
              </a:solidFill>
              <a:latin typeface="Calibri"/>
              <a:cs typeface="+mn-cs"/>
            </a:endParaRPr>
          </a:p>
          <a:p>
            <a:pPr>
              <a:spcBef>
                <a:spcPts val="0"/>
              </a:spcBef>
            </a:pPr>
            <a:r>
              <a:rPr lang="en-US" sz="2500" b="1" dirty="0" smtClean="0">
                <a:solidFill>
                  <a:schemeClr val="tx1"/>
                </a:solidFill>
                <a:latin typeface="Calibri"/>
                <a:cs typeface="+mn-cs"/>
              </a:rPr>
              <a:t>Econometric </a:t>
            </a:r>
            <a:r>
              <a:rPr lang="en-US" sz="2500" b="1" dirty="0">
                <a:solidFill>
                  <a:schemeClr val="tx1"/>
                </a:solidFill>
                <a:latin typeface="Calibri"/>
                <a:cs typeface="+mn-cs"/>
              </a:rPr>
              <a:t>framework</a:t>
            </a:r>
          </a:p>
          <a:p>
            <a:pPr marL="0" lvl="0" indent="0">
              <a:spcBef>
                <a:spcPts val="0"/>
              </a:spcBef>
              <a:buNone/>
            </a:pPr>
            <a:r>
              <a:rPr lang="en-US" sz="2500" dirty="0">
                <a:solidFill>
                  <a:schemeClr val="tx1"/>
                </a:solidFill>
                <a:latin typeface="Calibri"/>
                <a:cs typeface="+mn-cs"/>
              </a:rPr>
              <a:t>	 </a:t>
            </a:r>
            <a:r>
              <a:rPr lang="en-US" sz="2500" dirty="0" smtClean="0">
                <a:solidFill>
                  <a:schemeClr val="tx2">
                    <a:lumMod val="75000"/>
                  </a:schemeClr>
                </a:solidFill>
                <a:latin typeface="Calibri"/>
                <a:cs typeface="+mn-cs"/>
              </a:rPr>
              <a:t>Treatment effects during and after the changes</a:t>
            </a:r>
          </a:p>
          <a:p>
            <a:pPr marL="0" lvl="0" indent="0">
              <a:spcBef>
                <a:spcPts val="0"/>
              </a:spcBef>
              <a:buNone/>
            </a:pPr>
            <a:r>
              <a:rPr lang="en-US" sz="2500" dirty="0">
                <a:solidFill>
                  <a:schemeClr val="tx2">
                    <a:lumMod val="75000"/>
                  </a:schemeClr>
                </a:solidFill>
                <a:latin typeface="Calibri"/>
                <a:cs typeface="+mn-cs"/>
              </a:rPr>
              <a:t>	</a:t>
            </a:r>
            <a:r>
              <a:rPr lang="en-US" sz="2500" dirty="0" smtClean="0">
                <a:solidFill>
                  <a:schemeClr val="tx2">
                    <a:lumMod val="75000"/>
                  </a:schemeClr>
                </a:solidFill>
                <a:latin typeface="Calibri"/>
                <a:cs typeface="+mn-cs"/>
              </a:rPr>
              <a:t> Difference in differences methodology</a:t>
            </a:r>
            <a:endParaRPr lang="en-US" sz="2500" dirty="0">
              <a:solidFill>
                <a:schemeClr val="tx2">
                  <a:lumMod val="75000"/>
                </a:schemeClr>
              </a:solidFill>
              <a:latin typeface="Calibri"/>
              <a:cs typeface="+mn-cs"/>
            </a:endParaRPr>
          </a:p>
          <a:p>
            <a:pPr marL="0" lvl="0" indent="0">
              <a:spcBef>
                <a:spcPts val="0"/>
              </a:spcBef>
              <a:buNone/>
            </a:pPr>
            <a:endParaRPr lang="en-US" sz="500" dirty="0">
              <a:solidFill>
                <a:schemeClr val="tx1"/>
              </a:solidFill>
              <a:latin typeface="Calibri"/>
              <a:cs typeface="+mn-cs"/>
            </a:endParaRPr>
          </a:p>
          <a:p>
            <a:pPr marL="0" lvl="0" indent="0">
              <a:spcBef>
                <a:spcPts val="0"/>
              </a:spcBef>
              <a:buNone/>
            </a:pPr>
            <a:endParaRPr lang="en-US" sz="500" dirty="0">
              <a:solidFill>
                <a:schemeClr val="tx1"/>
              </a:solidFill>
              <a:latin typeface="Calibri"/>
              <a:cs typeface="+mn-cs"/>
            </a:endParaRPr>
          </a:p>
          <a:p>
            <a:pPr marL="0" lvl="0" indent="0">
              <a:spcBef>
                <a:spcPts val="0"/>
              </a:spcBef>
              <a:buNone/>
            </a:pPr>
            <a:endParaRPr lang="en-US" sz="500" dirty="0">
              <a:solidFill>
                <a:schemeClr val="tx1"/>
              </a:solidFill>
              <a:latin typeface="Calibri"/>
              <a:cs typeface="+mn-cs"/>
            </a:endParaRPr>
          </a:p>
          <a:p>
            <a:pPr>
              <a:spcBef>
                <a:spcPts val="0"/>
              </a:spcBef>
            </a:pPr>
            <a:r>
              <a:rPr lang="en-US" sz="2500" b="1" dirty="0" smtClean="0">
                <a:solidFill>
                  <a:schemeClr val="tx1"/>
                </a:solidFill>
                <a:latin typeface="Calibri"/>
                <a:cs typeface="+mn-cs"/>
              </a:rPr>
              <a:t>Sample average effects of organizational changes on health</a:t>
            </a:r>
            <a:endParaRPr lang="en-US" sz="2500" b="1" dirty="0">
              <a:solidFill>
                <a:schemeClr val="tx1"/>
              </a:solidFill>
              <a:latin typeface="Calibri"/>
              <a:cs typeface="+mn-cs"/>
            </a:endParaRPr>
          </a:p>
          <a:p>
            <a:pPr marL="0" lvl="0" indent="0">
              <a:spcBef>
                <a:spcPts val="0"/>
              </a:spcBef>
              <a:buNone/>
            </a:pPr>
            <a:r>
              <a:rPr lang="en-US" sz="2500" dirty="0">
                <a:solidFill>
                  <a:schemeClr val="tx1"/>
                </a:solidFill>
                <a:latin typeface="Calibri"/>
                <a:cs typeface="+mn-cs"/>
              </a:rPr>
              <a:t>	 </a:t>
            </a:r>
            <a:r>
              <a:rPr lang="en-US" sz="2500" dirty="0">
                <a:solidFill>
                  <a:schemeClr val="tx2">
                    <a:lumMod val="75000"/>
                  </a:schemeClr>
                </a:solidFill>
                <a:latin typeface="Calibri"/>
                <a:cs typeface="+mn-cs"/>
              </a:rPr>
              <a:t>Results for the overall population </a:t>
            </a:r>
            <a:r>
              <a:rPr lang="en-US" sz="2500" dirty="0" smtClean="0">
                <a:solidFill>
                  <a:schemeClr val="tx2">
                    <a:lumMod val="75000"/>
                  </a:schemeClr>
                </a:solidFill>
                <a:latin typeface="Calibri"/>
                <a:cs typeface="+mn-cs"/>
              </a:rPr>
              <a:t>of employees in changing firms</a:t>
            </a:r>
            <a:endParaRPr lang="en-US" sz="2500" dirty="0">
              <a:solidFill>
                <a:schemeClr val="tx2">
                  <a:lumMod val="75000"/>
                </a:schemeClr>
              </a:solidFill>
              <a:latin typeface="Calibri"/>
              <a:cs typeface="+mn-cs"/>
            </a:endParaRPr>
          </a:p>
          <a:p>
            <a:pPr marL="0" lvl="0" indent="0">
              <a:spcBef>
                <a:spcPts val="0"/>
              </a:spcBef>
              <a:buNone/>
            </a:pPr>
            <a:r>
              <a:rPr lang="en-US" sz="2500" dirty="0">
                <a:solidFill>
                  <a:schemeClr val="tx2">
                    <a:lumMod val="75000"/>
                  </a:schemeClr>
                </a:solidFill>
                <a:latin typeface="Calibri"/>
                <a:cs typeface="+mn-cs"/>
              </a:rPr>
              <a:t>	 Results by gender</a:t>
            </a:r>
          </a:p>
          <a:p>
            <a:pPr marL="0" lvl="0" indent="0">
              <a:spcBef>
                <a:spcPts val="0"/>
              </a:spcBef>
              <a:buNone/>
            </a:pPr>
            <a:r>
              <a:rPr lang="en-US" sz="2500" dirty="0">
                <a:solidFill>
                  <a:schemeClr val="tx1"/>
                </a:solidFill>
                <a:latin typeface="Calibri"/>
                <a:cs typeface="+mn-cs"/>
              </a:rPr>
              <a:t>	</a:t>
            </a:r>
            <a:endParaRPr lang="en-US" sz="500" dirty="0">
              <a:solidFill>
                <a:schemeClr val="tx1"/>
              </a:solidFill>
              <a:latin typeface="Calibri"/>
              <a:cs typeface="+mn-cs"/>
            </a:endParaRPr>
          </a:p>
          <a:p>
            <a:pPr marL="0" lvl="0" indent="0">
              <a:spcBef>
                <a:spcPts val="0"/>
              </a:spcBef>
              <a:buNone/>
            </a:pPr>
            <a:endParaRPr lang="en-US" sz="500" dirty="0">
              <a:solidFill>
                <a:schemeClr val="tx1"/>
              </a:solidFill>
              <a:latin typeface="Calibri"/>
              <a:cs typeface="+mn-cs"/>
            </a:endParaRPr>
          </a:p>
          <a:p>
            <a:pPr marL="0" lvl="0" indent="0">
              <a:spcBef>
                <a:spcPts val="0"/>
              </a:spcBef>
              <a:buNone/>
            </a:pPr>
            <a:endParaRPr lang="en-US" sz="500" dirty="0">
              <a:solidFill>
                <a:schemeClr val="tx1"/>
              </a:solidFill>
              <a:latin typeface="Calibri"/>
              <a:cs typeface="+mn-cs"/>
            </a:endParaRPr>
          </a:p>
          <a:p>
            <a:pPr>
              <a:spcBef>
                <a:spcPts val="0"/>
              </a:spcBef>
            </a:pPr>
            <a:r>
              <a:rPr lang="en-US" sz="2500" b="1" dirty="0">
                <a:solidFill>
                  <a:schemeClr val="tx1"/>
                </a:solidFill>
                <a:latin typeface="Calibri"/>
                <a:cs typeface="+mn-cs"/>
              </a:rPr>
              <a:t>Concluding remarks</a:t>
            </a:r>
          </a:p>
          <a:p>
            <a:pPr marL="457200" lvl="1" indent="0">
              <a:lnSpc>
                <a:spcPct val="80000"/>
              </a:lnSpc>
              <a:buNone/>
            </a:pPr>
            <a:endParaRPr lang="en-GB" dirty="0" smtClean="0"/>
          </a:p>
        </p:txBody>
      </p:sp>
    </p:spTree>
    <p:extLst>
      <p:ext uri="{BB962C8B-B14F-4D97-AF65-F5344CB8AC3E}">
        <p14:creationId xmlns:p14="http://schemas.microsoft.com/office/powerpoint/2010/main" val="1132850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9115"/>
            <a:ext cx="7380312" cy="692696"/>
          </a:xfrm>
        </p:spPr>
        <p:txBody>
          <a:bodyPr>
            <a:normAutofit fontScale="90000"/>
          </a:bodyPr>
          <a:lstStyle/>
          <a:p>
            <a:r>
              <a:rPr lang="fr-FR" sz="2800" b="1" dirty="0" err="1" smtClean="0">
                <a:latin typeface="Verdana" panose="020B0604030504040204" pitchFamily="34" charset="0"/>
                <a:ea typeface="Verdana" panose="020B0604030504040204" pitchFamily="34" charset="0"/>
                <a:cs typeface="Verdana" panose="020B0604030504040204" pitchFamily="34" charset="0"/>
              </a:rPr>
              <a:t>Selection</a:t>
            </a:r>
            <a:r>
              <a:rPr lang="fr-FR" sz="2800" b="1" dirty="0" smtClean="0">
                <a:latin typeface="Verdana" panose="020B0604030504040204" pitchFamily="34" charset="0"/>
                <a:ea typeface="Verdana" panose="020B0604030504040204" pitchFamily="34" charset="0"/>
                <a:cs typeface="Verdana" panose="020B0604030504040204" pitchFamily="34" charset="0"/>
              </a:rPr>
              <a:t> of </a:t>
            </a:r>
            <a:r>
              <a:rPr lang="fr-FR" sz="2800" b="1" dirty="0" err="1" smtClean="0">
                <a:latin typeface="Verdana" panose="020B0604030504040204" pitchFamily="34" charset="0"/>
                <a:ea typeface="Verdana" panose="020B0604030504040204" pitchFamily="34" charset="0"/>
                <a:cs typeface="Verdana" panose="020B0604030504040204" pitchFamily="34" charset="0"/>
              </a:rPr>
              <a:t>workers</a:t>
            </a:r>
            <a:r>
              <a:rPr lang="fr-FR" sz="2800" b="1" dirty="0" smtClean="0">
                <a:latin typeface="Verdana" panose="020B0604030504040204" pitchFamily="34" charset="0"/>
                <a:ea typeface="Verdana" panose="020B0604030504040204" pitchFamily="34" charset="0"/>
                <a:cs typeface="Verdana" panose="020B0604030504040204" pitchFamily="34" charset="0"/>
              </a:rPr>
              <a:t> in </a:t>
            </a:r>
            <a:r>
              <a:rPr lang="fr-FR" sz="2800" b="1" dirty="0" err="1" smtClean="0">
                <a:latin typeface="Verdana" panose="020B0604030504040204" pitchFamily="34" charset="0"/>
                <a:ea typeface="Verdana" panose="020B0604030504040204" pitchFamily="34" charset="0"/>
                <a:cs typeface="Verdana" panose="020B0604030504040204" pitchFamily="34" charset="0"/>
              </a:rPr>
              <a:t>changing</a:t>
            </a:r>
            <a:r>
              <a:rPr lang="fr-FR" sz="2800" b="1" dirty="0" smtClean="0">
                <a:latin typeface="Verdana" panose="020B0604030504040204" pitchFamily="34" charset="0"/>
                <a:ea typeface="Verdana" panose="020B0604030504040204" pitchFamily="34" charset="0"/>
                <a:cs typeface="Verdana" panose="020B0604030504040204" pitchFamily="34" charset="0"/>
              </a:rPr>
              <a:t> </a:t>
            </a:r>
            <a:r>
              <a:rPr lang="fr-FR" sz="2800" b="1" dirty="0" err="1" smtClean="0">
                <a:latin typeface="Verdana" panose="020B0604030504040204" pitchFamily="34" charset="0"/>
                <a:ea typeface="Verdana" panose="020B0604030504040204" pitchFamily="34" charset="0"/>
                <a:cs typeface="Verdana" panose="020B0604030504040204" pitchFamily="34" charset="0"/>
              </a:rPr>
              <a:t>firms</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179512" y="764704"/>
            <a:ext cx="8784976" cy="5361459"/>
          </a:xfrm>
        </p:spPr>
        <p:txBody>
          <a:bodyPr>
            <a:normAutofit lnSpcReduction="10000"/>
          </a:bodyPr>
          <a:lstStyle/>
          <a:p>
            <a:pPr algn="just">
              <a:buClr>
                <a:schemeClr val="tx1"/>
              </a:buClr>
            </a:pPr>
            <a:r>
              <a:rPr lang="en-GB" sz="2300" dirty="0" smtClean="0">
                <a:solidFill>
                  <a:schemeClr val="tx2"/>
                </a:solidFill>
                <a:latin typeface="Calibri" panose="020F0502020204030204" pitchFamily="34" charset="0"/>
              </a:rPr>
              <a:t>The selection into firms experiencing organisational changes is addressed by contrasting their employees with highly comparable employees who display a similar propensity to work for changing firms. After conditioning on labour market and health history and individual characteristics, the choice of working in changing firms is then assumed random. </a:t>
            </a:r>
          </a:p>
          <a:p>
            <a:pPr algn="just">
              <a:buClr>
                <a:schemeClr val="tx1"/>
              </a:buClr>
            </a:pPr>
            <a:r>
              <a:rPr lang="en-GB" sz="2300" dirty="0" smtClean="0">
                <a:solidFill>
                  <a:schemeClr val="tx2"/>
                </a:solidFill>
                <a:latin typeface="Calibri" panose="020F0502020204030204" pitchFamily="34" charset="0"/>
              </a:rPr>
              <a:t>Matching of treated and control individuals using the Coarsened exact matching method proposed by </a:t>
            </a:r>
            <a:r>
              <a:rPr lang="en-GB" sz="2300" dirty="0" err="1" smtClean="0">
                <a:solidFill>
                  <a:schemeClr val="tx2"/>
                </a:solidFill>
                <a:latin typeface="Calibri" panose="020F0502020204030204" pitchFamily="34" charset="0"/>
              </a:rPr>
              <a:t>Iacus</a:t>
            </a:r>
            <a:r>
              <a:rPr lang="en-GB" sz="2300" dirty="0" smtClean="0">
                <a:solidFill>
                  <a:schemeClr val="tx2"/>
                </a:solidFill>
                <a:latin typeface="Calibri" panose="020F0502020204030204" pitchFamily="34" charset="0"/>
              </a:rPr>
              <a:t>, King and </a:t>
            </a:r>
            <a:r>
              <a:rPr lang="en-GB" sz="2300" dirty="0" err="1" smtClean="0">
                <a:solidFill>
                  <a:schemeClr val="tx2"/>
                </a:solidFill>
                <a:latin typeface="Calibri" panose="020F0502020204030204" pitchFamily="34" charset="0"/>
              </a:rPr>
              <a:t>Porro</a:t>
            </a:r>
            <a:r>
              <a:rPr lang="en-GB" sz="2300" dirty="0" smtClean="0">
                <a:solidFill>
                  <a:schemeClr val="tx2"/>
                </a:solidFill>
                <a:latin typeface="Calibri" panose="020F0502020204030204" pitchFamily="34" charset="0"/>
              </a:rPr>
              <a:t> (2008). Matching involves pruning observations that have no close matches on pre-treatment covariates in both the treated and control groups. </a:t>
            </a:r>
          </a:p>
          <a:p>
            <a:pPr algn="just">
              <a:buClr>
                <a:schemeClr val="tx1"/>
              </a:buClr>
            </a:pPr>
            <a:r>
              <a:rPr lang="en-GB" sz="2300" dirty="0" smtClean="0">
                <a:solidFill>
                  <a:schemeClr val="tx2"/>
                </a:solidFill>
                <a:latin typeface="Calibri" panose="020F0502020204030204" pitchFamily="34" charset="0"/>
              </a:rPr>
              <a:t>Once the coarsened exact matching algorithm run, we use the output from it and run estimation of the sample average treatment effect for the treated using classic difference in differences estimator. </a:t>
            </a:r>
          </a:p>
          <a:p>
            <a:pPr algn="just">
              <a:buClr>
                <a:schemeClr val="tx1"/>
              </a:buClr>
            </a:pPr>
            <a:r>
              <a:rPr lang="en-GB" sz="2300" dirty="0" smtClean="0">
                <a:solidFill>
                  <a:schemeClr val="tx2"/>
                </a:solidFill>
                <a:latin typeface="Calibri" panose="020F0502020204030204" pitchFamily="34" charset="0"/>
              </a:rPr>
              <a:t>The rate of matching between treated and control individuals is very high, superior to 90%.</a:t>
            </a:r>
          </a:p>
          <a:p>
            <a:endParaRPr lang="fr-FR" sz="23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62059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0"/>
            <a:ext cx="7992888" cy="620688"/>
          </a:xfrm>
        </p:spPr>
        <p:txBody>
          <a:bodyPr>
            <a:noAutofit/>
          </a:bodyPr>
          <a:lstStyle/>
          <a:p>
            <a:pPr algn="ctr"/>
            <a:r>
              <a:rPr lang="en-GB" sz="2400" b="1" dirty="0" smtClean="0">
                <a:latin typeface="Verdana" panose="020B0604030504040204" pitchFamily="34" charset="0"/>
                <a:ea typeface="Verdana" panose="020B0604030504040204" pitchFamily="34" charset="0"/>
                <a:cs typeface="Verdana" panose="020B0604030504040204" pitchFamily="34" charset="0"/>
              </a:rPr>
              <a:t>Difference in differences estimator (1)</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Objet 3"/>
          <p:cNvGraphicFramePr>
            <a:graphicFrameLocks noChangeAspect="1"/>
          </p:cNvGraphicFramePr>
          <p:nvPr>
            <p:extLst>
              <p:ext uri="{D42A27DB-BD31-4B8C-83A1-F6EECF244321}">
                <p14:modId xmlns:p14="http://schemas.microsoft.com/office/powerpoint/2010/main" val="366894404"/>
              </p:ext>
            </p:extLst>
          </p:nvPr>
        </p:nvGraphicFramePr>
        <p:xfrm>
          <a:off x="400050" y="1123950"/>
          <a:ext cx="8096250" cy="6762750"/>
        </p:xfrm>
        <a:graphic>
          <a:graphicData uri="http://schemas.openxmlformats.org/presentationml/2006/ole">
            <mc:AlternateContent xmlns:mc="http://schemas.openxmlformats.org/markup-compatibility/2006">
              <mc:Choice xmlns:v="urn:schemas-microsoft-com:vml" Requires="v">
                <p:oleObj spid="_x0000_s1138" name="Document" r:id="rId5" imgW="8893204" imgH="7436759" progId="Word.Document.12">
                  <p:embed/>
                </p:oleObj>
              </mc:Choice>
              <mc:Fallback>
                <p:oleObj name="Document" r:id="rId5" imgW="8893204" imgH="7436759" progId="Word.Document.12">
                  <p:embed/>
                  <p:pic>
                    <p:nvPicPr>
                      <p:cNvPr id="0" name=""/>
                      <p:cNvPicPr/>
                      <p:nvPr/>
                    </p:nvPicPr>
                    <p:blipFill>
                      <a:blip r:embed="rId6"/>
                      <a:stretch>
                        <a:fillRect/>
                      </a:stretch>
                    </p:blipFill>
                    <p:spPr>
                      <a:xfrm>
                        <a:off x="400050" y="1123950"/>
                        <a:ext cx="8096250" cy="6762750"/>
                      </a:xfrm>
                      <a:prstGeom prst="rect">
                        <a:avLst/>
                      </a:prstGeom>
                    </p:spPr>
                  </p:pic>
                </p:oleObj>
              </mc:Fallback>
            </mc:AlternateContent>
          </a:graphicData>
        </a:graphic>
      </p:graphicFrame>
    </p:spTree>
    <p:extLst>
      <p:ext uri="{BB962C8B-B14F-4D97-AF65-F5344CB8AC3E}">
        <p14:creationId xmlns:p14="http://schemas.microsoft.com/office/powerpoint/2010/main" val="109193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992888" cy="620688"/>
          </a:xfrm>
        </p:spPr>
        <p:txBody>
          <a:bodyPr>
            <a:noAutofit/>
          </a:bodyPr>
          <a:lstStyle/>
          <a:p>
            <a:pPr algn="ctr"/>
            <a:r>
              <a:rPr lang="en-GB" sz="2400" b="1" dirty="0" smtClean="0">
                <a:latin typeface="Verdana" panose="020B0604030504040204" pitchFamily="34" charset="0"/>
                <a:ea typeface="Verdana" panose="020B0604030504040204" pitchFamily="34" charset="0"/>
                <a:cs typeface="Verdana" panose="020B0604030504040204" pitchFamily="34" charset="0"/>
              </a:rPr>
              <a:t>Difference in differences estimator (2)</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Objet 3"/>
          <p:cNvGraphicFramePr>
            <a:graphicFrameLocks noChangeAspect="1"/>
          </p:cNvGraphicFramePr>
          <p:nvPr>
            <p:extLst>
              <p:ext uri="{D42A27DB-BD31-4B8C-83A1-F6EECF244321}">
                <p14:modId xmlns:p14="http://schemas.microsoft.com/office/powerpoint/2010/main" val="2318692806"/>
              </p:ext>
            </p:extLst>
          </p:nvPr>
        </p:nvGraphicFramePr>
        <p:xfrm>
          <a:off x="179512" y="548680"/>
          <a:ext cx="8629650" cy="7191375"/>
        </p:xfrm>
        <a:graphic>
          <a:graphicData uri="http://schemas.openxmlformats.org/presentationml/2006/ole">
            <mc:AlternateContent xmlns:mc="http://schemas.openxmlformats.org/markup-compatibility/2006">
              <mc:Choice xmlns:v="urn:schemas-microsoft-com:vml" Requires="v">
                <p:oleObj spid="_x0000_s2161" name="Document" r:id="rId5" imgW="8893204" imgH="7419121" progId="Word.Document.12">
                  <p:embed/>
                </p:oleObj>
              </mc:Choice>
              <mc:Fallback>
                <p:oleObj name="Document" r:id="rId5" imgW="8893204" imgH="7419121" progId="Word.Document.12">
                  <p:embed/>
                  <p:pic>
                    <p:nvPicPr>
                      <p:cNvPr id="0" name=""/>
                      <p:cNvPicPr/>
                      <p:nvPr/>
                    </p:nvPicPr>
                    <p:blipFill>
                      <a:blip r:embed="rId6"/>
                      <a:stretch>
                        <a:fillRect/>
                      </a:stretch>
                    </p:blipFill>
                    <p:spPr>
                      <a:xfrm>
                        <a:off x="179512" y="548680"/>
                        <a:ext cx="8629650" cy="7191375"/>
                      </a:xfrm>
                      <a:prstGeom prst="rect">
                        <a:avLst/>
                      </a:prstGeom>
                    </p:spPr>
                  </p:pic>
                </p:oleObj>
              </mc:Fallback>
            </mc:AlternateContent>
          </a:graphicData>
        </a:graphic>
      </p:graphicFrame>
    </p:spTree>
    <p:extLst>
      <p:ext uri="{BB962C8B-B14F-4D97-AF65-F5344CB8AC3E}">
        <p14:creationId xmlns:p14="http://schemas.microsoft.com/office/powerpoint/2010/main" val="1363157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815112072"/>
              </p:ext>
            </p:extLst>
          </p:nvPr>
        </p:nvGraphicFramePr>
        <p:xfrm>
          <a:off x="21" y="640396"/>
          <a:ext cx="9143999" cy="6120492"/>
        </p:xfrm>
        <a:graphic>
          <a:graphicData uri="http://schemas.openxmlformats.org/drawingml/2006/table">
            <a:tbl>
              <a:tblPr firstRow="1" firstCol="1" bandRow="1">
                <a:tableStyleId>{5C22544A-7EE6-4342-B048-85BDC9FD1C3A}</a:tableStyleId>
              </a:tblPr>
              <a:tblGrid>
                <a:gridCol w="1665442"/>
                <a:gridCol w="1421412"/>
                <a:gridCol w="1544685"/>
                <a:gridCol w="1421412"/>
                <a:gridCol w="1399348"/>
                <a:gridCol w="1691700"/>
              </a:tblGrid>
              <a:tr h="317735">
                <a:tc gridSpan="6">
                  <a:txBody>
                    <a:bodyPr/>
                    <a:lstStyle/>
                    <a:p>
                      <a:pPr algn="ctr">
                        <a:lnSpc>
                          <a:spcPct val="107000"/>
                        </a:lnSpc>
                        <a:spcAft>
                          <a:spcPts val="800"/>
                        </a:spcAft>
                      </a:pPr>
                      <a:r>
                        <a:rPr lang="en-US" sz="1800" dirty="0">
                          <a:effectLst/>
                        </a:rPr>
                        <a:t>DD before (2000-2002) vs during (2003-2005)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102717">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8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gn="ctr">
                        <a:lnSpc>
                          <a:spcPct val="100000"/>
                        </a:lnSpc>
                        <a:spcAft>
                          <a:spcPts val="800"/>
                        </a:spcAft>
                        <a:tabLst>
                          <a:tab pos="516255" algn="ctr"/>
                          <a:tab pos="1019175" algn="l"/>
                        </a:tabLst>
                      </a:pPr>
                      <a:r>
                        <a:rPr lang="en-US" sz="1500" dirty="0">
                          <a:effectLst/>
                        </a:rPr>
                        <a:t>	</a:t>
                      </a:r>
                      <a:r>
                        <a:rPr lang="en-US" sz="1500" dirty="0" smtClean="0">
                          <a:effectLst/>
                        </a:rPr>
                        <a:t>Model (</a:t>
                      </a:r>
                      <a:r>
                        <a:rPr lang="en-US" sz="1500" dirty="0">
                          <a:effectLst/>
                        </a:rPr>
                        <a:t>4)	</a:t>
                      </a:r>
                      <a:endParaRPr lang="fr-FR" sz="1500" dirty="0">
                        <a:effectLst/>
                        <a:latin typeface="Calibri"/>
                        <a:ea typeface="Calibri"/>
                        <a:cs typeface="Times New Roman"/>
                      </a:endParaRPr>
                    </a:p>
                  </a:txBody>
                  <a:tcPr marL="68580" marR="68580" marT="0" marB="0"/>
                </a:tc>
                <a:tc>
                  <a:txBody>
                    <a:bodyPr/>
                    <a:lstStyle/>
                    <a:p>
                      <a:pPr algn="ctr">
                        <a:lnSpc>
                          <a:spcPct val="100000"/>
                        </a:lnSpc>
                        <a:spcAft>
                          <a:spcPts val="800"/>
                        </a:spcAft>
                      </a:pPr>
                      <a:r>
                        <a:rPr lang="en-US" sz="1500" dirty="0" smtClean="0">
                          <a:effectLst/>
                        </a:rPr>
                        <a:t>Model 4 with differences between newly hired and tenured employees</a:t>
                      </a:r>
                      <a:r>
                        <a:rPr lang="en-US" sz="1500" dirty="0">
                          <a:effectLst/>
                        </a:rPr>
                        <a:t> </a:t>
                      </a:r>
                      <a:endParaRPr lang="fr-FR" sz="1500" dirty="0">
                        <a:effectLst/>
                        <a:latin typeface="Calibri"/>
                        <a:ea typeface="Calibri"/>
                        <a:cs typeface="Times New Roman"/>
                      </a:endParaRPr>
                    </a:p>
                  </a:txBody>
                  <a:tcPr marL="68580" marR="68580" marT="0" marB="0"/>
                </a:tc>
              </a:tr>
              <a:tr h="137896">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25563">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-0,006</a:t>
                      </a:r>
                    </a:p>
                    <a:p>
                      <a:pPr algn="ctr">
                        <a:lnSpc>
                          <a:spcPct val="100000"/>
                        </a:lnSpc>
                        <a:spcBef>
                          <a:spcPts val="600"/>
                        </a:spcBef>
                        <a:spcAft>
                          <a:spcPts val="600"/>
                        </a:spcAft>
                      </a:pPr>
                      <a:r>
                        <a:rPr lang="fr-FR" sz="1500">
                          <a:effectLst/>
                        </a:rPr>
                        <a:t>(0,004)</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-0,007*</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0"/>
                        </a:spcAft>
                      </a:pPr>
                      <a:r>
                        <a:rPr lang="fr-FR" sz="1500" dirty="0">
                          <a:effectLst/>
                        </a:rPr>
                        <a:t>(0,004)</a:t>
                      </a:r>
                      <a:endParaRPr lang="fr-FR" sz="1500" dirty="0">
                        <a:effectLst/>
                        <a:latin typeface="Calibri"/>
                        <a:ea typeface="Calibri"/>
                        <a:cs typeface="Times New Roman"/>
                      </a:endParaRPr>
                    </a:p>
                  </a:txBody>
                  <a:tcPr marL="68580" marR="68580" marT="0" marB="0"/>
                </a:tc>
              </a:tr>
              <a:tr h="325563">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-0,009*</a:t>
                      </a:r>
                    </a:p>
                    <a:p>
                      <a:pPr algn="ctr">
                        <a:lnSpc>
                          <a:spcPct val="100000"/>
                        </a:lnSpc>
                        <a:spcBef>
                          <a:spcPts val="600"/>
                        </a:spcBef>
                        <a:spcAft>
                          <a:spcPts val="600"/>
                        </a:spcAft>
                      </a:pPr>
                      <a:r>
                        <a:rPr lang="fr-FR" sz="1500">
                          <a:effectLst/>
                        </a:rPr>
                        <a:t>(0,005)</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-0,009*</a:t>
                      </a:r>
                    </a:p>
                    <a:p>
                      <a:pPr algn="ctr">
                        <a:lnSpc>
                          <a:spcPct val="100000"/>
                        </a:lnSpc>
                        <a:spcBef>
                          <a:spcPts val="600"/>
                        </a:spcBef>
                        <a:spcAft>
                          <a:spcPts val="0"/>
                        </a:spcAft>
                      </a:pPr>
                      <a:r>
                        <a:rPr lang="fr-FR" sz="1500">
                          <a:effectLst/>
                        </a:rPr>
                        <a:t>(0,005)</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-0,009*</a:t>
                      </a:r>
                    </a:p>
                    <a:p>
                      <a:pPr algn="ctr">
                        <a:lnSpc>
                          <a:spcPct val="100000"/>
                        </a:lnSpc>
                        <a:spcBef>
                          <a:spcPts val="600"/>
                        </a:spcBef>
                        <a:spcAft>
                          <a:spcPts val="0"/>
                        </a:spcAft>
                      </a:pPr>
                      <a:r>
                        <a:rPr lang="fr-FR" sz="1500">
                          <a:effectLst/>
                        </a:rPr>
                        <a:t>(0,005)</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-0,011**</a:t>
                      </a: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-0,011**</a:t>
                      </a: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tc>
              </a:tr>
              <a:tr h="325563">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0,020**</a:t>
                      </a:r>
                    </a:p>
                    <a:p>
                      <a:pPr algn="ctr">
                        <a:lnSpc>
                          <a:spcPct val="100000"/>
                        </a:lnSpc>
                        <a:spcBef>
                          <a:spcPts val="600"/>
                        </a:spcBef>
                        <a:spcAft>
                          <a:spcPts val="600"/>
                        </a:spcAft>
                      </a:pPr>
                      <a:r>
                        <a:rPr lang="fr-FR" sz="1500">
                          <a:effectLst/>
                        </a:rPr>
                        <a:t>(0,008)</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0,020**</a:t>
                      </a:r>
                    </a:p>
                    <a:p>
                      <a:pPr algn="ctr">
                        <a:lnSpc>
                          <a:spcPct val="100000"/>
                        </a:lnSpc>
                        <a:spcBef>
                          <a:spcPts val="600"/>
                        </a:spcBef>
                        <a:spcAft>
                          <a:spcPts val="600"/>
                        </a:spcAft>
                      </a:pPr>
                      <a:r>
                        <a:rPr lang="fr-FR" sz="1500">
                          <a:effectLst/>
                        </a:rPr>
                        <a:t>(0,008)</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0,020**</a:t>
                      </a:r>
                    </a:p>
                    <a:p>
                      <a:pPr algn="ctr">
                        <a:lnSpc>
                          <a:spcPct val="100000"/>
                        </a:lnSpc>
                        <a:spcBef>
                          <a:spcPts val="600"/>
                        </a:spcBef>
                        <a:spcAft>
                          <a:spcPts val="600"/>
                        </a:spcAft>
                      </a:pPr>
                      <a:r>
                        <a:rPr lang="fr-FR" sz="1500">
                          <a:effectLst/>
                        </a:rPr>
                        <a:t>(0,008)</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0,026***</a:t>
                      </a:r>
                    </a:p>
                    <a:p>
                      <a:pPr algn="ctr">
                        <a:lnSpc>
                          <a:spcPct val="100000"/>
                        </a:lnSpc>
                        <a:spcBef>
                          <a:spcPts val="600"/>
                        </a:spcBef>
                        <a:spcAft>
                          <a:spcPts val="600"/>
                        </a:spcAft>
                      </a:pPr>
                      <a:r>
                        <a:rPr lang="fr-FR" sz="1500">
                          <a:effectLst/>
                        </a:rPr>
                        <a:t>(0,008)</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0,026***</a:t>
                      </a:r>
                    </a:p>
                    <a:p>
                      <a:pPr algn="ctr">
                        <a:lnSpc>
                          <a:spcPct val="100000"/>
                        </a:lnSpc>
                        <a:spcBef>
                          <a:spcPts val="600"/>
                        </a:spcBef>
                        <a:spcAft>
                          <a:spcPts val="0"/>
                        </a:spcAft>
                      </a:pPr>
                      <a:r>
                        <a:rPr lang="fr-FR" sz="1500" dirty="0">
                          <a:effectLst/>
                        </a:rPr>
                        <a:t>(0,008)</a:t>
                      </a:r>
                      <a:endParaRPr lang="fr-FR" sz="1500" dirty="0">
                        <a:effectLst/>
                        <a:latin typeface="Calibri"/>
                        <a:ea typeface="Calibri"/>
                        <a:cs typeface="Times New Roman"/>
                      </a:endParaRPr>
                    </a:p>
                  </a:txBody>
                  <a:tcPr marL="68580" marR="68580" marT="0" marB="0"/>
                </a:tc>
              </a:tr>
              <a:tr h="187455">
                <a:tc gridSpan="6">
                  <a:txBody>
                    <a:bodyPr/>
                    <a:lstStyle/>
                    <a:p>
                      <a:pPr algn="ctr">
                        <a:lnSpc>
                          <a:spcPct val="100000"/>
                        </a:lnSpc>
                        <a:spcAft>
                          <a:spcPts val="6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65013">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00000"/>
                        </a:lnSpc>
                        <a:spcBef>
                          <a:spcPts val="600"/>
                        </a:spcBef>
                        <a:spcAft>
                          <a:spcPts val="0"/>
                        </a:spcAft>
                      </a:pP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Bef>
                          <a:spcPts val="600"/>
                        </a:spcBef>
                        <a:spcAft>
                          <a:spcPts val="0"/>
                        </a:spcAft>
                      </a:pP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Aft>
                          <a:spcPts val="600"/>
                        </a:spcAft>
                      </a:pP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Bef>
                          <a:spcPts val="600"/>
                        </a:spcBef>
                        <a:spcAft>
                          <a:spcPts val="0"/>
                        </a:spcAft>
                      </a:pP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Bef>
                          <a:spcPts val="600"/>
                        </a:spcBef>
                        <a:spcAft>
                          <a:spcPts val="600"/>
                        </a:spcAft>
                      </a:pP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r>
              <a:tr h="325563">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Aft>
                          <a:spcPts val="60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-0,007</a:t>
                      </a:r>
                    </a:p>
                    <a:p>
                      <a:pPr algn="ctr">
                        <a:lnSpc>
                          <a:spcPct val="100000"/>
                        </a:lnSpc>
                        <a:spcBef>
                          <a:spcPts val="600"/>
                        </a:spcBef>
                        <a:spcAft>
                          <a:spcPts val="600"/>
                        </a:spcAft>
                      </a:pPr>
                      <a:r>
                        <a:rPr lang="fr-FR" sz="1500" dirty="0">
                          <a:effectLst/>
                        </a:rPr>
                        <a:t>(0,006)</a:t>
                      </a:r>
                      <a:endParaRPr lang="fr-FR" sz="1500" dirty="0">
                        <a:effectLst/>
                        <a:latin typeface="Calibri"/>
                        <a:ea typeface="Calibri"/>
                        <a:cs typeface="Times New Roman"/>
                      </a:endParaRPr>
                    </a:p>
                  </a:txBody>
                  <a:tcPr marL="68580" marR="68580" marT="0" marB="0" anchor="ctr"/>
                </a:tc>
              </a:tr>
              <a:tr h="428393">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0,003</a:t>
                      </a:r>
                    </a:p>
                    <a:p>
                      <a:pPr algn="ctr">
                        <a:lnSpc>
                          <a:spcPct val="100000"/>
                        </a:lnSpc>
                        <a:spcBef>
                          <a:spcPts val="600"/>
                        </a:spcBef>
                        <a:spcAft>
                          <a:spcPts val="0"/>
                        </a:spcAft>
                      </a:pPr>
                      <a:r>
                        <a:rPr lang="fr-FR" sz="1500" dirty="0">
                          <a:effectLst/>
                        </a:rPr>
                        <a:t>(0,008)</a:t>
                      </a:r>
                      <a:endParaRPr lang="fr-FR" sz="1500" dirty="0">
                        <a:effectLst/>
                        <a:latin typeface="Calibri"/>
                        <a:ea typeface="Calibri"/>
                        <a:cs typeface="Times New Roman"/>
                      </a:endParaRPr>
                    </a:p>
                  </a:txBody>
                  <a:tcPr marL="68580" marR="68580" marT="0" marB="0" anchor="ctr"/>
                </a:tc>
              </a:tr>
              <a:tr h="325563">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-0,004</a:t>
                      </a:r>
                    </a:p>
                    <a:p>
                      <a:pPr algn="ctr">
                        <a:lnSpc>
                          <a:spcPct val="100000"/>
                        </a:lnSpc>
                        <a:spcBef>
                          <a:spcPts val="600"/>
                        </a:spcBef>
                        <a:spcAft>
                          <a:spcPts val="600"/>
                        </a:spcAft>
                      </a:pPr>
                      <a:r>
                        <a:rPr lang="fr-FR" sz="1500" dirty="0">
                          <a:effectLst/>
                        </a:rPr>
                        <a:t>(0,013)</a:t>
                      </a:r>
                      <a:endParaRPr lang="fr-FR" sz="1500" dirty="0">
                        <a:effectLst/>
                        <a:latin typeface="Calibri"/>
                        <a:ea typeface="Calibri"/>
                        <a:cs typeface="Times New Roman"/>
                      </a:endParaRPr>
                    </a:p>
                  </a:txBody>
                  <a:tcPr marL="68580" marR="68580" marT="0" marB="0" anchor="ctr"/>
                </a:tc>
              </a:tr>
              <a:tr h="283144">
                <a:tc>
                  <a:txBody>
                    <a:bodyPr/>
                    <a:lstStyle/>
                    <a:p>
                      <a:pPr algn="ctr">
                        <a:lnSpc>
                          <a:spcPct val="100000"/>
                        </a:lnSpc>
                        <a:spcAft>
                          <a:spcPts val="800"/>
                        </a:spcAft>
                      </a:pPr>
                      <a:r>
                        <a:rPr lang="fr-FR" sz="1500" dirty="0" smtClean="0">
                          <a:effectLst/>
                        </a:rPr>
                        <a:t>N</a:t>
                      </a:r>
                      <a:r>
                        <a:rPr lang="fr-FR" sz="1500" baseline="0" dirty="0" smtClean="0">
                          <a:effectLst/>
                        </a:rPr>
                        <a:t> / R²</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86 </a:t>
                      </a:r>
                      <a:r>
                        <a:rPr lang="fr-FR" sz="1500" dirty="0" smtClean="0">
                          <a:effectLst/>
                        </a:rPr>
                        <a:t>918 / 0,001</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86 </a:t>
                      </a:r>
                      <a:r>
                        <a:rPr lang="fr-FR" sz="1500" dirty="0" smtClean="0">
                          <a:effectLst/>
                        </a:rPr>
                        <a:t>918 / 0,037</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86 </a:t>
                      </a:r>
                      <a:r>
                        <a:rPr lang="fr-FR" sz="1500" dirty="0" smtClean="0">
                          <a:effectLst/>
                        </a:rPr>
                        <a:t>918 / 0,038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83 914 / 0,036</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83 914 / 0,036</a:t>
                      </a:r>
                      <a:endParaRPr lang="fr-FR" sz="15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organisational</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during</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660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organizational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after</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3583357380"/>
              </p:ext>
            </p:extLst>
          </p:nvPr>
        </p:nvGraphicFramePr>
        <p:xfrm>
          <a:off x="856" y="620687"/>
          <a:ext cx="9143144" cy="6192223"/>
        </p:xfrm>
        <a:graphic>
          <a:graphicData uri="http://schemas.openxmlformats.org/drawingml/2006/table">
            <a:tbl>
              <a:tblPr firstRow="1" firstCol="1" bandRow="1">
                <a:tableStyleId>{5C22544A-7EE6-4342-B048-85BDC9FD1C3A}</a:tableStyleId>
              </a:tblPr>
              <a:tblGrid>
                <a:gridCol w="1665286"/>
                <a:gridCol w="1421279"/>
                <a:gridCol w="1412571"/>
                <a:gridCol w="1440160"/>
                <a:gridCol w="1513025"/>
                <a:gridCol w="1690823"/>
              </a:tblGrid>
              <a:tr h="211090">
                <a:tc gridSpan="6">
                  <a:txBody>
                    <a:bodyPr/>
                    <a:lstStyle/>
                    <a:p>
                      <a:pPr algn="ctr">
                        <a:lnSpc>
                          <a:spcPct val="107000"/>
                        </a:lnSpc>
                        <a:spcAft>
                          <a:spcPts val="800"/>
                        </a:spcAft>
                      </a:pPr>
                      <a:r>
                        <a:rPr lang="en-US" sz="1800" dirty="0">
                          <a:effectLst/>
                        </a:rPr>
                        <a:t>DD before (2000-2002) vs after (2006-2008)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18672">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6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6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gn="ctr">
                        <a:lnSpc>
                          <a:spcPct val="100000"/>
                        </a:lnSpc>
                        <a:spcAft>
                          <a:spcPts val="800"/>
                        </a:spcAft>
                      </a:pPr>
                      <a:r>
                        <a:rPr lang="en-US" sz="1500" dirty="0" smtClean="0">
                          <a:effectLst/>
                        </a:rPr>
                        <a:t>Model (4</a:t>
                      </a:r>
                      <a:r>
                        <a:rPr lang="en-US" sz="1500" dirty="0">
                          <a:effectLst/>
                        </a:rPr>
                        <a:t>)</a:t>
                      </a:r>
                      <a:endParaRPr lang="fr-FR" sz="1500" dirty="0">
                        <a:effectLst/>
                        <a:latin typeface="Calibri"/>
                        <a:ea typeface="Calibri"/>
                        <a:cs typeface="Times New Roman"/>
                      </a:endParaRPr>
                    </a:p>
                  </a:txBody>
                  <a:tcPr marL="65505" marR="65505" marT="0" marB="0"/>
                </a:tc>
                <a:tc>
                  <a:txBody>
                    <a:bodyPr/>
                    <a:lstStyle/>
                    <a:p>
                      <a:pPr algn="ctr">
                        <a:lnSpc>
                          <a:spcPct val="100000"/>
                        </a:lnSpc>
                        <a:spcAft>
                          <a:spcPts val="800"/>
                        </a:spcAft>
                      </a:pPr>
                      <a:r>
                        <a:rPr lang="en-US" sz="1500" dirty="0" smtClean="0">
                          <a:effectLst/>
                        </a:rPr>
                        <a:t>Model 4 with differences between newly hired and tenured employees </a:t>
                      </a:r>
                    </a:p>
                  </a:txBody>
                  <a:tcPr marL="65505" marR="65505" marT="0" marB="0"/>
                </a:tc>
              </a:tr>
              <a:tr h="243505">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62867">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-0,009*</a:t>
                      </a:r>
                    </a:p>
                    <a:p>
                      <a:pPr algn="ctr">
                        <a:lnSpc>
                          <a:spcPct val="100000"/>
                        </a:lnSpc>
                        <a:spcBef>
                          <a:spcPts val="200"/>
                        </a:spcBef>
                        <a:spcAft>
                          <a:spcPts val="600"/>
                        </a:spcAft>
                      </a:pPr>
                      <a:r>
                        <a:rPr lang="fr-FR" sz="1500" dirty="0">
                          <a:effectLst/>
                        </a:rPr>
                        <a:t>(0,005)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-0,008</a:t>
                      </a:r>
                    </a:p>
                    <a:p>
                      <a:pPr algn="ctr">
                        <a:lnSpc>
                          <a:spcPct val="100000"/>
                        </a:lnSpc>
                        <a:spcBef>
                          <a:spcPts val="200"/>
                        </a:spcBef>
                        <a:spcAft>
                          <a:spcPts val="600"/>
                        </a:spcAft>
                      </a:pPr>
                      <a:r>
                        <a:rPr lang="fr-FR" sz="1500" dirty="0">
                          <a:effectLst/>
                        </a:rPr>
                        <a:t>(0,005)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-0,009*</a:t>
                      </a:r>
                    </a:p>
                    <a:p>
                      <a:pPr algn="ctr">
                        <a:lnSpc>
                          <a:spcPct val="100000"/>
                        </a:lnSpc>
                        <a:spcBef>
                          <a:spcPts val="200"/>
                        </a:spcBef>
                        <a:spcAft>
                          <a:spcPts val="600"/>
                        </a:spcAft>
                      </a:pPr>
                      <a:r>
                        <a:rPr lang="fr-FR" sz="1500" dirty="0">
                          <a:effectLst/>
                        </a:rPr>
                        <a:t>(0,005)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-0,008</a:t>
                      </a:r>
                    </a:p>
                    <a:p>
                      <a:pPr algn="ctr">
                        <a:lnSpc>
                          <a:spcPct val="100000"/>
                        </a:lnSpc>
                        <a:spcBef>
                          <a:spcPts val="200"/>
                        </a:spcBef>
                        <a:spcAft>
                          <a:spcPts val="600"/>
                        </a:spcAft>
                      </a:pPr>
                      <a:r>
                        <a:rPr lang="fr-FR" sz="1500" dirty="0">
                          <a:effectLst/>
                        </a:rPr>
                        <a:t>(0,005)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-0,009*</a:t>
                      </a:r>
                    </a:p>
                    <a:p>
                      <a:pPr algn="ctr">
                        <a:lnSpc>
                          <a:spcPct val="100000"/>
                        </a:lnSpc>
                        <a:spcBef>
                          <a:spcPts val="200"/>
                        </a:spcBef>
                        <a:spcAft>
                          <a:spcPts val="0"/>
                        </a:spcAft>
                      </a:pPr>
                      <a:r>
                        <a:rPr lang="fr-FR" sz="1500" dirty="0">
                          <a:effectLst/>
                        </a:rPr>
                        <a:t>(0,005)</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a:effectLst/>
                        </a:rPr>
                        <a:t>-0,005</a:t>
                      </a:r>
                    </a:p>
                    <a:p>
                      <a:pPr algn="ctr">
                        <a:lnSpc>
                          <a:spcPct val="100000"/>
                        </a:lnSpc>
                        <a:spcBef>
                          <a:spcPts val="200"/>
                        </a:spcBef>
                        <a:spcAft>
                          <a:spcPts val="600"/>
                        </a:spcAft>
                      </a:pPr>
                      <a:r>
                        <a:rPr lang="fr-FR" sz="1500">
                          <a:effectLst/>
                        </a:rPr>
                        <a:t>(0,007)</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a:effectLst/>
                        </a:rPr>
                        <a:t>-0,005</a:t>
                      </a:r>
                    </a:p>
                    <a:p>
                      <a:pPr algn="ctr">
                        <a:lnSpc>
                          <a:spcPct val="100000"/>
                        </a:lnSpc>
                        <a:spcBef>
                          <a:spcPts val="200"/>
                        </a:spcBef>
                        <a:spcAft>
                          <a:spcPts val="0"/>
                        </a:spcAft>
                      </a:pPr>
                      <a:r>
                        <a:rPr lang="fr-FR" sz="1500">
                          <a:effectLst/>
                        </a:rPr>
                        <a:t>(0,007)</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a:effectLst/>
                        </a:rPr>
                        <a:t>-0,005</a:t>
                      </a:r>
                    </a:p>
                    <a:p>
                      <a:pPr algn="ctr">
                        <a:lnSpc>
                          <a:spcPct val="100000"/>
                        </a:lnSpc>
                        <a:spcBef>
                          <a:spcPts val="200"/>
                        </a:spcBef>
                        <a:spcAft>
                          <a:spcPts val="0"/>
                        </a:spcAft>
                      </a:pPr>
                      <a:r>
                        <a:rPr lang="fr-FR" sz="1500">
                          <a:effectLst/>
                        </a:rPr>
                        <a:t>(0,007)</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-0,017**</a:t>
                      </a:r>
                    </a:p>
                    <a:p>
                      <a:pPr algn="ctr">
                        <a:lnSpc>
                          <a:spcPct val="100000"/>
                        </a:lnSpc>
                        <a:spcBef>
                          <a:spcPts val="200"/>
                        </a:spcBef>
                        <a:spcAft>
                          <a:spcPts val="0"/>
                        </a:spcAft>
                      </a:pPr>
                      <a:r>
                        <a:rPr lang="fr-FR" sz="1500" dirty="0">
                          <a:effectLst/>
                        </a:rPr>
                        <a:t>(0,006)</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-0,016**</a:t>
                      </a:r>
                    </a:p>
                    <a:p>
                      <a:pPr algn="ctr">
                        <a:lnSpc>
                          <a:spcPct val="100000"/>
                        </a:lnSpc>
                        <a:spcBef>
                          <a:spcPts val="200"/>
                        </a:spcBef>
                        <a:spcAft>
                          <a:spcPts val="0"/>
                        </a:spcAft>
                      </a:pPr>
                      <a:r>
                        <a:rPr lang="fr-FR" sz="1500" dirty="0">
                          <a:effectLst/>
                        </a:rPr>
                        <a:t>(0,007)</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a:effectLst/>
                        </a:rPr>
                        <a:t>0,019*</a:t>
                      </a:r>
                    </a:p>
                    <a:p>
                      <a:pPr algn="ctr">
                        <a:lnSpc>
                          <a:spcPct val="100000"/>
                        </a:lnSpc>
                        <a:spcBef>
                          <a:spcPts val="200"/>
                        </a:spcBef>
                        <a:spcAft>
                          <a:spcPts val="600"/>
                        </a:spcAft>
                      </a:pPr>
                      <a:r>
                        <a:rPr lang="fr-FR" sz="1500">
                          <a:effectLst/>
                        </a:rPr>
                        <a:t>(0,011)</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a:effectLst/>
                        </a:rPr>
                        <a:t>0,020*</a:t>
                      </a:r>
                    </a:p>
                    <a:p>
                      <a:pPr algn="ctr">
                        <a:lnSpc>
                          <a:spcPct val="100000"/>
                        </a:lnSpc>
                        <a:spcBef>
                          <a:spcPts val="200"/>
                        </a:spcBef>
                        <a:spcAft>
                          <a:spcPts val="600"/>
                        </a:spcAft>
                      </a:pPr>
                      <a:r>
                        <a:rPr lang="fr-FR" sz="1500">
                          <a:effectLst/>
                        </a:rPr>
                        <a:t>(0,011)</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0,020**</a:t>
                      </a:r>
                    </a:p>
                    <a:p>
                      <a:pPr algn="ctr">
                        <a:lnSpc>
                          <a:spcPct val="100000"/>
                        </a:lnSpc>
                        <a:spcBef>
                          <a:spcPts val="200"/>
                        </a:spcBef>
                        <a:spcAft>
                          <a:spcPts val="600"/>
                        </a:spcAft>
                      </a:pPr>
                      <a:r>
                        <a:rPr lang="fr-FR" sz="1500" dirty="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0,030***</a:t>
                      </a:r>
                    </a:p>
                    <a:p>
                      <a:pPr algn="ctr">
                        <a:lnSpc>
                          <a:spcPct val="100000"/>
                        </a:lnSpc>
                        <a:spcBef>
                          <a:spcPts val="200"/>
                        </a:spcBef>
                        <a:spcAft>
                          <a:spcPts val="600"/>
                        </a:spcAft>
                      </a:pPr>
                      <a:r>
                        <a:rPr lang="fr-FR" sz="1500" dirty="0">
                          <a:effectLst/>
                        </a:rPr>
                        <a:t>(0,010)</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0,030***</a:t>
                      </a:r>
                    </a:p>
                    <a:p>
                      <a:pPr algn="ctr">
                        <a:lnSpc>
                          <a:spcPct val="100000"/>
                        </a:lnSpc>
                        <a:spcBef>
                          <a:spcPts val="200"/>
                        </a:spcBef>
                        <a:spcAft>
                          <a:spcPts val="0"/>
                        </a:spcAft>
                      </a:pPr>
                      <a:r>
                        <a:rPr lang="fr-FR" sz="1500" dirty="0">
                          <a:effectLst/>
                        </a:rPr>
                        <a:t>(0,010)</a:t>
                      </a:r>
                      <a:endParaRPr lang="fr-FR" sz="1500" dirty="0">
                        <a:effectLst/>
                        <a:latin typeface="Calibri"/>
                        <a:ea typeface="Calibri"/>
                        <a:cs typeface="Times New Roman"/>
                      </a:endParaRPr>
                    </a:p>
                  </a:txBody>
                  <a:tcPr marL="65505" marR="65505" marT="0" marB="0"/>
                </a:tc>
              </a:tr>
              <a:tr h="227574">
                <a:tc gridSpan="6">
                  <a:txBody>
                    <a:bodyPr/>
                    <a:lstStyle/>
                    <a:p>
                      <a:pPr algn="ctr">
                        <a:lnSpc>
                          <a:spcPct val="100000"/>
                        </a:lnSpc>
                        <a:spcAft>
                          <a:spcPts val="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75598">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endParaRPr lang="fr-FR" sz="1500" dirty="0">
                        <a:effectLst/>
                        <a:latin typeface="Calibri"/>
                        <a:ea typeface="Calibri"/>
                        <a:cs typeface="Times New Roman"/>
                      </a:endParaRPr>
                    </a:p>
                  </a:txBody>
                  <a:tcPr marL="65505" marR="65505" marT="0" marB="0" anchor="ctr"/>
                </a:tc>
              </a:tr>
              <a:tr h="503590">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ICT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a:effectLst/>
                        </a:rPr>
                        <a:t>0,015</a:t>
                      </a:r>
                    </a:p>
                    <a:p>
                      <a:pPr algn="ctr">
                        <a:lnSpc>
                          <a:spcPct val="100000"/>
                        </a:lnSpc>
                        <a:spcBef>
                          <a:spcPts val="0"/>
                        </a:spcBef>
                        <a:spcAft>
                          <a:spcPts val="0"/>
                        </a:spcAft>
                      </a:pPr>
                      <a:r>
                        <a:rPr lang="fr-FR" sz="1500" dirty="0">
                          <a:effectLst/>
                        </a:rPr>
                        <a:t>(0,012)</a:t>
                      </a:r>
                      <a:endParaRPr lang="fr-FR" sz="1500" dirty="0">
                        <a:effectLst/>
                        <a:latin typeface="Calibri"/>
                        <a:ea typeface="Calibri"/>
                        <a:cs typeface="Times New Roman"/>
                      </a:endParaRPr>
                    </a:p>
                  </a:txBody>
                  <a:tcPr marL="65505" marR="65505" marT="0" marB="0"/>
                </a:tc>
              </a:tr>
              <a:tr h="576064">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smtClean="0">
                          <a:effectLst/>
                        </a:rPr>
                        <a:t>Managerial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a:effectLst/>
                        </a:rPr>
                        <a:t>0,000</a:t>
                      </a:r>
                    </a:p>
                    <a:p>
                      <a:pPr algn="ctr">
                        <a:lnSpc>
                          <a:spcPct val="100000"/>
                        </a:lnSpc>
                        <a:spcBef>
                          <a:spcPts val="0"/>
                        </a:spcBef>
                        <a:spcAft>
                          <a:spcPts val="0"/>
                        </a:spcAft>
                      </a:pPr>
                      <a:r>
                        <a:rPr lang="fr-FR" sz="1500" dirty="0">
                          <a:effectLst/>
                        </a:rPr>
                        <a:t>(0,015)</a:t>
                      </a:r>
                      <a:endParaRPr lang="fr-FR" sz="1500" dirty="0">
                        <a:effectLst/>
                        <a:latin typeface="Calibri"/>
                        <a:ea typeface="Calibri"/>
                        <a:cs typeface="Times New Roman"/>
                      </a:endParaRPr>
                    </a:p>
                  </a:txBody>
                  <a:tcPr marL="65505" marR="65505" marT="0" marB="0" anchor="ctr"/>
                </a:tc>
              </a:tr>
              <a:tr h="489310">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0"/>
                        </a:spcBef>
                        <a:spcAft>
                          <a:spcPts val="0"/>
                        </a:spcAft>
                      </a:pPr>
                      <a:r>
                        <a:rPr lang="fr-FR" sz="1500" dirty="0">
                          <a:effectLst/>
                        </a:rPr>
                        <a:t>0,010</a:t>
                      </a:r>
                    </a:p>
                    <a:p>
                      <a:pPr algn="ctr">
                        <a:lnSpc>
                          <a:spcPct val="100000"/>
                        </a:lnSpc>
                        <a:spcBef>
                          <a:spcPts val="0"/>
                        </a:spcBef>
                        <a:spcAft>
                          <a:spcPts val="0"/>
                        </a:spcAft>
                      </a:pPr>
                      <a:r>
                        <a:rPr lang="fr-FR" sz="1500" dirty="0">
                          <a:effectLst/>
                        </a:rPr>
                        <a:t>(0,025)</a:t>
                      </a:r>
                      <a:endParaRPr lang="fr-FR" sz="1500" dirty="0">
                        <a:effectLst/>
                        <a:latin typeface="Calibri"/>
                        <a:ea typeface="Calibri"/>
                        <a:cs typeface="Times New Roman"/>
                      </a:endParaRPr>
                    </a:p>
                  </a:txBody>
                  <a:tcPr marL="65505" marR="65505" marT="0" marB="0"/>
                </a:tc>
              </a:tr>
              <a:tr h="265050">
                <a:tc>
                  <a:txBody>
                    <a:bodyPr/>
                    <a:lstStyle/>
                    <a:p>
                      <a:pPr algn="ctr">
                        <a:lnSpc>
                          <a:spcPct val="100000"/>
                        </a:lnSpc>
                        <a:spcAft>
                          <a:spcPts val="800"/>
                        </a:spcAft>
                      </a:pPr>
                      <a:r>
                        <a:rPr lang="fr-FR" sz="1500" dirty="0" smtClean="0">
                          <a:effectLst/>
                        </a:rPr>
                        <a:t>N / R²</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51 </a:t>
                      </a:r>
                      <a:r>
                        <a:rPr lang="fr-FR" sz="1500" dirty="0" smtClean="0">
                          <a:effectLst/>
                        </a:rPr>
                        <a:t>195 / 0,001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51 </a:t>
                      </a:r>
                      <a:r>
                        <a:rPr lang="fr-FR" sz="1500" dirty="0" smtClean="0">
                          <a:effectLst/>
                        </a:rPr>
                        <a:t>195 / 0,029</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51 </a:t>
                      </a:r>
                      <a:r>
                        <a:rPr lang="fr-FR" sz="1500" dirty="0" smtClean="0">
                          <a:effectLst/>
                        </a:rPr>
                        <a:t>195 / 0,029</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48 </a:t>
                      </a:r>
                      <a:r>
                        <a:rPr lang="fr-FR" sz="1500" dirty="0" smtClean="0">
                          <a:effectLst/>
                        </a:rPr>
                        <a:t>690 / 0,028</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a:effectLst/>
                        </a:rPr>
                        <a:t>48 </a:t>
                      </a:r>
                      <a:r>
                        <a:rPr lang="fr-FR" sz="1500" dirty="0" smtClean="0">
                          <a:effectLst/>
                        </a:rPr>
                        <a:t>690 / 0,028</a:t>
                      </a:r>
                      <a:endParaRPr lang="fr-FR" sz="1500" dirty="0">
                        <a:effectLst/>
                        <a:latin typeface="Calibri"/>
                        <a:ea typeface="Calibri"/>
                        <a:cs typeface="Times New Roman"/>
                      </a:endParaRPr>
                    </a:p>
                  </a:txBody>
                  <a:tcPr marL="65505" marR="65505" marT="0" marB="0" anchor="ctr"/>
                </a:tc>
              </a:tr>
            </a:tbl>
          </a:graphicData>
        </a:graphic>
      </p:graphicFrame>
    </p:spTree>
    <p:extLst>
      <p:ext uri="{BB962C8B-B14F-4D97-AF65-F5344CB8AC3E}">
        <p14:creationId xmlns:p14="http://schemas.microsoft.com/office/powerpoint/2010/main" val="3004059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634082"/>
          </a:xfrm>
        </p:spPr>
        <p:txBody>
          <a:bodyPr>
            <a:normAutofit/>
          </a:bodyPr>
          <a:lstStyle/>
          <a:p>
            <a:pPr algn="ctr"/>
            <a:r>
              <a:rPr lang="fr-FR" sz="2800" b="1" dirty="0" smtClean="0">
                <a:latin typeface="Verdana" panose="020B0604030504040204" pitchFamily="34" charset="0"/>
                <a:ea typeface="Verdana" panose="020B0604030504040204" pitchFamily="34" charset="0"/>
                <a:cs typeface="Verdana" panose="020B0604030504040204" pitchFamily="34" charset="0"/>
              </a:rPr>
              <a:t>Discussion of </a:t>
            </a:r>
            <a:r>
              <a:rPr lang="fr-FR" sz="2800" b="1" dirty="0" err="1" smtClean="0">
                <a:latin typeface="Verdana" panose="020B0604030504040204" pitchFamily="34" charset="0"/>
                <a:ea typeface="Verdana" panose="020B0604030504040204" pitchFamily="34" charset="0"/>
                <a:cs typeface="Verdana" panose="020B0604030504040204" pitchFamily="34" charset="0"/>
              </a:rPr>
              <a:t>results</a:t>
            </a:r>
            <a:r>
              <a:rPr lang="fr-FR" sz="2800" b="1" dirty="0" smtClean="0">
                <a:latin typeface="Verdana" panose="020B0604030504040204" pitchFamily="34" charset="0"/>
                <a:ea typeface="Verdana" panose="020B0604030504040204" pitchFamily="34" charset="0"/>
                <a:cs typeface="Verdana" panose="020B0604030504040204" pitchFamily="34" charset="0"/>
              </a:rPr>
              <a:t> (1)</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251520" y="764705"/>
            <a:ext cx="8712968" cy="5184576"/>
          </a:xfrm>
        </p:spPr>
        <p:txBody>
          <a:bodyPr>
            <a:normAutofit/>
          </a:bodyPr>
          <a:lstStyle/>
          <a:p>
            <a:r>
              <a:rPr lang="en-US" sz="2300" b="1" dirty="0" smtClean="0">
                <a:solidFill>
                  <a:schemeClr val="tx1"/>
                </a:solidFill>
                <a:latin typeface="Calibri" panose="020F0502020204030204" pitchFamily="34" charset="0"/>
              </a:rPr>
              <a:t>In </a:t>
            </a:r>
            <a:r>
              <a:rPr lang="en-US" sz="2300" b="1" dirty="0">
                <a:solidFill>
                  <a:schemeClr val="tx1"/>
                </a:solidFill>
                <a:latin typeface="Calibri" panose="020F0502020204030204" pitchFamily="34" charset="0"/>
              </a:rPr>
              <a:t>all regressions </a:t>
            </a:r>
            <a:r>
              <a:rPr lang="en-US" sz="2300" b="1" dirty="0" smtClean="0">
                <a:solidFill>
                  <a:schemeClr val="tx1"/>
                </a:solidFill>
                <a:latin typeface="Calibri" panose="020F0502020204030204" pitchFamily="34" charset="0"/>
              </a:rPr>
              <a:t>we observe the </a:t>
            </a:r>
            <a:r>
              <a:rPr lang="en-US" sz="2300" b="1" dirty="0">
                <a:solidFill>
                  <a:schemeClr val="tx1"/>
                </a:solidFill>
                <a:latin typeface="Calibri" panose="020F0502020204030204" pitchFamily="34" charset="0"/>
              </a:rPr>
              <a:t>same core result</a:t>
            </a:r>
            <a:r>
              <a:rPr lang="en-US" sz="2300" b="1" dirty="0" smtClean="0">
                <a:solidFill>
                  <a:schemeClr val="tx1"/>
                </a:solidFill>
                <a:latin typeface="Calibri" panose="020F0502020204030204" pitchFamily="34" charset="0"/>
              </a:rPr>
              <a:t>:</a:t>
            </a:r>
          </a:p>
          <a:p>
            <a:pPr lvl="1"/>
            <a:r>
              <a:rPr lang="en-US" sz="2000" dirty="0">
                <a:solidFill>
                  <a:schemeClr val="tx1"/>
                </a:solidFill>
                <a:latin typeface="Calibri" panose="020F0502020204030204" pitchFamily="34" charset="0"/>
              </a:rPr>
              <a:t>Negative impact of changes in one dimension only on long term </a:t>
            </a:r>
            <a:r>
              <a:rPr lang="en-US" sz="2000" dirty="0" smtClean="0">
                <a:solidFill>
                  <a:schemeClr val="tx1"/>
                </a:solidFill>
                <a:latin typeface="Calibri" panose="020F0502020204030204" pitchFamily="34" charset="0"/>
              </a:rPr>
              <a:t>absence</a:t>
            </a:r>
          </a:p>
          <a:p>
            <a:pPr lvl="1"/>
            <a:r>
              <a:rPr lang="en-US" sz="2000" dirty="0">
                <a:solidFill>
                  <a:schemeClr val="tx1"/>
                </a:solidFill>
                <a:latin typeface="Calibri" panose="020F0502020204030204" pitchFamily="34" charset="0"/>
              </a:rPr>
              <a:t>Positive impact of joint changes in ICT and management </a:t>
            </a:r>
            <a:r>
              <a:rPr lang="en-US" sz="2000" dirty="0" smtClean="0">
                <a:solidFill>
                  <a:schemeClr val="tx1"/>
                </a:solidFill>
                <a:latin typeface="Calibri" panose="020F0502020204030204" pitchFamily="34" charset="0"/>
              </a:rPr>
              <a:t>tools   </a:t>
            </a:r>
          </a:p>
          <a:p>
            <a:r>
              <a:rPr lang="en-US" sz="2300" dirty="0" smtClean="0">
                <a:solidFill>
                  <a:schemeClr val="tx1"/>
                </a:solidFill>
                <a:latin typeface="Calibri" panose="020F0502020204030204" pitchFamily="34" charset="0"/>
              </a:rPr>
              <a:t> </a:t>
            </a:r>
            <a:r>
              <a:rPr lang="en-GB" sz="2300" dirty="0" smtClean="0">
                <a:solidFill>
                  <a:schemeClr val="tx1"/>
                </a:solidFill>
              </a:rPr>
              <a:t>Possible explanation : </a:t>
            </a:r>
          </a:p>
          <a:p>
            <a:pPr lvl="1"/>
            <a:r>
              <a:rPr lang="en-GB" sz="2000" dirty="0">
                <a:latin typeface="Calibri" panose="020F0502020204030204" pitchFamily="34" charset="0"/>
              </a:rPr>
              <a:t>C</a:t>
            </a:r>
            <a:r>
              <a:rPr lang="en-GB" sz="2000" dirty="0" smtClean="0">
                <a:latin typeface="Calibri" panose="020F0502020204030204" pitchFamily="34" charset="0"/>
              </a:rPr>
              <a:t>umulative changes are a bigger shock on work organisation and create more disorder that prevents employees from using health preserving strategies because of the related increase in </a:t>
            </a:r>
            <a:r>
              <a:rPr lang="en-GB" sz="2000" dirty="0">
                <a:latin typeface="Calibri" panose="020F0502020204030204" pitchFamily="34" charset="0"/>
              </a:rPr>
              <a:t>work intensity , there are less hazards associated with a change in one dimension only which is more likely to be mastered by the organisation </a:t>
            </a:r>
            <a:endParaRPr lang="en-GB" sz="2000" dirty="0" smtClean="0">
              <a:latin typeface="Calibri" panose="020F0502020204030204" pitchFamily="34" charset="0"/>
            </a:endParaRPr>
          </a:p>
          <a:p>
            <a:pPr lvl="2"/>
            <a:r>
              <a:rPr lang="en-GB" sz="1600" dirty="0" smtClean="0">
                <a:latin typeface="Calibri" panose="020F0502020204030204" pitchFamily="34" charset="0"/>
              </a:rPr>
              <a:t>Note </a:t>
            </a:r>
            <a:r>
              <a:rPr lang="en-GB" sz="1600" dirty="0">
                <a:latin typeface="Calibri" panose="020F0502020204030204" pitchFamily="34" charset="0"/>
              </a:rPr>
              <a:t>1: the literature on the complementarities between the two families of change stress the fact the performance return is higher when both families of changes are implemented together</a:t>
            </a:r>
            <a:endParaRPr lang="fr-FR" sz="1600" dirty="0">
              <a:latin typeface="Calibri" panose="020F0502020204030204" pitchFamily="34" charset="0"/>
            </a:endParaRPr>
          </a:p>
          <a:p>
            <a:pPr lvl="2"/>
            <a:r>
              <a:rPr lang="en-GB" sz="1600" dirty="0">
                <a:latin typeface="Calibri" panose="020F0502020204030204" pitchFamily="34" charset="0"/>
              </a:rPr>
              <a:t>Note 2: during the observed period, the most frequent configuration of changes </a:t>
            </a:r>
            <a:r>
              <a:rPr lang="en-GB" sz="1600" dirty="0" smtClean="0">
                <a:latin typeface="Calibri" panose="020F0502020204030204" pitchFamily="34" charset="0"/>
              </a:rPr>
              <a:t>is </a:t>
            </a:r>
            <a:r>
              <a:rPr lang="en-GB" sz="1600" dirty="0">
                <a:latin typeface="Calibri" panose="020F0502020204030204" pitchFamily="34" charset="0"/>
              </a:rPr>
              <a:t>ICT changes </a:t>
            </a:r>
            <a:r>
              <a:rPr lang="en-GB" sz="1600" dirty="0" smtClean="0">
                <a:latin typeface="Calibri" panose="020F0502020204030204" pitchFamily="34" charset="0"/>
              </a:rPr>
              <a:t>only</a:t>
            </a:r>
          </a:p>
          <a:p>
            <a:pPr lvl="2"/>
            <a:r>
              <a:rPr lang="en-GB" sz="1600" dirty="0" smtClean="0">
                <a:latin typeface="Calibri" panose="020F0502020204030204" pitchFamily="34" charset="0"/>
              </a:rPr>
              <a:t>Link with the new stress-</a:t>
            </a:r>
            <a:r>
              <a:rPr lang="en-GB" sz="1600" dirty="0" err="1" smtClean="0">
                <a:latin typeface="Calibri" panose="020F0502020204030204" pitchFamily="34" charset="0"/>
              </a:rPr>
              <a:t>desequilibrium</a:t>
            </a:r>
            <a:r>
              <a:rPr lang="en-GB" sz="1600" dirty="0" smtClean="0">
                <a:latin typeface="Calibri" panose="020F0502020204030204" pitchFamily="34" charset="0"/>
              </a:rPr>
              <a:t> theory by Karasek (2008)</a:t>
            </a:r>
            <a:endParaRPr lang="fr-FR" sz="1600" dirty="0">
              <a:latin typeface="Calibri" panose="020F0502020204030204" pitchFamily="34" charset="0"/>
            </a:endParaRPr>
          </a:p>
          <a:p>
            <a:pPr marL="0" indent="0">
              <a:buNone/>
            </a:pPr>
            <a:r>
              <a:rPr lang="en-US" sz="2000" dirty="0" smtClean="0">
                <a:solidFill>
                  <a:schemeClr val="tx1"/>
                </a:solidFill>
                <a:latin typeface="Calibri" panose="020F0502020204030204" pitchFamily="34" charset="0"/>
              </a:rPr>
              <a:t>  </a:t>
            </a:r>
          </a:p>
          <a:p>
            <a:pPr algn="just"/>
            <a:endParaRPr lang="en-US" sz="23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3073486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963955208"/>
              </p:ext>
            </p:extLst>
          </p:nvPr>
        </p:nvGraphicFramePr>
        <p:xfrm>
          <a:off x="21" y="620686"/>
          <a:ext cx="9143999" cy="6209378"/>
        </p:xfrm>
        <a:graphic>
          <a:graphicData uri="http://schemas.openxmlformats.org/drawingml/2006/table">
            <a:tbl>
              <a:tblPr firstRow="1" firstCol="1" bandRow="1">
                <a:tableStyleId>{5C22544A-7EE6-4342-B048-85BDC9FD1C3A}</a:tableStyleId>
              </a:tblPr>
              <a:tblGrid>
                <a:gridCol w="1665442"/>
                <a:gridCol w="1421412"/>
                <a:gridCol w="1544685"/>
                <a:gridCol w="1421412"/>
                <a:gridCol w="1399348"/>
                <a:gridCol w="1691700"/>
              </a:tblGrid>
              <a:tr h="318787">
                <a:tc gridSpan="6">
                  <a:txBody>
                    <a:bodyPr/>
                    <a:lstStyle/>
                    <a:p>
                      <a:pPr algn="ctr">
                        <a:lnSpc>
                          <a:spcPct val="107000"/>
                        </a:lnSpc>
                        <a:spcAft>
                          <a:spcPts val="800"/>
                        </a:spcAft>
                      </a:pPr>
                      <a:r>
                        <a:rPr lang="en-US" sz="1800" dirty="0">
                          <a:effectLst/>
                        </a:rPr>
                        <a:t>DD before (2000-2002) vs during (2003-2005)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48722">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8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nSpc>
                          <a:spcPct val="100000"/>
                        </a:lnSpc>
                        <a:spcAft>
                          <a:spcPts val="800"/>
                        </a:spcAft>
                        <a:tabLst>
                          <a:tab pos="516255" algn="ctr"/>
                          <a:tab pos="1019175" algn="l"/>
                        </a:tabLst>
                      </a:pPr>
                      <a:r>
                        <a:rPr lang="en-US" sz="1500" dirty="0">
                          <a:effectLst/>
                        </a:rPr>
                        <a:t>	</a:t>
                      </a:r>
                      <a:r>
                        <a:rPr lang="en-US" sz="1500" dirty="0" smtClean="0">
                          <a:effectLst/>
                        </a:rPr>
                        <a:t>Model  (</a:t>
                      </a:r>
                      <a:r>
                        <a:rPr lang="en-US" sz="1500" dirty="0">
                          <a:effectLst/>
                        </a:rPr>
                        <a:t>4)	</a:t>
                      </a:r>
                      <a:endParaRPr lang="fr-FR" sz="1500" dirty="0">
                        <a:effectLst/>
                        <a:latin typeface="Calibri"/>
                        <a:ea typeface="Calibri"/>
                        <a:cs typeface="Times New Roman"/>
                      </a:endParaRPr>
                    </a:p>
                  </a:txBody>
                  <a:tcPr marL="68580" marR="68580" marT="0" marB="0"/>
                </a:tc>
                <a:tc>
                  <a:txBody>
                    <a:bodyPr/>
                    <a:lstStyle/>
                    <a:p>
                      <a:pPr algn="ctr">
                        <a:lnSpc>
                          <a:spcPct val="100000"/>
                        </a:lnSpc>
                        <a:spcAft>
                          <a:spcPts val="800"/>
                        </a:spcAft>
                      </a:pPr>
                      <a:r>
                        <a:rPr lang="en-US" sz="1500" dirty="0" smtClean="0">
                          <a:effectLst/>
                        </a:rPr>
                        <a:t>Model 4 with differences between newly hired and tenured employees</a:t>
                      </a:r>
                      <a:r>
                        <a:rPr lang="en-US" sz="1500" dirty="0">
                          <a:effectLst/>
                        </a:rPr>
                        <a:t> </a:t>
                      </a:r>
                      <a:endParaRPr lang="fr-FR" sz="1500" dirty="0">
                        <a:effectLst/>
                        <a:latin typeface="Calibri"/>
                        <a:ea typeface="Calibri"/>
                        <a:cs typeface="Times New Roman"/>
                      </a:endParaRPr>
                    </a:p>
                  </a:txBody>
                  <a:tcPr marL="68580" marR="68580" marT="0" marB="0"/>
                </a:tc>
              </a:tr>
              <a:tr h="229357">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35167">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0,009**</a:t>
                      </a:r>
                      <a:endParaRPr lang="fr-FR" sz="1500" dirty="0">
                        <a:effectLst/>
                      </a:endParaRPr>
                    </a:p>
                    <a:p>
                      <a:pPr algn="ctr">
                        <a:lnSpc>
                          <a:spcPct val="100000"/>
                        </a:lnSpc>
                        <a:spcBef>
                          <a:spcPts val="600"/>
                        </a:spcBef>
                        <a:spcAft>
                          <a:spcPts val="600"/>
                        </a:spcAft>
                      </a:pPr>
                      <a:r>
                        <a:rPr lang="fr-FR" sz="1500" dirty="0">
                          <a:effectLst/>
                        </a:rPr>
                        <a:t>(0,004)</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0,009**</a:t>
                      </a:r>
                      <a:endParaRPr lang="fr-FR" sz="1500" dirty="0">
                        <a:effectLst/>
                      </a:endParaRPr>
                    </a:p>
                    <a:p>
                      <a:pPr algn="ctr">
                        <a:lnSpc>
                          <a:spcPct val="100000"/>
                        </a:lnSpc>
                        <a:spcBef>
                          <a:spcPts val="600"/>
                        </a:spcBef>
                        <a:spcAft>
                          <a:spcPts val="0"/>
                        </a:spcAft>
                      </a:pPr>
                      <a:r>
                        <a:rPr lang="fr-FR" sz="1500" dirty="0">
                          <a:effectLst/>
                        </a:rPr>
                        <a:t>(0,004)</a:t>
                      </a:r>
                      <a:endParaRPr lang="fr-FR" sz="1500" dirty="0">
                        <a:effectLst/>
                        <a:latin typeface="Calibri"/>
                        <a:ea typeface="Calibri"/>
                        <a:cs typeface="Times New Roman"/>
                      </a:endParaRPr>
                    </a:p>
                  </a:txBody>
                  <a:tcPr marL="68580" marR="68580" marT="0" marB="0"/>
                </a:tc>
              </a:tr>
              <a:tr h="535167">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0,002</a:t>
                      </a:r>
                      <a:endParaRPr lang="fr-FR" sz="1500" dirty="0">
                        <a:effectLst/>
                      </a:endParaRPr>
                    </a:p>
                    <a:p>
                      <a:pPr algn="ctr">
                        <a:lnSpc>
                          <a:spcPct val="100000"/>
                        </a:lnSpc>
                        <a:spcBef>
                          <a:spcPts val="600"/>
                        </a:spcBef>
                        <a:spcAft>
                          <a:spcPts val="600"/>
                        </a:spcAft>
                      </a:pPr>
                      <a:r>
                        <a:rPr lang="fr-FR" sz="1500" dirty="0">
                          <a:effectLst/>
                        </a:rPr>
                        <a:t>(0,005)</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0,002</a:t>
                      </a:r>
                      <a:endParaRPr lang="fr-FR" sz="1500" dirty="0">
                        <a:effectLst/>
                      </a:endParaRP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0,001</a:t>
                      </a:r>
                      <a:endParaRPr lang="fr-FR" sz="1500" dirty="0">
                        <a:effectLst/>
                      </a:endParaRP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0,002</a:t>
                      </a:r>
                      <a:endParaRPr lang="fr-FR" sz="1500" dirty="0">
                        <a:effectLst/>
                      </a:endParaRP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0,002</a:t>
                      </a:r>
                      <a:endParaRPr lang="fr-FR" sz="1500" dirty="0">
                        <a:effectLst/>
                      </a:endParaRPr>
                    </a:p>
                    <a:p>
                      <a:pPr algn="ctr">
                        <a:lnSpc>
                          <a:spcPct val="100000"/>
                        </a:lnSpc>
                        <a:spcBef>
                          <a:spcPts val="600"/>
                        </a:spcBef>
                        <a:spcAft>
                          <a:spcPts val="0"/>
                        </a:spcAft>
                      </a:pPr>
                      <a:r>
                        <a:rPr lang="fr-FR" sz="1500" dirty="0">
                          <a:effectLst/>
                        </a:rPr>
                        <a:t>(0,005)</a:t>
                      </a:r>
                      <a:endParaRPr lang="fr-FR" sz="1500" dirty="0">
                        <a:effectLst/>
                        <a:latin typeface="Calibri"/>
                        <a:ea typeface="Calibri"/>
                        <a:cs typeface="Times New Roman"/>
                      </a:endParaRPr>
                    </a:p>
                  </a:txBody>
                  <a:tcPr marL="68580" marR="68580" marT="0" marB="0"/>
                </a:tc>
              </a:tr>
              <a:tr h="535167">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0,003</a:t>
                      </a:r>
                      <a:endParaRPr lang="fr-FR" sz="1500" dirty="0">
                        <a:effectLst/>
                      </a:endParaRPr>
                    </a:p>
                    <a:p>
                      <a:pPr algn="ctr">
                        <a:lnSpc>
                          <a:spcPct val="100000"/>
                        </a:lnSpc>
                        <a:spcBef>
                          <a:spcPts val="600"/>
                        </a:spcBef>
                        <a:spcAft>
                          <a:spcPts val="600"/>
                        </a:spcAft>
                      </a:pPr>
                      <a:r>
                        <a:rPr lang="fr-FR" sz="1500" dirty="0">
                          <a:effectLst/>
                        </a:rPr>
                        <a:t>(0,008)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0,003</a:t>
                      </a:r>
                      <a:endParaRPr lang="fr-FR" sz="1500" dirty="0">
                        <a:effectLst/>
                      </a:endParaRPr>
                    </a:p>
                    <a:p>
                      <a:pPr algn="ctr">
                        <a:lnSpc>
                          <a:spcPct val="100000"/>
                        </a:lnSpc>
                        <a:spcBef>
                          <a:spcPts val="600"/>
                        </a:spcBef>
                        <a:spcAft>
                          <a:spcPts val="600"/>
                        </a:spcAft>
                      </a:pPr>
                      <a:r>
                        <a:rPr lang="fr-FR" sz="1500" dirty="0">
                          <a:effectLst/>
                        </a:rPr>
                        <a:t>(0,008)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0,003</a:t>
                      </a:r>
                      <a:endParaRPr lang="fr-FR" sz="1500" dirty="0">
                        <a:effectLst/>
                      </a:endParaRPr>
                    </a:p>
                    <a:p>
                      <a:pPr algn="ctr">
                        <a:lnSpc>
                          <a:spcPct val="100000"/>
                        </a:lnSpc>
                        <a:spcBef>
                          <a:spcPts val="600"/>
                        </a:spcBef>
                        <a:spcAft>
                          <a:spcPts val="600"/>
                        </a:spcAft>
                      </a:pPr>
                      <a:r>
                        <a:rPr lang="fr-FR" sz="1500" dirty="0">
                          <a:effectLst/>
                        </a:rPr>
                        <a:t>(0,008)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0,008</a:t>
                      </a:r>
                      <a:endParaRPr lang="fr-FR" sz="1500" dirty="0">
                        <a:effectLst/>
                      </a:endParaRPr>
                    </a:p>
                    <a:p>
                      <a:pPr algn="ctr">
                        <a:lnSpc>
                          <a:spcPct val="100000"/>
                        </a:lnSpc>
                        <a:spcBef>
                          <a:spcPts val="600"/>
                        </a:spcBef>
                        <a:spcAft>
                          <a:spcPts val="600"/>
                        </a:spcAft>
                      </a:pPr>
                      <a:r>
                        <a:rPr lang="fr-FR" sz="1500" dirty="0">
                          <a:effectLst/>
                        </a:rPr>
                        <a:t>(0,008)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0,008</a:t>
                      </a:r>
                      <a:endParaRPr lang="fr-FR" sz="1500" dirty="0">
                        <a:effectLst/>
                      </a:endParaRPr>
                    </a:p>
                    <a:p>
                      <a:pPr algn="ctr">
                        <a:lnSpc>
                          <a:spcPct val="100000"/>
                        </a:lnSpc>
                        <a:spcBef>
                          <a:spcPts val="600"/>
                        </a:spcBef>
                        <a:spcAft>
                          <a:spcPts val="0"/>
                        </a:spcAft>
                      </a:pPr>
                      <a:r>
                        <a:rPr lang="fr-FR" sz="1500" dirty="0">
                          <a:effectLst/>
                        </a:rPr>
                        <a:t>(0,008)</a:t>
                      </a:r>
                      <a:endParaRPr lang="fr-FR" sz="1500" dirty="0">
                        <a:effectLst/>
                        <a:latin typeface="Calibri"/>
                        <a:ea typeface="Calibri"/>
                        <a:cs typeface="Times New Roman"/>
                      </a:endParaRPr>
                    </a:p>
                  </a:txBody>
                  <a:tcPr marL="68580" marR="68580" marT="0" marB="0"/>
                </a:tc>
              </a:tr>
              <a:tr h="229357">
                <a:tc gridSpan="6">
                  <a:txBody>
                    <a:bodyPr/>
                    <a:lstStyle/>
                    <a:p>
                      <a:pPr algn="ctr">
                        <a:lnSpc>
                          <a:spcPct val="100000"/>
                        </a:lnSpc>
                        <a:spcAft>
                          <a:spcPts val="6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35167">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Bef>
                          <a:spcPts val="600"/>
                        </a:spcBef>
                        <a:spcAft>
                          <a:spcPts val="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Aft>
                          <a:spcPts val="60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600"/>
                        </a:spcAft>
                      </a:pPr>
                      <a:endParaRPr lang="fr-FR" sz="1500" dirty="0">
                        <a:effectLst/>
                        <a:latin typeface="Calibri"/>
                        <a:ea typeface="Calibri"/>
                        <a:cs typeface="Times New Roman"/>
                      </a:endParaRPr>
                    </a:p>
                  </a:txBody>
                  <a:tcPr marL="68580" marR="68580" marT="0" marB="0" anchor="ctr"/>
                </a:tc>
              </a:tr>
              <a:tr h="535167">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Aft>
                          <a:spcPts val="60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0,013*</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0,007)</a:t>
                      </a:r>
                      <a:endParaRPr lang="fr-FR" sz="1500" dirty="0">
                        <a:effectLst/>
                        <a:latin typeface="Calibri"/>
                        <a:ea typeface="Calibri"/>
                        <a:cs typeface="Times New Roman"/>
                      </a:endParaRPr>
                    </a:p>
                  </a:txBody>
                  <a:tcPr marL="68580" marR="68580" marT="0" marB="0" anchor="ctr"/>
                </a:tc>
              </a:tr>
              <a:tr h="688071">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0,015*</a:t>
                      </a:r>
                      <a:endParaRPr lang="fr-FR" sz="1500" dirty="0">
                        <a:effectLst/>
                      </a:endParaRPr>
                    </a:p>
                    <a:p>
                      <a:pPr algn="ctr">
                        <a:lnSpc>
                          <a:spcPct val="100000"/>
                        </a:lnSpc>
                        <a:spcBef>
                          <a:spcPts val="600"/>
                        </a:spcBef>
                        <a:spcAft>
                          <a:spcPts val="0"/>
                        </a:spcAft>
                      </a:pPr>
                      <a:r>
                        <a:rPr lang="fr-FR" sz="1500" dirty="0">
                          <a:effectLst/>
                        </a:rPr>
                        <a:t>(0,008)</a:t>
                      </a:r>
                      <a:endParaRPr lang="fr-FR" sz="1500" dirty="0">
                        <a:effectLst/>
                        <a:latin typeface="Calibri"/>
                        <a:ea typeface="Calibri"/>
                        <a:cs typeface="Times New Roman"/>
                      </a:endParaRPr>
                    </a:p>
                  </a:txBody>
                  <a:tcPr marL="68580" marR="68580" marT="0" marB="0" anchor="ctr"/>
                </a:tc>
              </a:tr>
              <a:tr h="535167">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0,001</a:t>
                      </a:r>
                      <a:endParaRPr lang="fr-FR" sz="1500" dirty="0">
                        <a:effectLst/>
                      </a:endParaRPr>
                    </a:p>
                    <a:p>
                      <a:pPr algn="ctr">
                        <a:lnSpc>
                          <a:spcPct val="100000"/>
                        </a:lnSpc>
                        <a:spcBef>
                          <a:spcPts val="600"/>
                        </a:spcBef>
                        <a:spcAft>
                          <a:spcPts val="600"/>
                        </a:spcAft>
                      </a:pPr>
                      <a:r>
                        <a:rPr lang="fr-FR" sz="1500" dirty="0">
                          <a:effectLst/>
                        </a:rPr>
                        <a:t>(0,013)</a:t>
                      </a:r>
                      <a:endParaRPr lang="fr-FR" sz="1500" dirty="0">
                        <a:effectLst/>
                        <a:latin typeface="Calibri"/>
                        <a:ea typeface="Calibri"/>
                        <a:cs typeface="Times New Roman"/>
                      </a:endParaRPr>
                    </a:p>
                  </a:txBody>
                  <a:tcPr marL="68580" marR="68580" marT="0" marB="0" anchor="ctr"/>
                </a:tc>
              </a:tr>
              <a:tr h="284082">
                <a:tc>
                  <a:txBody>
                    <a:bodyPr/>
                    <a:lstStyle/>
                    <a:p>
                      <a:pPr algn="ctr">
                        <a:lnSpc>
                          <a:spcPct val="100000"/>
                        </a:lnSpc>
                        <a:spcAft>
                          <a:spcPts val="800"/>
                        </a:spcAft>
                      </a:pPr>
                      <a:r>
                        <a:rPr lang="fr-FR" sz="1500" dirty="0" smtClean="0">
                          <a:effectLst/>
                        </a:rPr>
                        <a:t>N</a:t>
                      </a:r>
                      <a:r>
                        <a:rPr lang="fr-FR" sz="1500" baseline="0" dirty="0" smtClean="0">
                          <a:effectLst/>
                        </a:rPr>
                        <a:t> / R²</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58 418 / 0,001</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58 418 / 0,037</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58418 / 0,038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56 818 / 0,040</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56 818 / 0,040</a:t>
                      </a:r>
                      <a:endParaRPr lang="fr-FR" sz="15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organizational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male</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during</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881875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organizational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male </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after </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3438615363"/>
              </p:ext>
            </p:extLst>
          </p:nvPr>
        </p:nvGraphicFramePr>
        <p:xfrm>
          <a:off x="856" y="620687"/>
          <a:ext cx="9143144" cy="6160113"/>
        </p:xfrm>
        <a:graphic>
          <a:graphicData uri="http://schemas.openxmlformats.org/drawingml/2006/table">
            <a:tbl>
              <a:tblPr firstRow="1" firstCol="1" bandRow="1">
                <a:tableStyleId>{5C22544A-7EE6-4342-B048-85BDC9FD1C3A}</a:tableStyleId>
              </a:tblPr>
              <a:tblGrid>
                <a:gridCol w="1665286"/>
                <a:gridCol w="1421279"/>
                <a:gridCol w="1412571"/>
                <a:gridCol w="1440160"/>
                <a:gridCol w="1513025"/>
                <a:gridCol w="1690823"/>
              </a:tblGrid>
              <a:tr h="211090">
                <a:tc gridSpan="6">
                  <a:txBody>
                    <a:bodyPr/>
                    <a:lstStyle/>
                    <a:p>
                      <a:pPr algn="ctr">
                        <a:lnSpc>
                          <a:spcPct val="107000"/>
                        </a:lnSpc>
                        <a:spcAft>
                          <a:spcPts val="800"/>
                        </a:spcAft>
                      </a:pPr>
                      <a:r>
                        <a:rPr lang="en-US" sz="1800" dirty="0">
                          <a:effectLst/>
                        </a:rPr>
                        <a:t>DD before (2000-2002) vs after (2006-2008)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18672">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6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6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gn="ctr">
                        <a:lnSpc>
                          <a:spcPct val="100000"/>
                        </a:lnSpc>
                        <a:spcAft>
                          <a:spcPts val="800"/>
                        </a:spcAft>
                      </a:pPr>
                      <a:r>
                        <a:rPr lang="en-US" sz="1500" dirty="0" smtClean="0">
                          <a:effectLst/>
                        </a:rPr>
                        <a:t>Model (4</a:t>
                      </a:r>
                      <a:r>
                        <a:rPr lang="en-US" sz="1500" dirty="0">
                          <a:effectLst/>
                        </a:rPr>
                        <a:t>)</a:t>
                      </a:r>
                      <a:endParaRPr lang="fr-FR" sz="1500" dirty="0">
                        <a:effectLst/>
                        <a:latin typeface="Calibri"/>
                        <a:ea typeface="Calibri"/>
                        <a:cs typeface="Times New Roman"/>
                      </a:endParaRPr>
                    </a:p>
                  </a:txBody>
                  <a:tcPr marL="65505" marR="65505" marT="0" marB="0"/>
                </a:tc>
                <a:tc>
                  <a:txBody>
                    <a:bodyPr/>
                    <a:lstStyle/>
                    <a:p>
                      <a:pPr algn="ctr">
                        <a:lnSpc>
                          <a:spcPct val="100000"/>
                        </a:lnSpc>
                        <a:spcAft>
                          <a:spcPts val="800"/>
                        </a:spcAft>
                      </a:pPr>
                      <a:r>
                        <a:rPr lang="en-US" sz="1500" dirty="0" smtClean="0">
                          <a:effectLst/>
                        </a:rPr>
                        <a:t>Model 4 with differences between newly hired and tenured employees </a:t>
                      </a:r>
                    </a:p>
                  </a:txBody>
                  <a:tcPr marL="65505" marR="65505" marT="0" marB="0"/>
                </a:tc>
              </a:tr>
              <a:tr h="243505">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62867">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0,010*</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0,006)</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0,010*</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0,006)</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-0,009*</a:t>
                      </a:r>
                    </a:p>
                    <a:p>
                      <a:pPr algn="ctr">
                        <a:lnSpc>
                          <a:spcPct val="100000"/>
                        </a:lnSpc>
                        <a:spcBef>
                          <a:spcPts val="200"/>
                        </a:spcBef>
                        <a:spcAft>
                          <a:spcPts val="600"/>
                        </a:spcAft>
                      </a:pPr>
                      <a:r>
                        <a:rPr lang="fr-FR" sz="1500" dirty="0">
                          <a:effectLst/>
                        </a:rPr>
                        <a:t>(</a:t>
                      </a:r>
                      <a:r>
                        <a:rPr lang="fr-FR" sz="1500" dirty="0" smtClean="0">
                          <a:effectLst/>
                        </a:rPr>
                        <a:t>0,006)</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0,011**</a:t>
                      </a:r>
                      <a:endParaRPr lang="fr-FR" sz="1500" dirty="0">
                        <a:effectLst/>
                      </a:endParaRPr>
                    </a:p>
                    <a:p>
                      <a:pPr algn="ctr">
                        <a:lnSpc>
                          <a:spcPct val="100000"/>
                        </a:lnSpc>
                        <a:spcBef>
                          <a:spcPts val="200"/>
                        </a:spcBef>
                        <a:spcAft>
                          <a:spcPts val="600"/>
                        </a:spcAft>
                      </a:pPr>
                      <a:r>
                        <a:rPr lang="fr-FR" sz="1500" dirty="0">
                          <a:effectLst/>
                        </a:rPr>
                        <a:t>(0,005)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0,013**</a:t>
                      </a:r>
                      <a:endParaRPr lang="fr-FR" sz="1500" dirty="0">
                        <a:effectLst/>
                      </a:endParaRPr>
                    </a:p>
                    <a:p>
                      <a:pPr algn="ctr">
                        <a:lnSpc>
                          <a:spcPct val="100000"/>
                        </a:lnSpc>
                        <a:spcBef>
                          <a:spcPts val="200"/>
                        </a:spcBef>
                        <a:spcAft>
                          <a:spcPts val="0"/>
                        </a:spcAft>
                      </a:pPr>
                      <a:r>
                        <a:rPr lang="fr-FR" sz="1500" dirty="0">
                          <a:effectLst/>
                        </a:rPr>
                        <a:t>(0,005)</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a:t>
                      </a:r>
                      <a:endParaRPr lang="fr-FR" sz="1500" dirty="0">
                        <a:effectLst/>
                      </a:endParaRPr>
                    </a:p>
                    <a:p>
                      <a:pPr algn="ctr">
                        <a:lnSpc>
                          <a:spcPct val="100000"/>
                        </a:lnSpc>
                        <a:spcBef>
                          <a:spcPts val="200"/>
                        </a:spcBef>
                        <a:spcAft>
                          <a:spcPts val="600"/>
                        </a:spcAft>
                      </a:pPr>
                      <a:r>
                        <a:rPr lang="fr-FR" sz="1500" dirty="0">
                          <a:effectLst/>
                        </a:rPr>
                        <a:t>(0,007)</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0,004</a:t>
                      </a:r>
                      <a:endParaRPr lang="fr-FR" sz="1500" dirty="0">
                        <a:effectLst/>
                      </a:endParaRPr>
                    </a:p>
                    <a:p>
                      <a:pPr algn="ctr">
                        <a:lnSpc>
                          <a:spcPct val="100000"/>
                        </a:lnSpc>
                        <a:spcBef>
                          <a:spcPts val="200"/>
                        </a:spcBef>
                        <a:spcAft>
                          <a:spcPts val="0"/>
                        </a:spcAft>
                      </a:pPr>
                      <a:r>
                        <a:rPr lang="fr-FR" sz="1500" dirty="0">
                          <a:effectLst/>
                        </a:rPr>
                        <a:t>(0,007)</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0,004</a:t>
                      </a:r>
                      <a:endParaRPr lang="fr-FR" sz="1500" dirty="0">
                        <a:effectLst/>
                      </a:endParaRPr>
                    </a:p>
                    <a:p>
                      <a:pPr algn="ctr">
                        <a:lnSpc>
                          <a:spcPct val="100000"/>
                        </a:lnSpc>
                        <a:spcBef>
                          <a:spcPts val="200"/>
                        </a:spcBef>
                        <a:spcAft>
                          <a:spcPts val="0"/>
                        </a:spcAft>
                      </a:pPr>
                      <a:r>
                        <a:rPr lang="fr-FR" sz="1500" dirty="0">
                          <a:effectLst/>
                        </a:rPr>
                        <a:t>(0,007)</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0,005</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0,007)</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0,004</a:t>
                      </a:r>
                      <a:endParaRPr lang="fr-FR" sz="1500" dirty="0">
                        <a:effectLst/>
                      </a:endParaRPr>
                    </a:p>
                    <a:p>
                      <a:pPr algn="ctr">
                        <a:lnSpc>
                          <a:spcPct val="100000"/>
                        </a:lnSpc>
                        <a:spcBef>
                          <a:spcPts val="200"/>
                        </a:spcBef>
                        <a:spcAft>
                          <a:spcPts val="0"/>
                        </a:spcAft>
                      </a:pPr>
                      <a:r>
                        <a:rPr lang="fr-FR" sz="1500" dirty="0">
                          <a:effectLst/>
                        </a:rPr>
                        <a:t>(0,007)</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0,032***</a:t>
                      </a:r>
                      <a:endParaRPr lang="fr-FR" sz="1500" dirty="0">
                        <a:effectLst/>
                      </a:endParaRPr>
                    </a:p>
                    <a:p>
                      <a:pPr algn="ctr">
                        <a:lnSpc>
                          <a:spcPct val="100000"/>
                        </a:lnSpc>
                        <a:spcBef>
                          <a:spcPts val="200"/>
                        </a:spcBef>
                        <a:spcAft>
                          <a:spcPts val="600"/>
                        </a:spcAft>
                      </a:pPr>
                      <a:r>
                        <a:rPr lang="fr-FR" sz="1500" dirty="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0,033***</a:t>
                      </a:r>
                      <a:endParaRPr lang="fr-FR" sz="1500" dirty="0">
                        <a:effectLst/>
                      </a:endParaRPr>
                    </a:p>
                    <a:p>
                      <a:pPr algn="ctr">
                        <a:lnSpc>
                          <a:spcPct val="100000"/>
                        </a:lnSpc>
                        <a:spcBef>
                          <a:spcPts val="200"/>
                        </a:spcBef>
                        <a:spcAft>
                          <a:spcPts val="600"/>
                        </a:spcAft>
                      </a:pPr>
                      <a:r>
                        <a:rPr lang="fr-FR" sz="1500" dirty="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0,032***</a:t>
                      </a:r>
                      <a:endParaRPr lang="fr-FR" sz="1500" dirty="0">
                        <a:effectLst/>
                      </a:endParaRPr>
                    </a:p>
                    <a:p>
                      <a:pPr algn="ctr">
                        <a:lnSpc>
                          <a:spcPct val="100000"/>
                        </a:lnSpc>
                        <a:spcBef>
                          <a:spcPts val="200"/>
                        </a:spcBef>
                        <a:spcAft>
                          <a:spcPts val="600"/>
                        </a:spcAft>
                      </a:pPr>
                      <a:r>
                        <a:rPr lang="fr-FR" sz="1500" dirty="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0,031***</a:t>
                      </a:r>
                      <a:endParaRPr lang="fr-FR" sz="1500" dirty="0">
                        <a:effectLst/>
                      </a:endParaRPr>
                    </a:p>
                    <a:p>
                      <a:pPr algn="ctr">
                        <a:lnSpc>
                          <a:spcPct val="100000"/>
                        </a:lnSpc>
                        <a:spcBef>
                          <a:spcPts val="200"/>
                        </a:spcBef>
                        <a:spcAft>
                          <a:spcPts val="600"/>
                        </a:spcAft>
                      </a:pPr>
                      <a:r>
                        <a:rPr lang="fr-FR" sz="1500" dirty="0">
                          <a:effectLst/>
                        </a:rPr>
                        <a:t>(0,010)</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0,033***</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tc>
              </a:tr>
              <a:tr h="227574">
                <a:tc gridSpan="6">
                  <a:txBody>
                    <a:bodyPr/>
                    <a:lstStyle/>
                    <a:p>
                      <a:pPr algn="ctr">
                        <a:lnSpc>
                          <a:spcPct val="100000"/>
                        </a:lnSpc>
                        <a:spcAft>
                          <a:spcPts val="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75598">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endParaRPr lang="fr-FR" sz="1500" dirty="0">
                        <a:effectLst/>
                        <a:latin typeface="Calibri"/>
                        <a:ea typeface="Calibri"/>
                        <a:cs typeface="Times New Roman"/>
                      </a:endParaRPr>
                    </a:p>
                  </a:txBody>
                  <a:tcPr marL="65505" marR="65505" marT="0" marB="0" anchor="ctr"/>
                </a:tc>
              </a:tr>
              <a:tr h="503590">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ICT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smtClean="0">
                          <a:effectLst/>
                        </a:rPr>
                        <a:t>0,009</a:t>
                      </a:r>
                      <a:endParaRPr lang="fr-FR" sz="1500" dirty="0">
                        <a:effectLst/>
                      </a:endParaRPr>
                    </a:p>
                    <a:p>
                      <a:pPr algn="ctr">
                        <a:lnSpc>
                          <a:spcPct val="100000"/>
                        </a:lnSpc>
                        <a:spcBef>
                          <a:spcPts val="0"/>
                        </a:spcBef>
                        <a:spcAft>
                          <a:spcPts val="0"/>
                        </a:spcAft>
                      </a:pPr>
                      <a:r>
                        <a:rPr lang="fr-FR" sz="1500" dirty="0">
                          <a:effectLst/>
                        </a:rPr>
                        <a:t>(</a:t>
                      </a:r>
                      <a:r>
                        <a:rPr lang="fr-FR" sz="1500" dirty="0" smtClean="0">
                          <a:effectLst/>
                        </a:rPr>
                        <a:t>0,013)</a:t>
                      </a:r>
                      <a:endParaRPr lang="fr-FR" sz="1500" dirty="0">
                        <a:effectLst/>
                        <a:latin typeface="Calibri"/>
                        <a:ea typeface="Calibri"/>
                        <a:cs typeface="Times New Roman"/>
                      </a:endParaRPr>
                    </a:p>
                  </a:txBody>
                  <a:tcPr marL="65505" marR="65505" marT="0" marB="0"/>
                </a:tc>
              </a:tr>
              <a:tr h="576064">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smtClean="0">
                          <a:effectLst/>
                        </a:rPr>
                        <a:t>Managerial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smtClean="0">
                          <a:effectLst/>
                        </a:rPr>
                        <a:t>-0,013</a:t>
                      </a:r>
                      <a:endParaRPr lang="fr-FR" sz="1500" dirty="0">
                        <a:effectLst/>
                      </a:endParaRPr>
                    </a:p>
                    <a:p>
                      <a:pPr algn="ctr">
                        <a:lnSpc>
                          <a:spcPct val="100000"/>
                        </a:lnSpc>
                        <a:spcBef>
                          <a:spcPts val="0"/>
                        </a:spcBef>
                        <a:spcAft>
                          <a:spcPts val="0"/>
                        </a:spcAft>
                      </a:pPr>
                      <a:r>
                        <a:rPr lang="fr-FR" sz="1500" dirty="0">
                          <a:effectLst/>
                        </a:rPr>
                        <a:t>(0,015)</a:t>
                      </a:r>
                      <a:endParaRPr lang="fr-FR" sz="1500" dirty="0">
                        <a:effectLst/>
                        <a:latin typeface="Calibri"/>
                        <a:ea typeface="Calibri"/>
                        <a:cs typeface="Times New Roman"/>
                      </a:endParaRPr>
                    </a:p>
                  </a:txBody>
                  <a:tcPr marL="65505" marR="65505" marT="0" marB="0" anchor="ctr"/>
                </a:tc>
              </a:tr>
              <a:tr h="394786">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0"/>
                        </a:spcBef>
                        <a:spcAft>
                          <a:spcPts val="0"/>
                        </a:spcAft>
                      </a:pPr>
                      <a:r>
                        <a:rPr lang="fr-FR" sz="1500" dirty="0" smtClean="0">
                          <a:effectLst/>
                        </a:rPr>
                        <a:t>-0,024</a:t>
                      </a:r>
                      <a:endParaRPr lang="fr-FR" sz="1500" dirty="0">
                        <a:effectLst/>
                      </a:endParaRPr>
                    </a:p>
                    <a:p>
                      <a:pPr algn="ctr">
                        <a:lnSpc>
                          <a:spcPct val="100000"/>
                        </a:lnSpc>
                        <a:spcBef>
                          <a:spcPts val="0"/>
                        </a:spcBef>
                        <a:spcAft>
                          <a:spcPts val="0"/>
                        </a:spcAft>
                      </a:pPr>
                      <a:r>
                        <a:rPr lang="fr-FR" sz="1500" dirty="0">
                          <a:effectLst/>
                        </a:rPr>
                        <a:t>(</a:t>
                      </a:r>
                      <a:r>
                        <a:rPr lang="fr-FR" sz="1500" dirty="0" smtClean="0">
                          <a:effectLst/>
                        </a:rPr>
                        <a:t>0,026)</a:t>
                      </a:r>
                      <a:endParaRPr lang="fr-FR" sz="1500" dirty="0">
                        <a:effectLst/>
                        <a:latin typeface="Calibri"/>
                        <a:ea typeface="Calibri"/>
                        <a:cs typeface="Times New Roman"/>
                      </a:endParaRPr>
                    </a:p>
                  </a:txBody>
                  <a:tcPr marL="65505" marR="65505" marT="0" marB="0"/>
                </a:tc>
              </a:tr>
              <a:tr h="265050">
                <a:tc>
                  <a:txBody>
                    <a:bodyPr/>
                    <a:lstStyle/>
                    <a:p>
                      <a:pPr algn="ctr">
                        <a:lnSpc>
                          <a:spcPct val="100000"/>
                        </a:lnSpc>
                        <a:spcAft>
                          <a:spcPts val="800"/>
                        </a:spcAft>
                      </a:pPr>
                      <a:r>
                        <a:rPr lang="fr-FR" sz="1500" dirty="0" smtClean="0">
                          <a:effectLst/>
                        </a:rPr>
                        <a:t>N / R²</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33 146 / 0,003</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35 146 / 0,030</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35146 / 0,030</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33 838 / 0,028</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smtClean="0">
                          <a:effectLst/>
                        </a:rPr>
                        <a:t>33 838 / 0,028</a:t>
                      </a:r>
                      <a:endParaRPr lang="fr-FR" sz="1500" dirty="0">
                        <a:effectLst/>
                        <a:latin typeface="Calibri"/>
                        <a:ea typeface="Calibri"/>
                        <a:cs typeface="Times New Roman"/>
                      </a:endParaRPr>
                    </a:p>
                  </a:txBody>
                  <a:tcPr marL="65505" marR="65505" marT="0" marB="0" anchor="ctr"/>
                </a:tc>
              </a:tr>
            </a:tbl>
          </a:graphicData>
        </a:graphic>
      </p:graphicFrame>
    </p:spTree>
    <p:extLst>
      <p:ext uri="{BB962C8B-B14F-4D97-AF65-F5344CB8AC3E}">
        <p14:creationId xmlns:p14="http://schemas.microsoft.com/office/powerpoint/2010/main" val="3110181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496424526"/>
              </p:ext>
            </p:extLst>
          </p:nvPr>
        </p:nvGraphicFramePr>
        <p:xfrm>
          <a:off x="21" y="620686"/>
          <a:ext cx="9143999" cy="6209378"/>
        </p:xfrm>
        <a:graphic>
          <a:graphicData uri="http://schemas.openxmlformats.org/drawingml/2006/table">
            <a:tbl>
              <a:tblPr firstRow="1" firstCol="1" bandRow="1">
                <a:tableStyleId>{5C22544A-7EE6-4342-B048-85BDC9FD1C3A}</a:tableStyleId>
              </a:tblPr>
              <a:tblGrid>
                <a:gridCol w="1665442"/>
                <a:gridCol w="1421412"/>
                <a:gridCol w="1544685"/>
                <a:gridCol w="1421412"/>
                <a:gridCol w="1399348"/>
                <a:gridCol w="1691700"/>
              </a:tblGrid>
              <a:tr h="318787">
                <a:tc gridSpan="6">
                  <a:txBody>
                    <a:bodyPr/>
                    <a:lstStyle/>
                    <a:p>
                      <a:pPr algn="ctr">
                        <a:lnSpc>
                          <a:spcPct val="107000"/>
                        </a:lnSpc>
                        <a:spcAft>
                          <a:spcPts val="800"/>
                        </a:spcAft>
                      </a:pPr>
                      <a:r>
                        <a:rPr lang="en-US" sz="1800" dirty="0">
                          <a:effectLst/>
                        </a:rPr>
                        <a:t>DD before (2000-2002) vs during (2003-2005)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48722">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8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nSpc>
                          <a:spcPct val="100000"/>
                        </a:lnSpc>
                        <a:spcAft>
                          <a:spcPts val="800"/>
                        </a:spcAft>
                        <a:tabLst>
                          <a:tab pos="516255" algn="ctr"/>
                          <a:tab pos="1019175" algn="l"/>
                        </a:tabLst>
                      </a:pPr>
                      <a:r>
                        <a:rPr lang="en-US" sz="1500" dirty="0">
                          <a:effectLst/>
                        </a:rPr>
                        <a:t>	</a:t>
                      </a:r>
                      <a:r>
                        <a:rPr lang="en-US" sz="1500" dirty="0" smtClean="0">
                          <a:effectLst/>
                        </a:rPr>
                        <a:t>Model  (</a:t>
                      </a:r>
                      <a:r>
                        <a:rPr lang="en-US" sz="1500" dirty="0">
                          <a:effectLst/>
                        </a:rPr>
                        <a:t>4)	</a:t>
                      </a:r>
                      <a:endParaRPr lang="fr-FR" sz="1500" dirty="0">
                        <a:effectLst/>
                        <a:latin typeface="Calibri"/>
                        <a:ea typeface="Calibri"/>
                        <a:cs typeface="Times New Roman"/>
                      </a:endParaRPr>
                    </a:p>
                  </a:txBody>
                  <a:tcPr marL="68580" marR="68580" marT="0" marB="0"/>
                </a:tc>
                <a:tc>
                  <a:txBody>
                    <a:bodyPr/>
                    <a:lstStyle/>
                    <a:p>
                      <a:pPr algn="ctr">
                        <a:lnSpc>
                          <a:spcPct val="100000"/>
                        </a:lnSpc>
                        <a:spcAft>
                          <a:spcPts val="800"/>
                        </a:spcAft>
                      </a:pPr>
                      <a:r>
                        <a:rPr lang="en-US" sz="1500" dirty="0" smtClean="0">
                          <a:effectLst/>
                        </a:rPr>
                        <a:t>Model 4 with differences between newly hired and tenured employees</a:t>
                      </a:r>
                      <a:r>
                        <a:rPr lang="en-US" sz="1500" dirty="0">
                          <a:effectLst/>
                        </a:rPr>
                        <a:t> </a:t>
                      </a:r>
                      <a:endParaRPr lang="fr-FR" sz="1500" dirty="0">
                        <a:effectLst/>
                        <a:latin typeface="Calibri"/>
                        <a:ea typeface="Calibri"/>
                        <a:cs typeface="Times New Roman"/>
                      </a:endParaRPr>
                    </a:p>
                  </a:txBody>
                  <a:tcPr marL="68580" marR="68580" marT="0" marB="0"/>
                </a:tc>
              </a:tr>
              <a:tr h="229357">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35167">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a:t>
                      </a:r>
                      <a:r>
                        <a:rPr lang="fr-FR" sz="1500" dirty="0" smtClean="0">
                          <a:effectLst/>
                        </a:rPr>
                        <a:t>0,009)</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a:t>
                      </a:r>
                      <a:r>
                        <a:rPr lang="fr-FR" sz="1500" dirty="0" smtClean="0">
                          <a:effectLst/>
                        </a:rPr>
                        <a:t>0,009)</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-0,006</a:t>
                      </a:r>
                    </a:p>
                    <a:p>
                      <a:pPr algn="ctr">
                        <a:lnSpc>
                          <a:spcPct val="100000"/>
                        </a:lnSpc>
                        <a:spcBef>
                          <a:spcPts val="600"/>
                        </a:spcBef>
                        <a:spcAft>
                          <a:spcPts val="600"/>
                        </a:spcAft>
                      </a:pPr>
                      <a:r>
                        <a:rPr lang="fr-FR" sz="1500" dirty="0">
                          <a:effectLst/>
                        </a:rPr>
                        <a:t>(</a:t>
                      </a:r>
                      <a:r>
                        <a:rPr lang="fr-FR" sz="1500" dirty="0" smtClean="0">
                          <a:effectLst/>
                        </a:rPr>
                        <a:t>0,009)</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0,004</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0,009)</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0,004</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0,009)</a:t>
                      </a:r>
                      <a:endParaRPr lang="fr-FR" sz="1500" dirty="0">
                        <a:effectLst/>
                        <a:latin typeface="Calibri"/>
                        <a:ea typeface="Calibri"/>
                        <a:cs typeface="Times New Roman"/>
                      </a:endParaRPr>
                    </a:p>
                  </a:txBody>
                  <a:tcPr marL="68580" marR="68580" marT="0" marB="0"/>
                </a:tc>
              </a:tr>
              <a:tr h="535167">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0,025**</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0,012)</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0,024**</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0,012)</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0,025*</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0,012)</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0,022**</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0,022**</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8580" marR="68580" marT="0" marB="0"/>
                </a:tc>
              </a:tr>
              <a:tr h="535167">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0,053***</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0,018</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0,052***</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0,018</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0,053**</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0,018</a:t>
                      </a:r>
                      <a:r>
                        <a:rPr lang="fr-FR" sz="1500" dirty="0">
                          <a:effectLst/>
                        </a:rPr>
                        <a:t>)</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0,051***</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0,017)</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0,051***</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0,017)</a:t>
                      </a:r>
                      <a:endParaRPr lang="fr-FR" sz="1500" dirty="0">
                        <a:effectLst/>
                        <a:latin typeface="Calibri"/>
                        <a:ea typeface="Calibri"/>
                        <a:cs typeface="Times New Roman"/>
                      </a:endParaRPr>
                    </a:p>
                  </a:txBody>
                  <a:tcPr marL="68580" marR="68580" marT="0" marB="0"/>
                </a:tc>
              </a:tr>
              <a:tr h="229357">
                <a:tc gridSpan="6">
                  <a:txBody>
                    <a:bodyPr/>
                    <a:lstStyle/>
                    <a:p>
                      <a:pPr algn="ctr">
                        <a:lnSpc>
                          <a:spcPct val="100000"/>
                        </a:lnSpc>
                        <a:spcAft>
                          <a:spcPts val="6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35167">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00000"/>
                        </a:lnSpc>
                        <a:spcBef>
                          <a:spcPts val="600"/>
                        </a:spcBef>
                        <a:spcAft>
                          <a:spcPts val="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Aft>
                          <a:spcPts val="600"/>
                        </a:spcAft>
                      </a:pP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600"/>
                        </a:spcAft>
                      </a:pPr>
                      <a:endParaRPr lang="fr-FR" sz="1500" dirty="0">
                        <a:effectLst/>
                        <a:latin typeface="Calibri"/>
                        <a:ea typeface="Calibri"/>
                        <a:cs typeface="Times New Roman"/>
                      </a:endParaRPr>
                    </a:p>
                  </a:txBody>
                  <a:tcPr marL="68580" marR="68580" marT="0" marB="0" anchor="ctr"/>
                </a:tc>
              </a:tr>
              <a:tr h="535167">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Aft>
                          <a:spcPts val="60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0,000</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0,013)</a:t>
                      </a:r>
                      <a:endParaRPr lang="fr-FR" sz="1500" dirty="0">
                        <a:effectLst/>
                        <a:latin typeface="Calibri"/>
                        <a:ea typeface="Calibri"/>
                        <a:cs typeface="Times New Roman"/>
                      </a:endParaRPr>
                    </a:p>
                  </a:txBody>
                  <a:tcPr marL="68580" marR="68580" marT="0" marB="0" anchor="ctr"/>
                </a:tc>
              </a:tr>
              <a:tr h="688071">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smtClean="0">
                          <a:effectLst/>
                        </a:rPr>
                        <a:t>-0,000</a:t>
                      </a:r>
                      <a:endParaRPr lang="fr-FR" sz="1500" dirty="0">
                        <a:effectLst/>
                      </a:endParaRPr>
                    </a:p>
                    <a:p>
                      <a:pPr algn="ctr">
                        <a:lnSpc>
                          <a:spcPct val="100000"/>
                        </a:lnSpc>
                        <a:spcBef>
                          <a:spcPts val="600"/>
                        </a:spcBef>
                        <a:spcAft>
                          <a:spcPts val="0"/>
                        </a:spcAft>
                      </a:pPr>
                      <a:r>
                        <a:rPr lang="fr-FR" sz="1500" dirty="0">
                          <a:effectLst/>
                        </a:rPr>
                        <a:t>(</a:t>
                      </a:r>
                      <a:r>
                        <a:rPr lang="fr-FR" sz="1500" dirty="0" smtClean="0">
                          <a:effectLst/>
                        </a:rPr>
                        <a:t>0,018</a:t>
                      </a:r>
                      <a:r>
                        <a:rPr lang="fr-FR" sz="1500" dirty="0">
                          <a:effectLst/>
                        </a:rPr>
                        <a:t>)</a:t>
                      </a:r>
                      <a:endParaRPr lang="fr-FR" sz="1500" dirty="0">
                        <a:effectLst/>
                        <a:latin typeface="Calibri"/>
                        <a:ea typeface="Calibri"/>
                        <a:cs typeface="Times New Roman"/>
                      </a:endParaRPr>
                    </a:p>
                  </a:txBody>
                  <a:tcPr marL="68580" marR="68580" marT="0" marB="0" anchor="ctr"/>
                </a:tc>
              </a:tr>
              <a:tr h="535167">
                <a:tc>
                  <a:txBody>
                    <a:bodyPr/>
                    <a:lstStyle/>
                    <a:p>
                      <a:pPr algn="ctr">
                        <a:lnSpc>
                          <a:spcPct val="100000"/>
                        </a:lnSpc>
                        <a:spcAft>
                          <a:spcPts val="80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8580" marR="68580" marT="0" marB="0" anchor="ctr"/>
                </a:tc>
                <a:tc>
                  <a:txBody>
                    <a:bodyPr/>
                    <a:lstStyle/>
                    <a:p>
                      <a:pPr algn="ctr">
                        <a:lnSpc>
                          <a:spcPct val="100000"/>
                        </a:lnSpc>
                        <a:spcBef>
                          <a:spcPts val="600"/>
                        </a:spcBef>
                        <a:spcAft>
                          <a:spcPts val="0"/>
                        </a:spcAft>
                      </a:pPr>
                      <a:r>
                        <a:rPr lang="fr-FR" sz="1500" dirty="0">
                          <a:effectLst/>
                        </a:rPr>
                        <a:t>-</a:t>
                      </a:r>
                      <a:r>
                        <a:rPr lang="fr-FR" sz="1500" dirty="0" smtClean="0">
                          <a:effectLst/>
                        </a:rPr>
                        <a:t>0,035</a:t>
                      </a:r>
                      <a:endParaRPr lang="fr-FR" sz="1500" dirty="0">
                        <a:effectLst/>
                      </a:endParaRPr>
                    </a:p>
                    <a:p>
                      <a:pPr algn="ctr">
                        <a:lnSpc>
                          <a:spcPct val="100000"/>
                        </a:lnSpc>
                        <a:spcBef>
                          <a:spcPts val="600"/>
                        </a:spcBef>
                        <a:spcAft>
                          <a:spcPts val="600"/>
                        </a:spcAft>
                      </a:pPr>
                      <a:r>
                        <a:rPr lang="fr-FR" sz="1500" dirty="0">
                          <a:effectLst/>
                        </a:rPr>
                        <a:t>(</a:t>
                      </a:r>
                      <a:r>
                        <a:rPr lang="fr-FR" sz="1500" dirty="0" smtClean="0">
                          <a:effectLst/>
                        </a:rPr>
                        <a:t>0,029)</a:t>
                      </a:r>
                      <a:endParaRPr lang="fr-FR" sz="1500" dirty="0">
                        <a:effectLst/>
                        <a:latin typeface="Calibri"/>
                        <a:ea typeface="Calibri"/>
                        <a:cs typeface="Times New Roman"/>
                      </a:endParaRPr>
                    </a:p>
                  </a:txBody>
                  <a:tcPr marL="68580" marR="68580" marT="0" marB="0" anchor="ctr"/>
                </a:tc>
              </a:tr>
              <a:tr h="284082">
                <a:tc>
                  <a:txBody>
                    <a:bodyPr/>
                    <a:lstStyle/>
                    <a:p>
                      <a:pPr algn="ctr">
                        <a:lnSpc>
                          <a:spcPct val="100000"/>
                        </a:lnSpc>
                        <a:spcAft>
                          <a:spcPts val="800"/>
                        </a:spcAft>
                      </a:pPr>
                      <a:r>
                        <a:rPr lang="fr-FR" sz="1500" dirty="0" smtClean="0">
                          <a:effectLst/>
                          <a:latin typeface="+mn-lt"/>
                          <a:ea typeface="+mn-ea"/>
                          <a:cs typeface="+mn-cs"/>
                        </a:rPr>
                        <a:t>N</a:t>
                      </a:r>
                      <a:r>
                        <a:rPr lang="fr-FR" sz="1500" baseline="0" dirty="0" smtClean="0">
                          <a:effectLst/>
                          <a:latin typeface="+mn-lt"/>
                          <a:ea typeface="+mn-ea"/>
                          <a:cs typeface="+mn-cs"/>
                        </a:rPr>
                        <a:t> / R²</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28 500 / 0,002</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28 500 / 0,027</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Aft>
                          <a:spcPts val="800"/>
                        </a:spcAft>
                      </a:pPr>
                      <a:r>
                        <a:rPr lang="fr-FR" sz="1500" dirty="0" smtClean="0">
                          <a:effectLst/>
                        </a:rPr>
                        <a:t>27 369 / 0,028</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27 369 / 0,026</a:t>
                      </a:r>
                      <a:endParaRPr lang="fr-FR" sz="1500" dirty="0">
                        <a:effectLst/>
                        <a:latin typeface="Calibri"/>
                        <a:ea typeface="Calibri"/>
                        <a:cs typeface="Times New Roman"/>
                      </a:endParaRPr>
                    </a:p>
                  </a:txBody>
                  <a:tcPr marL="68580" marR="68580" marT="0" marB="0" anchor="ctr"/>
                </a:tc>
                <a:tc>
                  <a:txBody>
                    <a:bodyPr/>
                    <a:lstStyle/>
                    <a:p>
                      <a:pPr algn="ctr">
                        <a:lnSpc>
                          <a:spcPct val="100000"/>
                        </a:lnSpc>
                        <a:spcBef>
                          <a:spcPts val="1200"/>
                        </a:spcBef>
                        <a:spcAft>
                          <a:spcPts val="0"/>
                        </a:spcAft>
                      </a:pPr>
                      <a:r>
                        <a:rPr lang="fr-FR" sz="1500" dirty="0" smtClean="0">
                          <a:effectLst/>
                        </a:rPr>
                        <a:t>27</a:t>
                      </a:r>
                      <a:r>
                        <a:rPr lang="fr-FR" sz="1500" baseline="0" dirty="0" smtClean="0">
                          <a:effectLst/>
                        </a:rPr>
                        <a:t> 369</a:t>
                      </a:r>
                      <a:r>
                        <a:rPr lang="fr-FR" sz="1500" dirty="0" smtClean="0">
                          <a:effectLst/>
                        </a:rPr>
                        <a:t>/ 0,026</a:t>
                      </a:r>
                      <a:endParaRPr lang="fr-FR" sz="15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organizational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female</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during</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65006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3143" cy="70788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1pPr>
            <a:lvl2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2pPr>
            <a:lvl3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3pPr>
            <a:lvl4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4pPr>
            <a:lvl5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5pPr>
            <a:lvl6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6pPr>
            <a:lvl7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7pPr>
            <a:lvl8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8pPr>
            <a:lvl9pPr fontAlgn="base">
              <a:spcBef>
                <a:spcPct val="0"/>
              </a:spcBef>
              <a:spcAft>
                <a:spcPct val="0"/>
              </a:spcAft>
              <a:tabLst>
                <a:tab pos="515938" algn="ctr"/>
                <a:tab pos="1019175"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Sample average effects of organizational changes on long-term sickness absences</a:t>
            </a:r>
          </a:p>
          <a:p>
            <a:pPr marL="0" marR="0" lvl="0" indent="0" algn="ctr" defTabSz="914400" rtl="0" eaLnBrk="1" fontAlgn="base" latinLnBrk="0" hangingPunct="1">
              <a:lnSpc>
                <a:spcPct val="100000"/>
              </a:lnSpc>
              <a:spcBef>
                <a:spcPct val="0"/>
              </a:spcBef>
              <a:spcAft>
                <a:spcPct val="0"/>
              </a:spcAft>
              <a:buClrTx/>
              <a:buSzTx/>
              <a:buFontTx/>
              <a:buNone/>
              <a:tabLst>
                <a:tab pos="515938" algn="ctr"/>
                <a:tab pos="1019175" algn="l"/>
              </a:tabLst>
            </a:pP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of treated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female</a:t>
            </a:r>
            <a:r>
              <a:rPr kumimoji="0" lang="en-US" altLang="fr-FR" sz="20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employees </a:t>
            </a:r>
            <a:r>
              <a:rPr kumimoji="0" lang="en-US"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after</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period of changes (</a:t>
            </a:r>
            <a:r>
              <a:rPr kumimoji="0" lang="en-US" altLang="fr-FR"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Coi</a:t>
            </a:r>
            <a:r>
              <a:rPr kumimoji="0" lang="en-US"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-Hygie)</a:t>
            </a:r>
            <a:endParaRPr kumimoji="0" lang="fr-FR" altLang="fr-FR" b="0" i="0" u="none" strike="noStrike" cap="none" normalizeH="0" baseline="0" dirty="0" smtClean="0">
              <a:ln>
                <a:noFill/>
              </a:ln>
              <a:solidFill>
                <a:schemeClr val="tx1"/>
              </a:solidFill>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3003051696"/>
              </p:ext>
            </p:extLst>
          </p:nvPr>
        </p:nvGraphicFramePr>
        <p:xfrm>
          <a:off x="856" y="620687"/>
          <a:ext cx="9143144" cy="6192223"/>
        </p:xfrm>
        <a:graphic>
          <a:graphicData uri="http://schemas.openxmlformats.org/drawingml/2006/table">
            <a:tbl>
              <a:tblPr firstRow="1" firstCol="1" bandRow="1">
                <a:tableStyleId>{5C22544A-7EE6-4342-B048-85BDC9FD1C3A}</a:tableStyleId>
              </a:tblPr>
              <a:tblGrid>
                <a:gridCol w="1665286"/>
                <a:gridCol w="1421279"/>
                <a:gridCol w="1412571"/>
                <a:gridCol w="1440160"/>
                <a:gridCol w="1513025"/>
                <a:gridCol w="1690823"/>
              </a:tblGrid>
              <a:tr h="211090">
                <a:tc gridSpan="6">
                  <a:txBody>
                    <a:bodyPr/>
                    <a:lstStyle/>
                    <a:p>
                      <a:pPr algn="ctr">
                        <a:lnSpc>
                          <a:spcPct val="107000"/>
                        </a:lnSpc>
                        <a:spcAft>
                          <a:spcPts val="800"/>
                        </a:spcAft>
                      </a:pPr>
                      <a:r>
                        <a:rPr lang="en-US" sz="1800" dirty="0">
                          <a:effectLst/>
                        </a:rPr>
                        <a:t>DD before (2000-2002) vs after (2006-2008) the </a:t>
                      </a:r>
                      <a:r>
                        <a:rPr lang="en-US" sz="1800" dirty="0" err="1" smtClean="0">
                          <a:effectLst/>
                        </a:rPr>
                        <a:t>organisational</a:t>
                      </a:r>
                      <a:r>
                        <a:rPr lang="en-US" sz="1800" dirty="0" smtClean="0">
                          <a:effectLst/>
                        </a:rPr>
                        <a:t> </a:t>
                      </a:r>
                      <a:r>
                        <a:rPr lang="en-US" sz="1800" dirty="0">
                          <a:effectLst/>
                        </a:rPr>
                        <a:t>changes </a:t>
                      </a:r>
                      <a:endParaRPr lang="fr-FR" sz="18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18672">
                <a:tc>
                  <a:txBody>
                    <a:bodyPr/>
                    <a:lstStyle/>
                    <a:p>
                      <a:pPr algn="ctr">
                        <a:lnSpc>
                          <a:spcPct val="100000"/>
                        </a:lnSpc>
                        <a:spcAft>
                          <a:spcPts val="800"/>
                        </a:spcAft>
                      </a:pPr>
                      <a:r>
                        <a:rPr lang="fr-FR" sz="1500" dirty="0">
                          <a:effectLst/>
                        </a:rPr>
                        <a:t>Model </a:t>
                      </a:r>
                      <a:r>
                        <a:rPr lang="fr-FR" sz="1500" dirty="0" err="1">
                          <a:effectLst/>
                        </a:rPr>
                        <a:t>specification</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600"/>
                        </a:spcAft>
                      </a:pPr>
                      <a:r>
                        <a:rPr lang="fr-FR" sz="1500" dirty="0">
                          <a:effectLst/>
                        </a:rPr>
                        <a:t>Time and </a:t>
                      </a:r>
                      <a:r>
                        <a:rPr lang="fr-FR" sz="1500" dirty="0" err="1">
                          <a:effectLst/>
                        </a:rPr>
                        <a:t>treatment</a:t>
                      </a:r>
                      <a:r>
                        <a:rPr lang="fr-FR" sz="1500" dirty="0">
                          <a:effectLst/>
                        </a:rPr>
                        <a:t> </a:t>
                      </a:r>
                      <a:r>
                        <a:rPr lang="fr-FR" sz="1500" dirty="0" err="1">
                          <a:effectLst/>
                        </a:rPr>
                        <a:t>dummies</a:t>
                      </a:r>
                      <a:endParaRPr lang="fr-FR" sz="1500" dirty="0">
                        <a:effectLst/>
                      </a:endParaRPr>
                    </a:p>
                    <a:p>
                      <a:pPr algn="ctr">
                        <a:lnSpc>
                          <a:spcPct val="100000"/>
                        </a:lnSpc>
                        <a:spcAft>
                          <a:spcPts val="600"/>
                        </a:spcAft>
                      </a:pPr>
                      <a:r>
                        <a:rPr lang="fr-FR" sz="1500" dirty="0" smtClean="0">
                          <a:effectLst/>
                        </a:rPr>
                        <a:t>Model (1</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individual</a:t>
                      </a:r>
                      <a:r>
                        <a:rPr lang="fr-FR" sz="1500" dirty="0">
                          <a:effectLst/>
                        </a:rPr>
                        <a:t> </a:t>
                      </a:r>
                      <a:r>
                        <a:rPr lang="fr-FR" sz="1500" dirty="0" err="1">
                          <a:effectLst/>
                        </a:rPr>
                        <a:t>characteristics</a:t>
                      </a:r>
                      <a:endParaRPr lang="fr-FR" sz="1500" dirty="0">
                        <a:effectLst/>
                      </a:endParaRPr>
                    </a:p>
                    <a:p>
                      <a:pPr algn="ctr">
                        <a:lnSpc>
                          <a:spcPct val="100000"/>
                        </a:lnSpc>
                        <a:spcAft>
                          <a:spcPts val="800"/>
                        </a:spcAft>
                      </a:pPr>
                      <a:r>
                        <a:rPr lang="fr-FR" sz="1500" dirty="0" smtClean="0">
                          <a:effectLst/>
                        </a:rPr>
                        <a:t>Model (2</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a:effectLst/>
                        </a:rPr>
                        <a:t>+ </a:t>
                      </a:r>
                      <a:r>
                        <a:rPr lang="fr-FR" sz="1500" dirty="0" err="1">
                          <a:effectLst/>
                        </a:rPr>
                        <a:t>firm</a:t>
                      </a:r>
                      <a:r>
                        <a:rPr lang="fr-FR" sz="1500" dirty="0">
                          <a:effectLst/>
                        </a:rPr>
                        <a:t> variables </a:t>
                      </a:r>
                    </a:p>
                    <a:p>
                      <a:pPr algn="ctr">
                        <a:lnSpc>
                          <a:spcPct val="100000"/>
                        </a:lnSpc>
                        <a:spcAft>
                          <a:spcPts val="800"/>
                        </a:spcAft>
                      </a:pPr>
                      <a:r>
                        <a:rPr lang="fr-FR" sz="1500" dirty="0" smtClean="0">
                          <a:effectLst/>
                        </a:rPr>
                        <a:t>Model (3</a:t>
                      </a:r>
                      <a:r>
                        <a:rPr lang="fr-FR" sz="1500" dirty="0">
                          <a:effectLst/>
                        </a:rPr>
                        <a:t>)</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en-US" sz="1500" dirty="0">
                          <a:effectLst/>
                        </a:rPr>
                        <a:t>Model 3 with coarsened exact matching</a:t>
                      </a:r>
                      <a:endParaRPr lang="fr-FR" sz="1500" dirty="0">
                        <a:effectLst/>
                      </a:endParaRPr>
                    </a:p>
                    <a:p>
                      <a:pPr algn="ctr">
                        <a:lnSpc>
                          <a:spcPct val="100000"/>
                        </a:lnSpc>
                        <a:spcAft>
                          <a:spcPts val="800"/>
                        </a:spcAft>
                      </a:pPr>
                      <a:r>
                        <a:rPr lang="en-US" sz="1500" dirty="0" smtClean="0">
                          <a:effectLst/>
                        </a:rPr>
                        <a:t>Model (4</a:t>
                      </a:r>
                      <a:r>
                        <a:rPr lang="en-US" sz="1500" dirty="0">
                          <a:effectLst/>
                        </a:rPr>
                        <a:t>)</a:t>
                      </a:r>
                      <a:endParaRPr lang="fr-FR" sz="1500" dirty="0">
                        <a:effectLst/>
                        <a:latin typeface="Calibri"/>
                        <a:ea typeface="Calibri"/>
                        <a:cs typeface="Times New Roman"/>
                      </a:endParaRPr>
                    </a:p>
                  </a:txBody>
                  <a:tcPr marL="65505" marR="65505" marT="0" marB="0"/>
                </a:tc>
                <a:tc>
                  <a:txBody>
                    <a:bodyPr/>
                    <a:lstStyle/>
                    <a:p>
                      <a:pPr algn="ctr">
                        <a:lnSpc>
                          <a:spcPct val="100000"/>
                        </a:lnSpc>
                        <a:spcAft>
                          <a:spcPts val="800"/>
                        </a:spcAft>
                      </a:pPr>
                      <a:r>
                        <a:rPr lang="en-US" sz="1500" dirty="0" smtClean="0">
                          <a:effectLst/>
                        </a:rPr>
                        <a:t>Model 4 with differences between newly hired and tenured employees </a:t>
                      </a:r>
                    </a:p>
                  </a:txBody>
                  <a:tcPr marL="65505" marR="65505" marT="0" marB="0"/>
                </a:tc>
              </a:tr>
              <a:tr h="243505">
                <a:tc gridSpan="6">
                  <a:txBody>
                    <a:bodyPr/>
                    <a:lstStyle/>
                    <a:p>
                      <a:pPr algn="ctr">
                        <a:lnSpc>
                          <a:spcPct val="100000"/>
                        </a:lnSpc>
                        <a:spcAft>
                          <a:spcPts val="800"/>
                        </a:spcAft>
                      </a:pPr>
                      <a:r>
                        <a:rPr lang="en-US" sz="1500" dirty="0">
                          <a:effectLst/>
                        </a:rPr>
                        <a:t>Working for firms implementing </a:t>
                      </a:r>
                      <a:r>
                        <a:rPr lang="en-US" sz="1500" dirty="0" err="1" smtClean="0">
                          <a:effectLst/>
                        </a:rPr>
                        <a:t>Organisational</a:t>
                      </a:r>
                      <a:r>
                        <a:rPr lang="en-US" sz="1500" dirty="0" smtClean="0">
                          <a:effectLst/>
                        </a:rPr>
                        <a:t> </a:t>
                      </a:r>
                      <a:r>
                        <a:rPr lang="en-US"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62867">
                <a:tc>
                  <a:txBody>
                    <a:bodyPr/>
                    <a:lstStyle/>
                    <a:p>
                      <a:pPr algn="ctr">
                        <a:lnSpc>
                          <a:spcPct val="100000"/>
                        </a:lnSpc>
                        <a:spcBef>
                          <a:spcPts val="600"/>
                        </a:spcBef>
                        <a:spcAft>
                          <a:spcPts val="0"/>
                        </a:spcAft>
                      </a:pPr>
                      <a:r>
                        <a:rPr lang="fr-FR" sz="1500" dirty="0" smtClean="0">
                          <a:effectLst/>
                        </a:rPr>
                        <a:t>ICT </a:t>
                      </a:r>
                      <a:r>
                        <a:rPr lang="fr-FR" sz="1500" dirty="0">
                          <a:effectLst/>
                        </a:rPr>
                        <a:t>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0,006</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0,003</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0,007</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0,014</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0,014</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0,011)</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Managerial</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0,006</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0,015)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-0,005</a:t>
                      </a:r>
                    </a:p>
                    <a:p>
                      <a:pPr algn="ctr">
                        <a:lnSpc>
                          <a:spcPct val="100000"/>
                        </a:lnSpc>
                        <a:spcBef>
                          <a:spcPts val="200"/>
                        </a:spcBef>
                        <a:spcAft>
                          <a:spcPts val="0"/>
                        </a:spcAft>
                      </a:pPr>
                      <a:r>
                        <a:rPr lang="fr-FR" sz="1500" dirty="0">
                          <a:effectLst/>
                        </a:rPr>
                        <a:t>(</a:t>
                      </a:r>
                      <a:r>
                        <a:rPr lang="fr-FR" sz="1500" dirty="0" smtClean="0">
                          <a:effectLst/>
                        </a:rPr>
                        <a:t>0,015)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0,007</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0,015)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0,029**</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0,015)</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a:effectLst/>
                        </a:rPr>
                        <a:t>-</a:t>
                      </a:r>
                      <a:r>
                        <a:rPr lang="fr-FR" sz="1500" dirty="0" smtClean="0">
                          <a:effectLst/>
                        </a:rPr>
                        <a:t>0,032**</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0,015)</a:t>
                      </a:r>
                      <a:endParaRPr lang="fr-FR" sz="1500" dirty="0">
                        <a:effectLst/>
                        <a:latin typeface="Calibri"/>
                        <a:ea typeface="Calibri"/>
                        <a:cs typeface="Times New Roman"/>
                      </a:endParaRPr>
                    </a:p>
                  </a:txBody>
                  <a:tcPr marL="65505" marR="65505" marT="0" marB="0"/>
                </a:tc>
              </a:tr>
              <a:tr h="562867">
                <a:tc>
                  <a:txBody>
                    <a:bodyPr/>
                    <a:lstStyle/>
                    <a:p>
                      <a:pPr algn="ctr">
                        <a:lnSpc>
                          <a:spcPct val="100000"/>
                        </a:lnSpc>
                        <a:spcAft>
                          <a:spcPts val="800"/>
                        </a:spcAft>
                      </a:pP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-0,0004</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0,024)</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-0,008</a:t>
                      </a:r>
                      <a:endParaRPr lang="fr-FR" sz="1500" dirty="0">
                        <a:effectLst/>
                      </a:endParaRPr>
                    </a:p>
                    <a:p>
                      <a:pPr algn="ctr">
                        <a:lnSpc>
                          <a:spcPct val="100000"/>
                        </a:lnSpc>
                        <a:spcBef>
                          <a:spcPts val="200"/>
                        </a:spcBef>
                        <a:spcAft>
                          <a:spcPts val="600"/>
                        </a:spcAft>
                      </a:pPr>
                      <a:r>
                        <a:rPr lang="fr-FR" sz="1500" dirty="0">
                          <a:effectLst/>
                        </a:rPr>
                        <a:t>(</a:t>
                      </a:r>
                      <a:r>
                        <a:rPr lang="fr-FR" sz="1500" dirty="0" smtClean="0">
                          <a:effectLst/>
                        </a:rPr>
                        <a:t>0,023)</a:t>
                      </a:r>
                      <a:endParaRPr lang="fr-FR" sz="1500" dirty="0">
                        <a:effectLst/>
                        <a:latin typeface="Calibri"/>
                        <a:ea typeface="Calibri"/>
                        <a:cs typeface="Times New Roman"/>
                      </a:endParaRPr>
                    </a:p>
                  </a:txBody>
                  <a:tcPr marL="65505" marR="65505" marT="0" marB="0" anchor="ctr"/>
                </a:tc>
                <a:tc>
                  <a:txBody>
                    <a:bodyPr/>
                    <a:lstStyle/>
                    <a:p>
                      <a:pPr marL="0" algn="ctr" defTabSz="914400" rtl="0" eaLnBrk="1" latinLnBrk="0" hangingPunct="1">
                        <a:lnSpc>
                          <a:spcPct val="100000"/>
                        </a:lnSpc>
                        <a:spcBef>
                          <a:spcPts val="200"/>
                        </a:spcBef>
                        <a:spcAft>
                          <a:spcPts val="0"/>
                        </a:spcAft>
                      </a:pPr>
                      <a:r>
                        <a:rPr lang="fr-FR" sz="1800" kern="1200" dirty="0" smtClean="0">
                          <a:solidFill>
                            <a:schemeClr val="dk1"/>
                          </a:solidFill>
                          <a:effectLst/>
                          <a:latin typeface="+mn-lt"/>
                          <a:ea typeface="+mn-ea"/>
                          <a:cs typeface="+mn-cs"/>
                        </a:rPr>
                        <a:t>-</a:t>
                      </a:r>
                      <a:r>
                        <a:rPr lang="fr-FR" sz="1500" kern="1200" dirty="0" smtClean="0">
                          <a:solidFill>
                            <a:schemeClr val="dk1"/>
                          </a:solidFill>
                          <a:effectLst/>
                          <a:latin typeface="+mn-lt"/>
                          <a:ea typeface="+mn-ea"/>
                          <a:cs typeface="+mn-cs"/>
                        </a:rPr>
                        <a:t>0,007</a:t>
                      </a:r>
                    </a:p>
                    <a:p>
                      <a:pPr marL="0" algn="ctr" defTabSz="914400" rtl="0" eaLnBrk="1" latinLnBrk="0" hangingPunct="1">
                        <a:lnSpc>
                          <a:spcPct val="100000"/>
                        </a:lnSpc>
                        <a:spcBef>
                          <a:spcPts val="200"/>
                        </a:spcBef>
                        <a:spcAft>
                          <a:spcPts val="0"/>
                        </a:spcAft>
                      </a:pPr>
                      <a:r>
                        <a:rPr lang="fr-FR" sz="1500" kern="1200" dirty="0" smtClean="0">
                          <a:solidFill>
                            <a:schemeClr val="dk1"/>
                          </a:solidFill>
                          <a:effectLst/>
                          <a:latin typeface="+mn-lt"/>
                          <a:ea typeface="+mn-ea"/>
                          <a:cs typeface="+mn-cs"/>
                        </a:rPr>
                        <a:t>(0,023)</a:t>
                      </a:r>
                      <a:endParaRPr lang="fr-FR" sz="1500" kern="1200" dirty="0">
                        <a:solidFill>
                          <a:schemeClr val="dk1"/>
                        </a:solidFill>
                        <a:effectLst/>
                        <a:latin typeface="+mn-lt"/>
                        <a:ea typeface="+mn-ea"/>
                        <a:cs typeface="+mn-cs"/>
                      </a:endParaRPr>
                    </a:p>
                  </a:txBody>
                  <a:tcPr marL="65505" marR="65505" marT="0" marB="0" anchor="ctr"/>
                </a:tc>
                <a:tc>
                  <a:txBody>
                    <a:bodyPr/>
                    <a:lstStyle/>
                    <a:p>
                      <a:pPr marL="0" algn="ctr" defTabSz="914400" rtl="0" eaLnBrk="1" latinLnBrk="0" hangingPunct="1">
                        <a:lnSpc>
                          <a:spcPct val="100000"/>
                        </a:lnSpc>
                        <a:spcBef>
                          <a:spcPts val="200"/>
                        </a:spcBef>
                        <a:spcAft>
                          <a:spcPts val="0"/>
                        </a:spcAft>
                      </a:pPr>
                      <a:r>
                        <a:rPr lang="fr-FR" sz="1500" kern="1200" dirty="0" smtClean="0">
                          <a:solidFill>
                            <a:schemeClr val="dk1"/>
                          </a:solidFill>
                          <a:effectLst/>
                          <a:latin typeface="+mn-lt"/>
                          <a:ea typeface="+mn-ea"/>
                          <a:cs typeface="+mn-cs"/>
                        </a:rPr>
                        <a:t>0,025</a:t>
                      </a:r>
                    </a:p>
                    <a:p>
                      <a:pPr marL="0" algn="ctr" defTabSz="914400" rtl="0" eaLnBrk="1" latinLnBrk="0" hangingPunct="1">
                        <a:lnSpc>
                          <a:spcPct val="100000"/>
                        </a:lnSpc>
                        <a:spcBef>
                          <a:spcPts val="200"/>
                        </a:spcBef>
                        <a:spcAft>
                          <a:spcPts val="0"/>
                        </a:spcAft>
                      </a:pPr>
                      <a:r>
                        <a:rPr lang="fr-FR" sz="1500" kern="1200" dirty="0" smtClean="0">
                          <a:solidFill>
                            <a:schemeClr val="dk1"/>
                          </a:solidFill>
                          <a:effectLst/>
                          <a:latin typeface="+mn-lt"/>
                          <a:ea typeface="+mn-ea"/>
                          <a:cs typeface="+mn-cs"/>
                        </a:rPr>
                        <a:t>(0,023)</a:t>
                      </a:r>
                      <a:endParaRPr lang="fr-FR" sz="1500" kern="1200" dirty="0">
                        <a:solidFill>
                          <a:schemeClr val="dk1"/>
                        </a:solidFill>
                        <a:effectLst/>
                        <a:latin typeface="+mn-lt"/>
                        <a:ea typeface="+mn-ea"/>
                        <a:cs typeface="+mn-cs"/>
                      </a:endParaRPr>
                    </a:p>
                  </a:txBody>
                  <a:tcPr marL="65505" marR="65505" marT="0" marB="0" anchor="ctr"/>
                </a:tc>
                <a:tc>
                  <a:txBody>
                    <a:bodyPr/>
                    <a:lstStyle/>
                    <a:p>
                      <a:pPr algn="ctr">
                        <a:lnSpc>
                          <a:spcPct val="100000"/>
                        </a:lnSpc>
                        <a:spcBef>
                          <a:spcPts val="200"/>
                        </a:spcBef>
                        <a:spcAft>
                          <a:spcPts val="0"/>
                        </a:spcAft>
                      </a:pPr>
                      <a:r>
                        <a:rPr lang="fr-FR" sz="1500" dirty="0" smtClean="0">
                          <a:effectLst/>
                        </a:rPr>
                        <a:t>0,022</a:t>
                      </a:r>
                      <a:endParaRPr lang="fr-FR" sz="1500" dirty="0">
                        <a:effectLst/>
                      </a:endParaRPr>
                    </a:p>
                    <a:p>
                      <a:pPr algn="ctr">
                        <a:lnSpc>
                          <a:spcPct val="100000"/>
                        </a:lnSpc>
                        <a:spcBef>
                          <a:spcPts val="200"/>
                        </a:spcBef>
                        <a:spcAft>
                          <a:spcPts val="0"/>
                        </a:spcAft>
                      </a:pPr>
                      <a:r>
                        <a:rPr lang="fr-FR" sz="1500" dirty="0">
                          <a:effectLst/>
                        </a:rPr>
                        <a:t>(</a:t>
                      </a:r>
                      <a:r>
                        <a:rPr lang="fr-FR" sz="1500" dirty="0" smtClean="0">
                          <a:effectLst/>
                        </a:rPr>
                        <a:t>0,023)</a:t>
                      </a:r>
                      <a:endParaRPr lang="fr-FR" sz="1500" dirty="0">
                        <a:effectLst/>
                        <a:latin typeface="Calibri"/>
                        <a:ea typeface="Calibri"/>
                        <a:cs typeface="Times New Roman"/>
                      </a:endParaRPr>
                    </a:p>
                  </a:txBody>
                  <a:tcPr marL="65505" marR="65505" marT="0" marB="0"/>
                </a:tc>
              </a:tr>
              <a:tr h="227574">
                <a:tc gridSpan="6">
                  <a:txBody>
                    <a:bodyPr/>
                    <a:lstStyle/>
                    <a:p>
                      <a:pPr algn="ctr">
                        <a:lnSpc>
                          <a:spcPct val="100000"/>
                        </a:lnSpc>
                        <a:spcAft>
                          <a:spcPts val="0"/>
                        </a:spcAft>
                      </a:pPr>
                      <a:r>
                        <a:rPr lang="fr-FR" sz="1500" dirty="0" err="1">
                          <a:effectLst/>
                        </a:rPr>
                        <a:t>Hired</a:t>
                      </a:r>
                      <a:r>
                        <a:rPr lang="fr-FR" sz="1500" dirty="0">
                          <a:effectLst/>
                        </a:rPr>
                        <a:t> </a:t>
                      </a:r>
                      <a:r>
                        <a:rPr lang="fr-FR" sz="1500" dirty="0" err="1">
                          <a:effectLst/>
                        </a:rPr>
                        <a:t>during</a:t>
                      </a:r>
                      <a:r>
                        <a:rPr lang="fr-FR" sz="1500" dirty="0">
                          <a:effectLst/>
                        </a:rPr>
                        <a:t> </a:t>
                      </a:r>
                      <a:r>
                        <a:rPr lang="fr-FR" sz="1500" dirty="0" err="1" smtClean="0">
                          <a:effectLst/>
                        </a:rPr>
                        <a:t>Organisational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75598">
                <a:tc>
                  <a:txBody>
                    <a:bodyPr/>
                    <a:lstStyle/>
                    <a:p>
                      <a:pPr algn="ctr">
                        <a:lnSpc>
                          <a:spcPct val="100000"/>
                        </a:lnSpc>
                        <a:spcAft>
                          <a:spcPts val="800"/>
                        </a:spcAft>
                      </a:pPr>
                      <a:r>
                        <a:rPr lang="fr-FR" sz="1500" dirty="0" err="1" smtClean="0">
                          <a:effectLst/>
                          <a:latin typeface="Arial" panose="020B0604020202020204" pitchFamily="34" charset="0"/>
                          <a:ea typeface="Calibri"/>
                          <a:cs typeface="Arial" panose="020B0604020202020204" pitchFamily="34" charset="0"/>
                        </a:rPr>
                        <a:t>Hired</a:t>
                      </a:r>
                      <a:r>
                        <a:rPr lang="fr-FR" sz="1500" dirty="0" smtClean="0">
                          <a:effectLst/>
                          <a:latin typeface="Arial" panose="020B0604020202020204" pitchFamily="34" charset="0"/>
                          <a:ea typeface="Calibri"/>
                          <a:cs typeface="Arial" panose="020B0604020202020204" pitchFamily="34" charset="0"/>
                        </a:rPr>
                        <a:t> in 2003</a:t>
                      </a:r>
                      <a:endParaRPr lang="fr-FR" sz="1500" dirty="0">
                        <a:effectLst/>
                        <a:latin typeface="Arial" panose="020B0604020202020204" pitchFamily="34" charset="0"/>
                        <a:ea typeface="Calibri"/>
                        <a:cs typeface="Arial" panose="020B0604020202020204" pitchFamily="34" charset="0"/>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endParaRPr lang="fr-FR" sz="1500" dirty="0">
                        <a:effectLst/>
                        <a:latin typeface="Calibri"/>
                        <a:ea typeface="Calibri"/>
                        <a:cs typeface="Times New Roman"/>
                      </a:endParaRPr>
                    </a:p>
                  </a:txBody>
                  <a:tcPr marL="65505" marR="65505" marT="0" marB="0" anchor="ctr"/>
                </a:tc>
              </a:tr>
              <a:tr h="503590">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ICT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smtClean="0">
                          <a:effectLst/>
                        </a:rPr>
                        <a:t>0,026</a:t>
                      </a:r>
                      <a:endParaRPr lang="fr-FR" sz="1500" dirty="0">
                        <a:effectLst/>
                      </a:endParaRPr>
                    </a:p>
                    <a:p>
                      <a:pPr algn="ctr">
                        <a:lnSpc>
                          <a:spcPct val="100000"/>
                        </a:lnSpc>
                        <a:spcBef>
                          <a:spcPts val="0"/>
                        </a:spcBef>
                        <a:spcAft>
                          <a:spcPts val="0"/>
                        </a:spcAft>
                      </a:pPr>
                      <a:r>
                        <a:rPr lang="fr-FR" sz="1500" dirty="0">
                          <a:effectLst/>
                        </a:rPr>
                        <a:t>(</a:t>
                      </a:r>
                      <a:r>
                        <a:rPr lang="fr-FR" sz="1500" dirty="0" smtClean="0">
                          <a:effectLst/>
                        </a:rPr>
                        <a:t>0,024)</a:t>
                      </a:r>
                      <a:endParaRPr lang="fr-FR" sz="1500" dirty="0">
                        <a:effectLst/>
                        <a:latin typeface="Calibri"/>
                        <a:ea typeface="Calibri"/>
                        <a:cs typeface="Times New Roman"/>
                      </a:endParaRPr>
                    </a:p>
                  </a:txBody>
                  <a:tcPr marL="65505" marR="65505" marT="0" marB="0"/>
                </a:tc>
              </a:tr>
              <a:tr h="576064">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smtClean="0">
                          <a:effectLst/>
                        </a:rPr>
                        <a:t>Managerial</a:t>
                      </a:r>
                      <a:r>
                        <a:rPr lang="fr-FR" sz="1500" dirty="0" smtClean="0">
                          <a:effectLst/>
                        </a:rPr>
                        <a:t> </a:t>
                      </a:r>
                      <a:r>
                        <a:rPr lang="fr-FR" sz="1500" dirty="0">
                          <a:effectLst/>
                        </a:rPr>
                        <a:t>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a:effectLst/>
                        </a:rPr>
                        <a:t> </a:t>
                      </a:r>
                      <a:endParaRPr lang="fr-FR" sz="1500">
                        <a:effectLst/>
                        <a:latin typeface="Calibri"/>
                        <a:ea typeface="Calibri"/>
                        <a:cs typeface="Times New Roman"/>
                      </a:endParaRPr>
                    </a:p>
                  </a:txBody>
                  <a:tcPr marL="65505" marR="65505" marT="0" marB="0" anchor="ctr"/>
                </a:tc>
                <a:tc>
                  <a:txBody>
                    <a:bodyPr/>
                    <a:lstStyle/>
                    <a:p>
                      <a:pPr algn="ctr">
                        <a:lnSpc>
                          <a:spcPct val="100000"/>
                        </a:lnSpc>
                        <a:spcBef>
                          <a:spcPts val="0"/>
                        </a:spcBef>
                        <a:spcAft>
                          <a:spcPts val="0"/>
                        </a:spcAft>
                      </a:pPr>
                      <a:r>
                        <a:rPr lang="fr-FR" sz="1500" dirty="0" smtClean="0">
                          <a:effectLst/>
                        </a:rPr>
                        <a:t>0,059</a:t>
                      </a:r>
                      <a:endParaRPr lang="fr-FR" sz="1500" dirty="0">
                        <a:effectLst/>
                      </a:endParaRPr>
                    </a:p>
                    <a:p>
                      <a:pPr algn="ctr">
                        <a:lnSpc>
                          <a:spcPct val="100000"/>
                        </a:lnSpc>
                        <a:spcBef>
                          <a:spcPts val="0"/>
                        </a:spcBef>
                        <a:spcAft>
                          <a:spcPts val="0"/>
                        </a:spcAft>
                      </a:pPr>
                      <a:r>
                        <a:rPr lang="fr-FR" sz="1500" dirty="0">
                          <a:effectLst/>
                        </a:rPr>
                        <a:t>(</a:t>
                      </a:r>
                      <a:r>
                        <a:rPr lang="fr-FR" sz="1500" dirty="0" smtClean="0">
                          <a:effectLst/>
                        </a:rPr>
                        <a:t>0,037)</a:t>
                      </a:r>
                      <a:endParaRPr lang="fr-FR" sz="1500" dirty="0">
                        <a:effectLst/>
                        <a:latin typeface="Calibri"/>
                        <a:ea typeface="Calibri"/>
                        <a:cs typeface="Times New Roman"/>
                      </a:endParaRPr>
                    </a:p>
                  </a:txBody>
                  <a:tcPr marL="65505" marR="65505" marT="0" marB="0" anchor="ctr"/>
                </a:tc>
              </a:tr>
              <a:tr h="489310">
                <a:tc>
                  <a:txBody>
                    <a:bodyPr/>
                    <a:lstStyle/>
                    <a:p>
                      <a:pPr algn="ctr">
                        <a:lnSpc>
                          <a:spcPct val="100000"/>
                        </a:lnSpc>
                        <a:spcAft>
                          <a:spcPts val="800"/>
                        </a:spcAft>
                      </a:pPr>
                      <a:r>
                        <a:rPr lang="fr-FR" sz="1500" dirty="0" err="1">
                          <a:effectLst/>
                        </a:rPr>
                        <a:t>Hired</a:t>
                      </a:r>
                      <a:r>
                        <a:rPr lang="fr-FR" sz="1500" dirty="0">
                          <a:effectLst/>
                        </a:rPr>
                        <a:t> </a:t>
                      </a:r>
                      <a:r>
                        <a:rPr lang="fr-FR" sz="1500" dirty="0" err="1" smtClean="0">
                          <a:effectLst/>
                        </a:rPr>
                        <a:t>during</a:t>
                      </a:r>
                      <a:r>
                        <a:rPr lang="fr-FR" sz="1500" dirty="0" smtClean="0">
                          <a:effectLst/>
                        </a:rPr>
                        <a:t> </a:t>
                      </a:r>
                      <a:r>
                        <a:rPr lang="fr-FR" sz="1500" dirty="0" err="1">
                          <a:effectLst/>
                        </a:rPr>
                        <a:t>both</a:t>
                      </a:r>
                      <a:r>
                        <a:rPr lang="fr-FR" sz="1500" dirty="0">
                          <a:effectLst/>
                        </a:rPr>
                        <a:t> Changes</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600"/>
                        </a:spcBef>
                        <a:spcAft>
                          <a:spcPts val="0"/>
                        </a:spcAft>
                      </a:pPr>
                      <a:r>
                        <a:rPr lang="fr-FR" sz="1500" dirty="0">
                          <a:effectLst/>
                        </a:rPr>
                        <a:t> </a:t>
                      </a:r>
                      <a:endParaRPr lang="fr-FR" sz="1500" dirty="0">
                        <a:effectLst/>
                        <a:latin typeface="Calibri"/>
                        <a:ea typeface="Calibri"/>
                        <a:cs typeface="Times New Roman"/>
                      </a:endParaRPr>
                    </a:p>
                  </a:txBody>
                  <a:tcPr marL="65505" marR="65505" marT="0" marB="0"/>
                </a:tc>
                <a:tc>
                  <a:txBody>
                    <a:bodyPr/>
                    <a:lstStyle/>
                    <a:p>
                      <a:pPr algn="ctr">
                        <a:lnSpc>
                          <a:spcPct val="100000"/>
                        </a:lnSpc>
                        <a:spcBef>
                          <a:spcPts val="0"/>
                        </a:spcBef>
                        <a:spcAft>
                          <a:spcPts val="0"/>
                        </a:spcAft>
                      </a:pPr>
                      <a:r>
                        <a:rPr lang="fr-FR" sz="1500" dirty="0" smtClean="0">
                          <a:effectLst/>
                        </a:rPr>
                        <a:t>0,031</a:t>
                      </a:r>
                      <a:endParaRPr lang="fr-FR" sz="1500" dirty="0">
                        <a:effectLst/>
                      </a:endParaRPr>
                    </a:p>
                    <a:p>
                      <a:pPr algn="ctr">
                        <a:lnSpc>
                          <a:spcPct val="100000"/>
                        </a:lnSpc>
                        <a:spcBef>
                          <a:spcPts val="0"/>
                        </a:spcBef>
                        <a:spcAft>
                          <a:spcPts val="0"/>
                        </a:spcAft>
                      </a:pPr>
                      <a:r>
                        <a:rPr lang="fr-FR" sz="1500" dirty="0">
                          <a:effectLst/>
                        </a:rPr>
                        <a:t>(</a:t>
                      </a:r>
                      <a:r>
                        <a:rPr lang="fr-FR" sz="1500" dirty="0" smtClean="0">
                          <a:effectLst/>
                        </a:rPr>
                        <a:t>0,055)</a:t>
                      </a:r>
                      <a:endParaRPr lang="fr-FR" sz="1500" dirty="0">
                        <a:effectLst/>
                        <a:latin typeface="Calibri"/>
                        <a:ea typeface="Calibri"/>
                        <a:cs typeface="Times New Roman"/>
                      </a:endParaRPr>
                    </a:p>
                  </a:txBody>
                  <a:tcPr marL="65505" marR="65505" marT="0" marB="0"/>
                </a:tc>
              </a:tr>
              <a:tr h="265050">
                <a:tc>
                  <a:txBody>
                    <a:bodyPr/>
                    <a:lstStyle/>
                    <a:p>
                      <a:pPr algn="ctr">
                        <a:lnSpc>
                          <a:spcPct val="100000"/>
                        </a:lnSpc>
                        <a:spcAft>
                          <a:spcPts val="800"/>
                        </a:spcAft>
                      </a:pPr>
                      <a:r>
                        <a:rPr lang="fr-FR" sz="1500" dirty="0" smtClean="0">
                          <a:effectLst/>
                        </a:rPr>
                        <a:t>N / R²</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16 049 / 0,001</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16 049 / 0,026</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16 049 / 0,028</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Aft>
                          <a:spcPts val="800"/>
                        </a:spcAft>
                      </a:pPr>
                      <a:r>
                        <a:rPr lang="fr-FR" sz="1500" dirty="0" smtClean="0">
                          <a:effectLst/>
                        </a:rPr>
                        <a:t>15 275 / 0,028</a:t>
                      </a:r>
                      <a:endParaRPr lang="fr-FR" sz="1500" dirty="0">
                        <a:effectLst/>
                        <a:latin typeface="Calibri"/>
                        <a:ea typeface="Calibri"/>
                        <a:cs typeface="Times New Roman"/>
                      </a:endParaRPr>
                    </a:p>
                  </a:txBody>
                  <a:tcPr marL="65505" marR="65505" marT="0" marB="0" anchor="ctr"/>
                </a:tc>
                <a:tc>
                  <a:txBody>
                    <a:bodyPr/>
                    <a:lstStyle/>
                    <a:p>
                      <a:pPr algn="ctr">
                        <a:lnSpc>
                          <a:spcPct val="100000"/>
                        </a:lnSpc>
                        <a:spcBef>
                          <a:spcPts val="600"/>
                        </a:spcBef>
                        <a:spcAft>
                          <a:spcPts val="0"/>
                        </a:spcAft>
                      </a:pPr>
                      <a:r>
                        <a:rPr lang="fr-FR" sz="1500" dirty="0" smtClean="0">
                          <a:effectLst/>
                        </a:rPr>
                        <a:t>15 275/ 0,028</a:t>
                      </a:r>
                      <a:endParaRPr lang="fr-FR" sz="1500" dirty="0">
                        <a:effectLst/>
                        <a:latin typeface="Calibri"/>
                        <a:ea typeface="Calibri"/>
                        <a:cs typeface="Times New Roman"/>
                      </a:endParaRPr>
                    </a:p>
                  </a:txBody>
                  <a:tcPr marL="65505" marR="65505" marT="0" marB="0" anchor="ctr"/>
                </a:tc>
              </a:tr>
            </a:tbl>
          </a:graphicData>
        </a:graphic>
      </p:graphicFrame>
    </p:spTree>
    <p:extLst>
      <p:ext uri="{BB962C8B-B14F-4D97-AF65-F5344CB8AC3E}">
        <p14:creationId xmlns:p14="http://schemas.microsoft.com/office/powerpoint/2010/main" val="1714646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a:xfrm>
            <a:off x="0" y="1"/>
            <a:ext cx="7556500" cy="548680"/>
          </a:xfrm>
        </p:spPr>
        <p:txBody>
          <a:bodyPr>
            <a:normAutofit/>
          </a:bodyPr>
          <a:lstStyle/>
          <a:p>
            <a:pPr algn="ctr"/>
            <a:r>
              <a:rPr lang="fr-FR" sz="2400" b="1" dirty="0" smtClean="0">
                <a:latin typeface="Verdana" panose="020B0604030504040204" pitchFamily="34" charset="0"/>
                <a:ea typeface="Verdana" panose="020B0604030504040204" pitchFamily="34" charset="0"/>
                <a:cs typeface="Verdana" panose="020B0604030504040204" pitchFamily="34" charset="0"/>
              </a:rPr>
              <a:t>Motivation </a:t>
            </a:r>
          </a:p>
        </p:txBody>
      </p:sp>
      <p:sp>
        <p:nvSpPr>
          <p:cNvPr id="8194" name="Rectangle 3"/>
          <p:cNvSpPr>
            <a:spLocks noGrp="1"/>
          </p:cNvSpPr>
          <p:nvPr>
            <p:ph type="body" idx="4294967295"/>
          </p:nvPr>
        </p:nvSpPr>
        <p:spPr>
          <a:xfrm>
            <a:off x="179512" y="620688"/>
            <a:ext cx="8856984" cy="5400600"/>
          </a:xfrm>
        </p:spPr>
        <p:txBody>
          <a:bodyPr>
            <a:noAutofit/>
          </a:bodyPr>
          <a:lstStyle/>
          <a:p>
            <a:pPr>
              <a:spcBef>
                <a:spcPts val="0"/>
              </a:spcBef>
              <a:buClr>
                <a:schemeClr val="accent2"/>
              </a:buClr>
            </a:pPr>
            <a:r>
              <a:rPr lang="en-GB" sz="2000" dirty="0" smtClean="0">
                <a:solidFill>
                  <a:schemeClr val="bg2">
                    <a:lumMod val="75000"/>
                  </a:schemeClr>
                </a:solidFill>
                <a:latin typeface="Calibri" panose="020F0502020204030204" pitchFamily="34" charset="0"/>
                <a:cs typeface="+mn-cs"/>
              </a:rPr>
              <a:t>Standard models assume that employers make adjustments to the production process to maximise profits, rather than employee wellbeing (Bloom and Van Reenen, 2007; Freeman and </a:t>
            </a:r>
            <a:r>
              <a:rPr lang="en-GB" sz="2000" dirty="0" err="1" smtClean="0">
                <a:solidFill>
                  <a:schemeClr val="bg2">
                    <a:lumMod val="75000"/>
                  </a:schemeClr>
                </a:solidFill>
                <a:latin typeface="Calibri" panose="020F0502020204030204" pitchFamily="34" charset="0"/>
                <a:cs typeface="+mn-cs"/>
              </a:rPr>
              <a:t>Kleiner</a:t>
            </a:r>
            <a:r>
              <a:rPr lang="en-GB" sz="2000" dirty="0" smtClean="0">
                <a:solidFill>
                  <a:schemeClr val="bg2">
                    <a:lumMod val="75000"/>
                  </a:schemeClr>
                </a:solidFill>
                <a:latin typeface="Calibri" panose="020F0502020204030204" pitchFamily="34" charset="0"/>
                <a:cs typeface="+mn-cs"/>
              </a:rPr>
              <a:t>, 2005).</a:t>
            </a:r>
          </a:p>
          <a:p>
            <a:pPr>
              <a:spcBef>
                <a:spcPts val="0"/>
              </a:spcBef>
              <a:buClr>
                <a:schemeClr val="accent2"/>
              </a:buClr>
            </a:pPr>
            <a:r>
              <a:rPr lang="en-GB" sz="2000" dirty="0" smtClean="0">
                <a:solidFill>
                  <a:schemeClr val="bg2">
                    <a:lumMod val="75000"/>
                  </a:schemeClr>
                </a:solidFill>
                <a:latin typeface="Calibri" panose="020F0502020204030204" pitchFamily="34" charset="0"/>
                <a:cs typeface="+mn-cs"/>
              </a:rPr>
              <a:t>However are firms perfectly rational? </a:t>
            </a:r>
          </a:p>
          <a:p>
            <a:pPr>
              <a:spcBef>
                <a:spcPts val="0"/>
              </a:spcBef>
              <a:buClr>
                <a:schemeClr val="accent2"/>
              </a:buClr>
            </a:pPr>
            <a:r>
              <a:rPr lang="en-GB" sz="2000" dirty="0" smtClean="0">
                <a:solidFill>
                  <a:schemeClr val="bg2">
                    <a:lumMod val="75000"/>
                  </a:schemeClr>
                </a:solidFill>
                <a:latin typeface="Calibri" panose="020F0502020204030204" pitchFamily="34" charset="0"/>
                <a:cs typeface="+mn-cs"/>
              </a:rPr>
              <a:t>Furthermore, more and more employers do not share the simplistic view of Friedman saying that “The social responsibility of business is to increase its profit”</a:t>
            </a:r>
          </a:p>
          <a:p>
            <a:pPr>
              <a:spcBef>
                <a:spcPts val="0"/>
              </a:spcBef>
              <a:buClr>
                <a:schemeClr val="accent2"/>
              </a:buClr>
            </a:pPr>
            <a:r>
              <a:rPr lang="en-GB" sz="2000" dirty="0" smtClean="0">
                <a:solidFill>
                  <a:schemeClr val="bg2">
                    <a:lumMod val="75000"/>
                  </a:schemeClr>
                </a:solidFill>
                <a:latin typeface="Calibri" panose="020F0502020204030204" pitchFamily="34" charset="0"/>
                <a:cs typeface="+mn-cs"/>
              </a:rPr>
              <a:t>Indeed, from the society point of view, the social consequences of poorly managed changes at work appear as quite serious,</a:t>
            </a:r>
          </a:p>
          <a:p>
            <a:pPr>
              <a:spcBef>
                <a:spcPts val="0"/>
              </a:spcBef>
              <a:buClr>
                <a:schemeClr val="accent2"/>
              </a:buClr>
            </a:pPr>
            <a:r>
              <a:rPr lang="en-GB" sz="2000" dirty="0" smtClean="0">
                <a:solidFill>
                  <a:schemeClr val="bg2">
                    <a:lumMod val="75000"/>
                  </a:schemeClr>
                </a:solidFill>
                <a:latin typeface="Calibri" panose="020F0502020204030204" pitchFamily="34" charset="0"/>
                <a:cs typeface="+mn-cs"/>
              </a:rPr>
              <a:t>The International Labour Organization estimated at 4% of the GDP the economic losses created by work accidents and occupational diseases.</a:t>
            </a:r>
          </a:p>
          <a:p>
            <a:pPr>
              <a:lnSpc>
                <a:spcPct val="110000"/>
              </a:lnSpc>
              <a:spcBef>
                <a:spcPts val="0"/>
              </a:spcBef>
              <a:buClr>
                <a:schemeClr val="accent2"/>
              </a:buClr>
            </a:pPr>
            <a:r>
              <a:rPr lang="en-GB" sz="2000" dirty="0" smtClean="0">
                <a:solidFill>
                  <a:schemeClr val="bg2">
                    <a:lumMod val="75000"/>
                  </a:schemeClr>
                </a:solidFill>
                <a:latin typeface="Calibri" panose="020F0502020204030204" pitchFamily="34" charset="0"/>
                <a:cs typeface="+mn-cs"/>
              </a:rPr>
              <a:t>In 2009, for each European worker, the European Commission estimates that respectively 1,3 and 2,1 working days are lost because of work accidents and work related health problems.</a:t>
            </a:r>
          </a:p>
          <a:p>
            <a:pPr>
              <a:lnSpc>
                <a:spcPct val="110000"/>
              </a:lnSpc>
              <a:spcBef>
                <a:spcPts val="0"/>
              </a:spcBef>
              <a:buClr>
                <a:schemeClr val="accent2"/>
              </a:buClr>
            </a:pPr>
            <a:r>
              <a:rPr lang="en-GB" sz="2000" dirty="0" smtClean="0">
                <a:solidFill>
                  <a:schemeClr val="bg2">
                    <a:lumMod val="75000"/>
                  </a:schemeClr>
                </a:solidFill>
                <a:latin typeface="Calibri" panose="020F0502020204030204" pitchFamily="34" charset="0"/>
                <a:cs typeface="+mn-cs"/>
              </a:rPr>
              <a:t>In France, the daily benefits for work accidents and occupational diseases experience the fastest increase in 2010, the average costs of a work accident are 3000 euros, 24000 euros for cumulative trauma disorders.</a:t>
            </a:r>
            <a:r>
              <a:rPr lang="en-GB" sz="2000" dirty="0" smtClean="0">
                <a:solidFill>
                  <a:schemeClr val="tx1"/>
                </a:solidFill>
                <a:latin typeface="Calibri" panose="020F0502020204030204" pitchFamily="34" charset="0"/>
                <a:cs typeface="+mn-cs"/>
              </a:rPr>
              <a:t> </a:t>
            </a:r>
          </a:p>
          <a:p>
            <a:pPr>
              <a:lnSpc>
                <a:spcPct val="110000"/>
              </a:lnSpc>
              <a:spcBef>
                <a:spcPts val="0"/>
              </a:spcBef>
            </a:pPr>
            <a:endParaRPr lang="fr-FR" sz="2300" dirty="0">
              <a:solidFill>
                <a:schemeClr val="tx1"/>
              </a:solidFill>
              <a:latin typeface="Calibri"/>
              <a:cs typeface="+mn-cs"/>
            </a:endParaRPr>
          </a:p>
          <a:p>
            <a:pPr>
              <a:lnSpc>
                <a:spcPct val="110000"/>
              </a:lnSpc>
              <a:spcBef>
                <a:spcPts val="0"/>
              </a:spcBef>
            </a:pPr>
            <a:endParaRPr lang="fr-FR" sz="2300" dirty="0" smtClean="0">
              <a:solidFill>
                <a:schemeClr val="tx1"/>
              </a:solidFill>
              <a:latin typeface="Calibri"/>
              <a:cs typeface="+mn-cs"/>
            </a:endParaRPr>
          </a:p>
          <a:p>
            <a:pPr>
              <a:lnSpc>
                <a:spcPct val="110000"/>
              </a:lnSpc>
              <a:spcBef>
                <a:spcPts val="0"/>
              </a:spcBef>
            </a:pPr>
            <a:endParaRPr lang="fr-FR" sz="2300" dirty="0">
              <a:solidFill>
                <a:schemeClr val="tx1"/>
              </a:solidFill>
              <a:latin typeface="Calibri"/>
              <a:cs typeface="+mn-cs"/>
            </a:endParaRPr>
          </a:p>
          <a:p>
            <a:pPr>
              <a:lnSpc>
                <a:spcPct val="110000"/>
              </a:lnSpc>
              <a:spcBef>
                <a:spcPts val="0"/>
              </a:spcBef>
            </a:pPr>
            <a:endParaRPr lang="fr-FR" sz="2300" dirty="0" smtClean="0">
              <a:solidFill>
                <a:schemeClr val="tx1"/>
              </a:solidFill>
              <a:latin typeface="Calibri"/>
              <a:cs typeface="+mn-cs"/>
            </a:endParaRPr>
          </a:p>
          <a:p>
            <a:pPr marL="0" indent="0">
              <a:lnSpc>
                <a:spcPct val="110000"/>
              </a:lnSpc>
              <a:spcBef>
                <a:spcPts val="0"/>
              </a:spcBef>
              <a:buNone/>
            </a:pPr>
            <a:endParaRPr lang="en-GB" sz="2300" dirty="0">
              <a:solidFill>
                <a:schemeClr val="tx1"/>
              </a:solidFill>
              <a:latin typeface="Calibri"/>
              <a:cs typeface="+mn-cs"/>
            </a:endParaRPr>
          </a:p>
        </p:txBody>
      </p:sp>
    </p:spTree>
    <p:extLst>
      <p:ext uri="{BB962C8B-B14F-4D97-AF65-F5344CB8AC3E}">
        <p14:creationId xmlns:p14="http://schemas.microsoft.com/office/powerpoint/2010/main" val="2809084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634082"/>
          </a:xfrm>
        </p:spPr>
        <p:txBody>
          <a:bodyPr>
            <a:normAutofit/>
          </a:bodyPr>
          <a:lstStyle/>
          <a:p>
            <a:pPr algn="ctr"/>
            <a:r>
              <a:rPr lang="fr-FR" sz="2800" b="1" dirty="0" smtClean="0">
                <a:latin typeface="Verdana" panose="020B0604030504040204" pitchFamily="34" charset="0"/>
                <a:ea typeface="Verdana" panose="020B0604030504040204" pitchFamily="34" charset="0"/>
                <a:cs typeface="Verdana" panose="020B0604030504040204" pitchFamily="34" charset="0"/>
              </a:rPr>
              <a:t>Discussion of </a:t>
            </a:r>
            <a:r>
              <a:rPr lang="fr-FR" sz="2800" b="1" dirty="0" err="1" smtClean="0">
                <a:latin typeface="Verdana" panose="020B0604030504040204" pitchFamily="34" charset="0"/>
                <a:ea typeface="Verdana" panose="020B0604030504040204" pitchFamily="34" charset="0"/>
                <a:cs typeface="Verdana" panose="020B0604030504040204" pitchFamily="34" charset="0"/>
              </a:rPr>
              <a:t>results</a:t>
            </a:r>
            <a:r>
              <a:rPr lang="fr-FR" sz="2800" b="1" dirty="0" smtClean="0">
                <a:latin typeface="Verdana" panose="020B0604030504040204" pitchFamily="34" charset="0"/>
                <a:ea typeface="Verdana" panose="020B0604030504040204" pitchFamily="34" charset="0"/>
                <a:cs typeface="Verdana" panose="020B0604030504040204" pitchFamily="34" charset="0"/>
              </a:rPr>
              <a:t> (2)</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251520" y="764705"/>
            <a:ext cx="8712968" cy="5184576"/>
          </a:xfrm>
        </p:spPr>
        <p:txBody>
          <a:bodyPr>
            <a:normAutofit fontScale="92500"/>
          </a:bodyPr>
          <a:lstStyle/>
          <a:p>
            <a:r>
              <a:rPr lang="en-GB" sz="2300" b="1" dirty="0" smtClean="0">
                <a:solidFill>
                  <a:schemeClr val="tx1"/>
                </a:solidFill>
                <a:latin typeface="Calibri" panose="020F0502020204030204" pitchFamily="34" charset="0"/>
              </a:rPr>
              <a:t>There </a:t>
            </a:r>
            <a:r>
              <a:rPr lang="en-GB" sz="2300" b="1" dirty="0">
                <a:solidFill>
                  <a:schemeClr val="tx1"/>
                </a:solidFill>
                <a:latin typeface="Calibri" panose="020F0502020204030204" pitchFamily="34" charset="0"/>
              </a:rPr>
              <a:t>are gendered differences in the timing and strength of </a:t>
            </a:r>
            <a:r>
              <a:rPr lang="en-GB" sz="2300" b="1" dirty="0" smtClean="0">
                <a:solidFill>
                  <a:schemeClr val="tx1"/>
                </a:solidFill>
                <a:latin typeface="Calibri" panose="020F0502020204030204" pitchFamily="34" charset="0"/>
              </a:rPr>
              <a:t>impacts</a:t>
            </a:r>
          </a:p>
          <a:p>
            <a:pPr lvl="1"/>
            <a:r>
              <a:rPr lang="en-US" sz="2000" dirty="0">
                <a:solidFill>
                  <a:schemeClr val="tx1"/>
                </a:solidFill>
                <a:latin typeface="Calibri" panose="020F0502020204030204" pitchFamily="34" charset="0"/>
              </a:rPr>
              <a:t>Women are mainly  impacted during the period when changes are implemented and impacts (positive and negative) are stronger</a:t>
            </a:r>
            <a:endParaRPr lang="fr-FR" sz="2000" dirty="0">
              <a:solidFill>
                <a:schemeClr val="tx1"/>
              </a:solidFill>
              <a:latin typeface="Calibri" panose="020F0502020204030204" pitchFamily="34" charset="0"/>
            </a:endParaRPr>
          </a:p>
          <a:p>
            <a:pPr lvl="1"/>
            <a:r>
              <a:rPr lang="en-US" sz="2000" dirty="0">
                <a:solidFill>
                  <a:schemeClr val="tx1"/>
                </a:solidFill>
                <a:latin typeface="Calibri" panose="020F0502020204030204" pitchFamily="34" charset="0"/>
              </a:rPr>
              <a:t>Men are impacted after the period of change</a:t>
            </a:r>
            <a:endParaRPr lang="fr-FR" sz="2000" dirty="0">
              <a:solidFill>
                <a:schemeClr val="tx1"/>
              </a:solidFill>
              <a:latin typeface="Calibri" panose="020F0502020204030204" pitchFamily="34" charset="0"/>
            </a:endParaRPr>
          </a:p>
          <a:p>
            <a:pPr marL="342900" lvl="1" indent="-342900">
              <a:buFont typeface="Arial" panose="020B0604020202020204" pitchFamily="34" charset="0"/>
              <a:buChar char="•"/>
            </a:pPr>
            <a:r>
              <a:rPr lang="en-US" sz="2300" b="1" dirty="0" smtClean="0">
                <a:solidFill>
                  <a:schemeClr val="tx1"/>
                </a:solidFill>
                <a:latin typeface="Calibri" panose="020F0502020204030204" pitchFamily="34" charset="0"/>
              </a:rPr>
              <a:t> </a:t>
            </a:r>
            <a:r>
              <a:rPr lang="en-GB" sz="2300" b="1" dirty="0">
                <a:solidFill>
                  <a:schemeClr val="tx1"/>
                </a:solidFill>
                <a:latin typeface="Calibri" panose="020F0502020204030204" pitchFamily="34" charset="0"/>
              </a:rPr>
              <a:t>Possible </a:t>
            </a:r>
            <a:r>
              <a:rPr lang="en-GB" sz="2300" b="1" dirty="0" smtClean="0">
                <a:solidFill>
                  <a:schemeClr val="tx1"/>
                </a:solidFill>
                <a:latin typeface="Calibri" panose="020F0502020204030204" pitchFamily="34" charset="0"/>
              </a:rPr>
              <a:t>explanations: </a:t>
            </a:r>
            <a:endParaRPr lang="en-GB" sz="2300" b="1" dirty="0">
              <a:solidFill>
                <a:schemeClr val="tx1"/>
              </a:solidFill>
              <a:latin typeface="Calibri" panose="020F0502020204030204" pitchFamily="34" charset="0"/>
            </a:endParaRPr>
          </a:p>
          <a:p>
            <a:pPr lvl="1"/>
            <a:r>
              <a:rPr lang="en-US" sz="2100" dirty="0">
                <a:latin typeface="Calibri" panose="020F0502020204030204" pitchFamily="34" charset="0"/>
              </a:rPr>
              <a:t>Men have on average more voice than women in workplaces, they are better able to influence the content of changes and to adapt them to their needs</a:t>
            </a:r>
            <a:r>
              <a:rPr lang="en-US" sz="2100" dirty="0" smtClean="0">
                <a:latin typeface="Calibri" panose="020F0502020204030204" pitchFamily="34" charset="0"/>
              </a:rPr>
              <a:t>. This effect goes partly through part time work which is negatively associated with voice</a:t>
            </a:r>
          </a:p>
          <a:p>
            <a:pPr lvl="2"/>
            <a:r>
              <a:rPr lang="en-US" sz="1700" dirty="0" smtClean="0">
                <a:latin typeface="Calibri" panose="020F0502020204030204" pitchFamily="34" charset="0"/>
              </a:rPr>
              <a:t>References: Green, 2012; </a:t>
            </a:r>
            <a:r>
              <a:rPr lang="en-US" sz="1700" dirty="0" err="1" smtClean="0">
                <a:latin typeface="Calibri" panose="020F0502020204030204" pitchFamily="34" charset="0"/>
              </a:rPr>
              <a:t>Howel</a:t>
            </a:r>
            <a:r>
              <a:rPr lang="en-US" sz="1700" dirty="0" smtClean="0">
                <a:latin typeface="Calibri" panose="020F0502020204030204" pitchFamily="34" charset="0"/>
              </a:rPr>
              <a:t> et al., 2015 </a:t>
            </a:r>
            <a:endParaRPr lang="fr-FR" sz="1700" dirty="0">
              <a:latin typeface="Calibri" panose="020F0502020204030204" pitchFamily="34" charset="0"/>
            </a:endParaRPr>
          </a:p>
          <a:p>
            <a:pPr lvl="2"/>
            <a:r>
              <a:rPr lang="en-GB" sz="1700" dirty="0">
                <a:latin typeface="Calibri" panose="020F0502020204030204" pitchFamily="34" charset="0"/>
              </a:rPr>
              <a:t>Note :  </a:t>
            </a:r>
            <a:r>
              <a:rPr lang="en-GB" sz="1700" dirty="0" smtClean="0">
                <a:latin typeface="Calibri" panose="020F0502020204030204" pitchFamily="34" charset="0"/>
              </a:rPr>
              <a:t>we checked that gendered </a:t>
            </a:r>
            <a:r>
              <a:rPr lang="en-GB" sz="1700" dirty="0">
                <a:latin typeface="Calibri" panose="020F0502020204030204" pitchFamily="34" charset="0"/>
              </a:rPr>
              <a:t>differences are not related to maternity leave as younger women are not more absent than older </a:t>
            </a:r>
            <a:r>
              <a:rPr lang="en-GB" sz="1700" dirty="0" smtClean="0">
                <a:latin typeface="Calibri" panose="020F0502020204030204" pitchFamily="34" charset="0"/>
              </a:rPr>
              <a:t>ones</a:t>
            </a:r>
          </a:p>
          <a:p>
            <a:pPr lvl="1"/>
            <a:r>
              <a:rPr lang="en-GB" sz="2100" dirty="0">
                <a:latin typeface="Calibri" panose="020F0502020204030204" pitchFamily="34" charset="0"/>
              </a:rPr>
              <a:t>Health behaviour of men and women differ: facing similar health problems, women are more likely to contact earlier their </a:t>
            </a:r>
            <a:r>
              <a:rPr lang="en-GB" sz="2100" dirty="0" smtClean="0">
                <a:latin typeface="Calibri" panose="020F0502020204030204" pitchFamily="34" charset="0"/>
              </a:rPr>
              <a:t>physician</a:t>
            </a:r>
          </a:p>
          <a:p>
            <a:pPr lvl="2"/>
            <a:r>
              <a:rPr lang="en-GB" sz="1700" dirty="0" smtClean="0">
                <a:latin typeface="Calibri" panose="020F0502020204030204" pitchFamily="34" charset="0"/>
              </a:rPr>
              <a:t>Reference: Courtenay, 2000</a:t>
            </a:r>
            <a:r>
              <a:rPr lang="fr-FR" sz="1700" dirty="0">
                <a:latin typeface="Calibri" panose="020F0502020204030204" pitchFamily="34" charset="0"/>
              </a:rPr>
              <a:t>	</a:t>
            </a:r>
            <a:r>
              <a:rPr lang="fr-FR" sz="800" dirty="0" smtClean="0">
                <a:latin typeface="Calibri" panose="020F0502020204030204" pitchFamily="34" charset="0"/>
              </a:rPr>
              <a:t>	</a:t>
            </a:r>
            <a:endParaRPr lang="fr-FR" sz="800" dirty="0">
              <a:latin typeface="Calibri" panose="020F0502020204030204" pitchFamily="34" charset="0"/>
            </a:endParaRPr>
          </a:p>
          <a:p>
            <a:pPr marL="0" indent="0">
              <a:buNone/>
            </a:pPr>
            <a:r>
              <a:rPr lang="en-US" sz="2000" dirty="0" smtClean="0">
                <a:solidFill>
                  <a:schemeClr val="tx1"/>
                </a:solidFill>
                <a:latin typeface="Calibri" panose="020F0502020204030204" pitchFamily="34" charset="0"/>
              </a:rPr>
              <a:t>  </a:t>
            </a:r>
          </a:p>
          <a:p>
            <a:pPr algn="just"/>
            <a:endParaRPr lang="en-US" sz="23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446917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634082"/>
          </a:xfrm>
        </p:spPr>
        <p:txBody>
          <a:bodyPr>
            <a:normAutofit/>
          </a:bodyPr>
          <a:lstStyle/>
          <a:p>
            <a:pPr algn="ctr"/>
            <a:r>
              <a:rPr lang="fr-FR" sz="2800" b="1" dirty="0" smtClean="0">
                <a:latin typeface="Verdana" panose="020B0604030504040204" pitchFamily="34" charset="0"/>
                <a:ea typeface="Verdana" panose="020B0604030504040204" pitchFamily="34" charset="0"/>
                <a:cs typeface="Verdana" panose="020B0604030504040204" pitchFamily="34" charset="0"/>
              </a:rPr>
              <a:t>Discussion of </a:t>
            </a:r>
            <a:r>
              <a:rPr lang="fr-FR" sz="2800" b="1" dirty="0" err="1" smtClean="0">
                <a:latin typeface="Verdana" panose="020B0604030504040204" pitchFamily="34" charset="0"/>
                <a:ea typeface="Verdana" panose="020B0604030504040204" pitchFamily="34" charset="0"/>
                <a:cs typeface="Verdana" panose="020B0604030504040204" pitchFamily="34" charset="0"/>
              </a:rPr>
              <a:t>results</a:t>
            </a:r>
            <a:r>
              <a:rPr lang="fr-FR" sz="2800" b="1" dirty="0" smtClean="0">
                <a:latin typeface="Verdana" panose="020B0604030504040204" pitchFamily="34" charset="0"/>
                <a:ea typeface="Verdana" panose="020B0604030504040204" pitchFamily="34" charset="0"/>
                <a:cs typeface="Verdana" panose="020B0604030504040204" pitchFamily="34" charset="0"/>
              </a:rPr>
              <a:t> (3)</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251520" y="764705"/>
            <a:ext cx="8712968" cy="5184576"/>
          </a:xfrm>
        </p:spPr>
        <p:txBody>
          <a:bodyPr>
            <a:normAutofit fontScale="92500" lnSpcReduction="10000"/>
          </a:bodyPr>
          <a:lstStyle/>
          <a:p>
            <a:r>
              <a:rPr lang="en-US" sz="2300" b="1" dirty="0">
                <a:solidFill>
                  <a:schemeClr val="tx1"/>
                </a:solidFill>
                <a:latin typeface="Calibri" panose="020F0502020204030204" pitchFamily="34" charset="0"/>
              </a:rPr>
              <a:t>T</a:t>
            </a:r>
            <a:r>
              <a:rPr lang="en-US" sz="2300" b="1" dirty="0" smtClean="0">
                <a:solidFill>
                  <a:schemeClr val="tx1"/>
                </a:solidFill>
                <a:latin typeface="Calibri" panose="020F0502020204030204" pitchFamily="34" charset="0"/>
              </a:rPr>
              <a:t>here </a:t>
            </a:r>
            <a:r>
              <a:rPr lang="en-US" sz="2300" b="1" dirty="0">
                <a:solidFill>
                  <a:schemeClr val="tx1"/>
                </a:solidFill>
                <a:latin typeface="Calibri" panose="020F0502020204030204" pitchFamily="34" charset="0"/>
              </a:rPr>
              <a:t>are gendered differences in the forms of change that are negatively associated with long term absence</a:t>
            </a:r>
            <a:endParaRPr lang="fr-FR" sz="2300" b="1" dirty="0">
              <a:solidFill>
                <a:schemeClr val="tx1"/>
              </a:solidFill>
              <a:latin typeface="Calibri" panose="020F0502020204030204" pitchFamily="34" charset="0"/>
            </a:endParaRPr>
          </a:p>
          <a:p>
            <a:pPr lvl="1"/>
            <a:r>
              <a:rPr lang="en-US" sz="2000" dirty="0">
                <a:solidFill>
                  <a:schemeClr val="tx1"/>
                </a:solidFill>
                <a:latin typeface="Calibri" panose="020F0502020204030204" pitchFamily="34" charset="0"/>
              </a:rPr>
              <a:t>Women are positively impacted by </a:t>
            </a:r>
            <a:r>
              <a:rPr lang="en-US" sz="2000" dirty="0" smtClean="0">
                <a:solidFill>
                  <a:schemeClr val="tx1"/>
                </a:solidFill>
                <a:latin typeface="Calibri" panose="020F0502020204030204" pitchFamily="34" charset="0"/>
              </a:rPr>
              <a:t>managerial </a:t>
            </a:r>
            <a:r>
              <a:rPr lang="en-US" sz="2000" dirty="0">
                <a:solidFill>
                  <a:schemeClr val="tx1"/>
                </a:solidFill>
                <a:latin typeface="Calibri" panose="020F0502020204030204" pitchFamily="34" charset="0"/>
              </a:rPr>
              <a:t>changes only. This impact is the only one that seems to persist and to become stronger after the period when the changes are implemented.</a:t>
            </a:r>
            <a:endParaRPr lang="fr-FR" sz="2000" dirty="0">
              <a:solidFill>
                <a:schemeClr val="tx1"/>
              </a:solidFill>
              <a:latin typeface="Calibri" panose="020F0502020204030204" pitchFamily="34" charset="0"/>
            </a:endParaRPr>
          </a:p>
          <a:p>
            <a:pPr lvl="1"/>
            <a:r>
              <a:rPr lang="en-US" sz="2000" dirty="0">
                <a:solidFill>
                  <a:schemeClr val="tx1"/>
                </a:solidFill>
                <a:latin typeface="Calibri" panose="020F0502020204030204" pitchFamily="34" charset="0"/>
              </a:rPr>
              <a:t>Men are positively impacted by ICT changes only and this impact is the only one that starts to show up during the period when the changes are implemented</a:t>
            </a:r>
            <a:endParaRPr lang="fr-FR" sz="2000" dirty="0">
              <a:solidFill>
                <a:schemeClr val="tx1"/>
              </a:solidFill>
              <a:latin typeface="Calibri" panose="020F0502020204030204" pitchFamily="34" charset="0"/>
            </a:endParaRPr>
          </a:p>
          <a:p>
            <a:r>
              <a:rPr lang="en-GB" sz="2300" b="1" dirty="0" smtClean="0">
                <a:solidFill>
                  <a:schemeClr val="tx1"/>
                </a:solidFill>
                <a:latin typeface="Calibri" panose="020F0502020204030204" pitchFamily="34" charset="0"/>
              </a:rPr>
              <a:t>Possible </a:t>
            </a:r>
            <a:r>
              <a:rPr lang="en-GB" sz="2300" b="1" dirty="0">
                <a:solidFill>
                  <a:schemeClr val="tx1"/>
                </a:solidFill>
                <a:latin typeface="Calibri" panose="020F0502020204030204" pitchFamily="34" charset="0"/>
              </a:rPr>
              <a:t>explanation : </a:t>
            </a:r>
          </a:p>
          <a:p>
            <a:pPr lvl="1"/>
            <a:r>
              <a:rPr lang="en-US" sz="2300" dirty="0">
                <a:latin typeface="Calibri" panose="020F0502020204030204" pitchFamily="34" charset="0"/>
              </a:rPr>
              <a:t>existence of a digital gender divide, men are in a better position than women to reap the benefits of new technologies</a:t>
            </a:r>
            <a:r>
              <a:rPr lang="en-US" sz="2300" dirty="0" smtClean="0">
                <a:latin typeface="Calibri" panose="020F0502020204030204" pitchFamily="34" charset="0"/>
              </a:rPr>
              <a:t>.</a:t>
            </a:r>
          </a:p>
          <a:p>
            <a:pPr lvl="2"/>
            <a:r>
              <a:rPr lang="en-GB" sz="1800" dirty="0">
                <a:latin typeface="Calibri" panose="020F0502020204030204" pitchFamily="34" charset="0"/>
              </a:rPr>
              <a:t>Reference: Erickson et al., 2004</a:t>
            </a:r>
            <a:endParaRPr lang="fr-FR" sz="1800" dirty="0">
              <a:latin typeface="Calibri" panose="020F0502020204030204" pitchFamily="34" charset="0"/>
            </a:endParaRPr>
          </a:p>
          <a:p>
            <a:pPr lvl="1"/>
            <a:r>
              <a:rPr lang="en-US" sz="2300" dirty="0" smtClean="0">
                <a:latin typeface="Calibri" panose="020F0502020204030204" pitchFamily="34" charset="0"/>
              </a:rPr>
              <a:t>In </a:t>
            </a:r>
            <a:r>
              <a:rPr lang="en-US" sz="2300" dirty="0">
                <a:latin typeface="Calibri" panose="020F0502020204030204" pitchFamily="34" charset="0"/>
              </a:rPr>
              <a:t>search of an explanation for the positive impact of management changes… </a:t>
            </a:r>
            <a:endParaRPr lang="en-US" sz="2300" dirty="0" smtClean="0">
              <a:latin typeface="Calibri" panose="020F0502020204030204" pitchFamily="34" charset="0"/>
            </a:endParaRPr>
          </a:p>
          <a:p>
            <a:pPr marL="914400" lvl="2" indent="0">
              <a:buNone/>
            </a:pPr>
            <a:endParaRPr lang="fr-FR" sz="1600" dirty="0">
              <a:latin typeface="Calibri" panose="020F0502020204030204" pitchFamily="34" charset="0"/>
            </a:endParaRPr>
          </a:p>
          <a:p>
            <a:pPr marL="0" indent="0">
              <a:buNone/>
            </a:pPr>
            <a:r>
              <a:rPr lang="en-US" sz="2000" dirty="0" smtClean="0">
                <a:solidFill>
                  <a:schemeClr val="tx1"/>
                </a:solidFill>
                <a:latin typeface="Calibri" panose="020F0502020204030204" pitchFamily="34" charset="0"/>
              </a:rPr>
              <a:t>  </a:t>
            </a:r>
          </a:p>
          <a:p>
            <a:pPr algn="just"/>
            <a:endParaRPr lang="en-US" sz="23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22145285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634082"/>
          </a:xfrm>
        </p:spPr>
        <p:txBody>
          <a:bodyPr>
            <a:normAutofit/>
          </a:bodyPr>
          <a:lstStyle/>
          <a:p>
            <a:pPr algn="ctr"/>
            <a:r>
              <a:rPr lang="fr-FR" sz="2800" b="1" dirty="0" smtClean="0">
                <a:latin typeface="Verdana" panose="020B0604030504040204" pitchFamily="34" charset="0"/>
                <a:ea typeface="Verdana" panose="020B0604030504040204" pitchFamily="34" charset="0"/>
                <a:cs typeface="Verdana" panose="020B0604030504040204" pitchFamily="34" charset="0"/>
              </a:rPr>
              <a:t>Discussion of </a:t>
            </a:r>
            <a:r>
              <a:rPr lang="fr-FR" sz="2800" b="1" dirty="0" err="1" smtClean="0">
                <a:latin typeface="Verdana" panose="020B0604030504040204" pitchFamily="34" charset="0"/>
                <a:ea typeface="Verdana" panose="020B0604030504040204" pitchFamily="34" charset="0"/>
                <a:cs typeface="Verdana" panose="020B0604030504040204" pitchFamily="34" charset="0"/>
              </a:rPr>
              <a:t>results</a:t>
            </a:r>
            <a:r>
              <a:rPr lang="fr-FR" sz="2800" b="1" dirty="0" smtClean="0">
                <a:latin typeface="Verdana" panose="020B0604030504040204" pitchFamily="34" charset="0"/>
                <a:ea typeface="Verdana" panose="020B0604030504040204" pitchFamily="34" charset="0"/>
                <a:cs typeface="Verdana" panose="020B0604030504040204" pitchFamily="34" charset="0"/>
              </a:rPr>
              <a:t> (4)</a:t>
            </a:r>
            <a:endParaRPr lang="fr-FR"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251520" y="1124744"/>
            <a:ext cx="8712968" cy="3744416"/>
          </a:xfrm>
        </p:spPr>
        <p:txBody>
          <a:bodyPr>
            <a:normAutofit/>
          </a:bodyPr>
          <a:lstStyle/>
          <a:p>
            <a:r>
              <a:rPr lang="en-US" sz="2300" b="1" dirty="0">
                <a:solidFill>
                  <a:schemeClr val="tx1"/>
                </a:solidFill>
                <a:latin typeface="Calibri" panose="020F0502020204030204" pitchFamily="34" charset="0"/>
              </a:rPr>
              <a:t>Men with more seniority in the company suffer more from ICT changes than from managerial changes.</a:t>
            </a:r>
            <a:endParaRPr lang="fr-FR" sz="2300" b="1" dirty="0">
              <a:solidFill>
                <a:schemeClr val="tx1"/>
              </a:solidFill>
              <a:latin typeface="Calibri" panose="020F0502020204030204" pitchFamily="34" charset="0"/>
            </a:endParaRPr>
          </a:p>
          <a:p>
            <a:pPr lvl="1">
              <a:lnSpc>
                <a:spcPct val="90000"/>
              </a:lnSpc>
            </a:pPr>
            <a:r>
              <a:rPr lang="en-US" sz="1900" dirty="0">
                <a:solidFill>
                  <a:schemeClr val="tx1"/>
                </a:solidFill>
                <a:latin typeface="Calibri" panose="020F0502020204030204" pitchFamily="34" charset="0"/>
              </a:rPr>
              <a:t>Men that were already in the company before the period of change suffer from more sickness absence than new recruits when ICT changes only are implemented than when managerial changes only are implemented.</a:t>
            </a:r>
            <a:endParaRPr lang="fr-FR" sz="1900" dirty="0">
              <a:solidFill>
                <a:schemeClr val="tx1"/>
              </a:solidFill>
              <a:latin typeface="Calibri" panose="020F0502020204030204" pitchFamily="34" charset="0"/>
            </a:endParaRPr>
          </a:p>
          <a:p>
            <a:r>
              <a:rPr lang="en-GB" sz="2300" b="1" dirty="0" smtClean="0">
                <a:solidFill>
                  <a:schemeClr val="tx1"/>
                </a:solidFill>
                <a:latin typeface="Calibri" panose="020F0502020204030204" pitchFamily="34" charset="0"/>
              </a:rPr>
              <a:t>Possible </a:t>
            </a:r>
            <a:r>
              <a:rPr lang="en-GB" sz="2300" b="1" dirty="0">
                <a:solidFill>
                  <a:schemeClr val="tx1"/>
                </a:solidFill>
                <a:latin typeface="Calibri" panose="020F0502020204030204" pitchFamily="34" charset="0"/>
              </a:rPr>
              <a:t>explanation : </a:t>
            </a:r>
          </a:p>
          <a:p>
            <a:pPr lvl="1">
              <a:lnSpc>
                <a:spcPct val="90000"/>
              </a:lnSpc>
            </a:pPr>
            <a:r>
              <a:rPr lang="en-US" sz="2100" dirty="0">
                <a:latin typeface="Calibri" panose="020F0502020204030204" pitchFamily="34" charset="0"/>
              </a:rPr>
              <a:t>higher skill obsolescence associated with ICT changes for men</a:t>
            </a:r>
            <a:endParaRPr lang="fr-FR" sz="2100" dirty="0">
              <a:latin typeface="Calibri" panose="020F0502020204030204" pitchFamily="34" charset="0"/>
            </a:endParaRPr>
          </a:p>
          <a:p>
            <a:pPr lvl="2">
              <a:lnSpc>
                <a:spcPct val="90000"/>
              </a:lnSpc>
            </a:pPr>
            <a:r>
              <a:rPr lang="en-GB" sz="1700" dirty="0">
                <a:latin typeface="Calibri" panose="020F0502020204030204" pitchFamily="34" charset="0"/>
              </a:rPr>
              <a:t>Reference: Erickson et al., 2004</a:t>
            </a:r>
            <a:endParaRPr lang="fr-FR" sz="1700" dirty="0">
              <a:latin typeface="Calibri" panose="020F0502020204030204" pitchFamily="34" charset="0"/>
            </a:endParaRPr>
          </a:p>
          <a:p>
            <a:pPr marL="914400" lvl="2" indent="0">
              <a:buNone/>
            </a:pPr>
            <a:endParaRPr lang="fr-FR" sz="1600" dirty="0">
              <a:latin typeface="Calibri" panose="020F0502020204030204" pitchFamily="34" charset="0"/>
            </a:endParaRPr>
          </a:p>
          <a:p>
            <a:pPr marL="0" indent="0">
              <a:buNone/>
            </a:pPr>
            <a:r>
              <a:rPr lang="en-US" sz="2000" dirty="0" smtClean="0">
                <a:solidFill>
                  <a:schemeClr val="tx1"/>
                </a:solidFill>
                <a:latin typeface="Calibri" panose="020F0502020204030204" pitchFamily="34" charset="0"/>
              </a:rPr>
              <a:t>  </a:t>
            </a:r>
          </a:p>
          <a:p>
            <a:pPr algn="just"/>
            <a:endParaRPr lang="en-US" sz="23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3307235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4" name="Rectangle 3"/>
          <p:cNvSpPr/>
          <p:nvPr/>
        </p:nvSpPr>
        <p:spPr>
          <a:xfrm>
            <a:off x="372446" y="1196752"/>
            <a:ext cx="8208912" cy="4524315"/>
          </a:xfrm>
          <a:prstGeom prst="rect">
            <a:avLst/>
          </a:prstGeom>
        </p:spPr>
        <p:txBody>
          <a:bodyPr wrap="square">
            <a:spAutoFit/>
          </a:bodyPr>
          <a:lstStyle/>
          <a:p>
            <a:pPr marL="342900" indent="-342900">
              <a:buFont typeface="+mj-lt"/>
              <a:buAutoNum type="arabicPeriod"/>
            </a:pPr>
            <a:r>
              <a:rPr lang="en-GB" b="1" dirty="0" smtClean="0">
                <a:latin typeface="Calibri" panose="020F0502020204030204" pitchFamily="34" charset="0"/>
              </a:rPr>
              <a:t>Joint changes in ICT and managerial tools increase long term </a:t>
            </a:r>
            <a:r>
              <a:rPr lang="en-GB" b="1" smtClean="0">
                <a:latin typeface="Calibri" panose="020F0502020204030204" pitchFamily="34" charset="0"/>
              </a:rPr>
              <a:t>absence when </a:t>
            </a:r>
            <a:r>
              <a:rPr lang="en-GB" b="1" dirty="0" smtClean="0">
                <a:latin typeface="Calibri" panose="020F0502020204030204" pitchFamily="34" charset="0"/>
              </a:rPr>
              <a:t>changes in one dimension only tend to reduce it</a:t>
            </a:r>
          </a:p>
          <a:p>
            <a:pPr marL="742950" lvl="1" indent="-285750">
              <a:buFont typeface="Arial" panose="020B0604020202020204" pitchFamily="34" charset="0"/>
              <a:buChar char="•"/>
            </a:pPr>
            <a:r>
              <a:rPr lang="en-GB" dirty="0" smtClean="0">
                <a:solidFill>
                  <a:schemeClr val="tx2"/>
                </a:solidFill>
                <a:latin typeface="Calibri" panose="020F0502020204030204" pitchFamily="34" charset="0"/>
              </a:rPr>
              <a:t>More intense and complex changes would generate a disequilibrium within the organisation which </a:t>
            </a:r>
            <a:r>
              <a:rPr lang="en-GB" dirty="0">
                <a:solidFill>
                  <a:schemeClr val="tx2"/>
                </a:solidFill>
                <a:latin typeface="Calibri" panose="020F0502020204030204" pitchFamily="34" charset="0"/>
              </a:rPr>
              <a:t>increases occupational risks   </a:t>
            </a:r>
          </a:p>
          <a:p>
            <a:pPr marL="285750" indent="-285750">
              <a:buFont typeface="Arial" panose="020B0604020202020204" pitchFamily="34" charset="0"/>
              <a:buChar char="•"/>
            </a:pPr>
            <a:endParaRPr lang="en-GB" dirty="0" smtClean="0">
              <a:latin typeface="Calibri" panose="020F0502020204030204" pitchFamily="34" charset="0"/>
            </a:endParaRPr>
          </a:p>
          <a:p>
            <a:pPr marL="342900" indent="-342900">
              <a:buFont typeface="+mj-lt"/>
              <a:buAutoNum type="arabicPeriod" startAt="2"/>
            </a:pPr>
            <a:r>
              <a:rPr lang="en-GB" b="1" dirty="0" smtClean="0">
                <a:latin typeface="Calibri" panose="020F0502020204030204" pitchFamily="34" charset="0"/>
              </a:rPr>
              <a:t>There are gendered differences in how changes impact long term absence</a:t>
            </a:r>
          </a:p>
          <a:p>
            <a:pPr marL="800100" lvl="1" indent="-342900">
              <a:buFont typeface="Wingdings" panose="05000000000000000000" pitchFamily="2" charset="2"/>
              <a:buChar char="Ø"/>
            </a:pPr>
            <a:r>
              <a:rPr lang="en-GB" dirty="0">
                <a:latin typeface="Calibri" panose="020F0502020204030204" pitchFamily="34" charset="0"/>
              </a:rPr>
              <a:t>Change impacts are stronger for women than for men and are more likely to occur during the period of change, when for men they are more likely to occur after the period of change </a:t>
            </a:r>
          </a:p>
          <a:p>
            <a:pPr marL="800100" lvl="1" indent="-342900">
              <a:buFont typeface="Wingdings" panose="05000000000000000000" pitchFamily="2" charset="2"/>
              <a:buChar char="Ø"/>
            </a:pPr>
            <a:r>
              <a:rPr lang="en-GB" dirty="0" smtClean="0">
                <a:latin typeface="Calibri" panose="020F0502020204030204" pitchFamily="34" charset="0"/>
              </a:rPr>
              <a:t>Managerial changes only reduce women’s long term absence when ICT changes only reduce men’s long term absence </a:t>
            </a:r>
          </a:p>
          <a:p>
            <a:pPr marL="742950" lvl="1" indent="-285750">
              <a:buFont typeface="Wingdings" panose="05000000000000000000" pitchFamily="2" charset="2"/>
              <a:buChar char="Ø"/>
            </a:pPr>
            <a:r>
              <a:rPr lang="en-GB" dirty="0" smtClean="0">
                <a:latin typeface="Calibri" panose="020F0502020204030204" pitchFamily="34" charset="0"/>
              </a:rPr>
              <a:t>However, men with more seniority in the company suffer more from ICT changes than from managerial changes</a:t>
            </a:r>
          </a:p>
          <a:p>
            <a:pPr marL="742950" lvl="1" indent="-285750">
              <a:buFont typeface="Arial" panose="020B0604020202020204" pitchFamily="34" charset="0"/>
              <a:buChar char="•"/>
            </a:pPr>
            <a:r>
              <a:rPr lang="en-GB" dirty="0" smtClean="0">
                <a:solidFill>
                  <a:schemeClr val="tx2"/>
                </a:solidFill>
                <a:latin typeface="Calibri" panose="020F0502020204030204" pitchFamily="34" charset="0"/>
              </a:rPr>
              <a:t>Need </a:t>
            </a:r>
            <a:r>
              <a:rPr lang="en-GB" dirty="0">
                <a:solidFill>
                  <a:schemeClr val="tx2"/>
                </a:solidFill>
                <a:latin typeface="Calibri" panose="020F0502020204030204" pitchFamily="34" charset="0"/>
              </a:rPr>
              <a:t>to better understand the gendered construction of health behaviours as well as that of technology and managerial tools in devising occupational safety and health policies in contexts of organisational change</a:t>
            </a:r>
          </a:p>
        </p:txBody>
      </p:sp>
    </p:spTree>
    <p:extLst>
      <p:ext uri="{BB962C8B-B14F-4D97-AF65-F5344CB8AC3E}">
        <p14:creationId xmlns:p14="http://schemas.microsoft.com/office/powerpoint/2010/main" val="1681777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792088"/>
          </a:xfrm>
        </p:spPr>
        <p:txBody>
          <a:bodyPr>
            <a:noAutofit/>
          </a:bodyPr>
          <a:lstStyle/>
          <a:p>
            <a:pPr algn="ctr"/>
            <a:r>
              <a:rPr lang="fr-FR" sz="2400" b="1" dirty="0" err="1">
                <a:latin typeface="Verdana" panose="020B0604030504040204" pitchFamily="34" charset="0"/>
                <a:ea typeface="Verdana" panose="020B0604030504040204" pitchFamily="34" charset="0"/>
                <a:cs typeface="Verdana" panose="020B0604030504040204" pitchFamily="34" charset="0"/>
              </a:rPr>
              <a:t>Organisational</a:t>
            </a:r>
            <a:r>
              <a:rPr lang="fr-FR" sz="2400" b="1" dirty="0">
                <a:latin typeface="Verdana" panose="020B0604030504040204" pitchFamily="34" charset="0"/>
                <a:ea typeface="Verdana" panose="020B0604030504040204" pitchFamily="34" charset="0"/>
                <a:cs typeface="Verdana" panose="020B0604030504040204" pitchFamily="34" charset="0"/>
              </a:rPr>
              <a:t> changes </a:t>
            </a:r>
            <a:br>
              <a:rPr lang="fr-FR" sz="2400" b="1" dirty="0">
                <a:latin typeface="Verdana" panose="020B0604030504040204" pitchFamily="34" charset="0"/>
                <a:ea typeface="Verdana" panose="020B0604030504040204" pitchFamily="34" charset="0"/>
                <a:cs typeface="Verdana" panose="020B0604030504040204" pitchFamily="34" charset="0"/>
              </a:rPr>
            </a:br>
            <a:r>
              <a:rPr lang="fr-FR" sz="2400" b="1" dirty="0">
                <a:latin typeface="Verdana" panose="020B0604030504040204" pitchFamily="34" charset="0"/>
                <a:ea typeface="Verdana" panose="020B0604030504040204" pitchFamily="34" charset="0"/>
                <a:cs typeface="Verdana" panose="020B0604030504040204" pitchFamily="34" charset="0"/>
              </a:rPr>
              <a:t>and </a:t>
            </a:r>
            <a:r>
              <a:rPr lang="fr-FR" sz="2400" b="1" dirty="0" err="1">
                <a:latin typeface="Verdana" panose="020B0604030504040204" pitchFamily="34" charset="0"/>
                <a:ea typeface="Verdana" panose="020B0604030504040204" pitchFamily="34" charset="0"/>
                <a:cs typeface="Verdana" panose="020B0604030504040204" pitchFamily="34" charset="0"/>
              </a:rPr>
              <a:t>health</a:t>
            </a:r>
            <a:r>
              <a:rPr lang="fr-FR" sz="2400" b="1" dirty="0">
                <a:latin typeface="Verdana" panose="020B0604030504040204" pitchFamily="34" charset="0"/>
                <a:ea typeface="Verdana" panose="020B0604030504040204" pitchFamily="34" charset="0"/>
                <a:cs typeface="Verdana" panose="020B0604030504040204" pitchFamily="34" charset="0"/>
              </a:rPr>
              <a:t> at  </a:t>
            </a:r>
            <a:r>
              <a:rPr lang="fr-FR" sz="2400" b="1" dirty="0" err="1" smtClean="0">
                <a:latin typeface="Verdana" panose="020B0604030504040204" pitchFamily="34" charset="0"/>
                <a:ea typeface="Verdana" panose="020B0604030504040204" pitchFamily="34" charset="0"/>
                <a:cs typeface="Verdana" panose="020B0604030504040204" pitchFamily="34" charset="0"/>
              </a:rPr>
              <a:t>work</a:t>
            </a:r>
            <a:r>
              <a:rPr lang="fr-FR" sz="2400" b="1" dirty="0" smtClean="0">
                <a:latin typeface="Verdana" panose="020B0604030504040204" pitchFamily="34" charset="0"/>
                <a:ea typeface="Verdana" panose="020B0604030504040204" pitchFamily="34" charset="0"/>
                <a:cs typeface="Verdana" panose="020B0604030504040204" pitchFamily="34" charset="0"/>
              </a:rPr>
              <a:t> (1)</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539552" y="1052736"/>
            <a:ext cx="8229600" cy="5217443"/>
          </a:xfrm>
        </p:spPr>
        <p:txBody>
          <a:bodyPr>
            <a:normAutofit fontScale="77500" lnSpcReduction="20000"/>
          </a:bodyPr>
          <a:lstStyle/>
          <a:p>
            <a:pPr>
              <a:buClr>
                <a:schemeClr val="accent2"/>
              </a:buClr>
            </a:pPr>
            <a:r>
              <a:rPr lang="en-GB" dirty="0" smtClean="0">
                <a:latin typeface="Calibri" panose="020F0502020204030204" pitchFamily="34" charset="0"/>
              </a:rPr>
              <a:t>There is uncertainty about the impact organisational changes are likely to have on employees’ health.</a:t>
            </a:r>
          </a:p>
          <a:p>
            <a:pPr>
              <a:buClr>
                <a:schemeClr val="accent2"/>
              </a:buClr>
            </a:pPr>
            <a:r>
              <a:rPr lang="en-GB" dirty="0" smtClean="0">
                <a:latin typeface="Calibri" panose="020F0502020204030204" pitchFamily="34" charset="0"/>
              </a:rPr>
              <a:t>On the one hand, if those changes enrich employees’ working lives, this is likely to improve their mental and physical health.</a:t>
            </a:r>
          </a:p>
          <a:p>
            <a:pPr>
              <a:buClr>
                <a:schemeClr val="accent2"/>
              </a:buClr>
            </a:pPr>
            <a:r>
              <a:rPr lang="en-GB" dirty="0" smtClean="0">
                <a:latin typeface="Calibri" panose="020F0502020204030204" pitchFamily="34" charset="0"/>
              </a:rPr>
              <a:t>On the other hand, if these changes are simply a means of intensifying worker effort, this may lead to a higher incidence of illness, injury, absence and stress.</a:t>
            </a:r>
          </a:p>
          <a:p>
            <a:pPr>
              <a:buClr>
                <a:schemeClr val="accent2"/>
              </a:buClr>
            </a:pPr>
            <a:r>
              <a:rPr lang="en-GB" dirty="0" smtClean="0">
                <a:latin typeface="Calibri" panose="020F0502020204030204" pitchFamily="34" charset="0"/>
              </a:rPr>
              <a:t>Furthermore, even if organisational changes enhance workers’ control over their job, the process of their introduction can generate uncertainty leading to increased anxiety among workers.</a:t>
            </a:r>
          </a:p>
          <a:p>
            <a:pPr>
              <a:buClr>
                <a:schemeClr val="accent2"/>
              </a:buClr>
            </a:pPr>
            <a:r>
              <a:rPr lang="en-GB" dirty="0" smtClean="0">
                <a:latin typeface="Calibri" panose="020F0502020204030204" pitchFamily="34" charset="0"/>
              </a:rPr>
              <a:t>Also, a supplementary question is the length of this alleged effect of organisational changes on employees’ health. These effects on long-term sickness absence are unlikely to persist since those worst affected will choose to leave the organisation while the remainder are liable to adapt over time (</a:t>
            </a:r>
            <a:r>
              <a:rPr lang="en-GB" dirty="0" err="1" smtClean="0">
                <a:latin typeface="Calibri" panose="020F0502020204030204" pitchFamily="34" charset="0"/>
              </a:rPr>
              <a:t>Kahneman</a:t>
            </a:r>
            <a:r>
              <a:rPr lang="en-GB" dirty="0" smtClean="0">
                <a:latin typeface="Calibri" panose="020F0502020204030204" pitchFamily="34" charset="0"/>
              </a:rPr>
              <a:t> et al., 1999).  </a:t>
            </a:r>
            <a:endParaRPr lang="en-GB" dirty="0">
              <a:latin typeface="Calibri" panose="020F0502020204030204" pitchFamily="34" charset="0"/>
            </a:endParaRPr>
          </a:p>
        </p:txBody>
      </p:sp>
    </p:spTree>
    <p:extLst>
      <p:ext uri="{BB962C8B-B14F-4D97-AF65-F5344CB8AC3E}">
        <p14:creationId xmlns:p14="http://schemas.microsoft.com/office/powerpoint/2010/main" val="74601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a:xfrm>
            <a:off x="251520" y="0"/>
            <a:ext cx="7556500" cy="665311"/>
          </a:xfrm>
        </p:spPr>
        <p:txBody>
          <a:bodyPr>
            <a:noAutofit/>
          </a:bodyPr>
          <a:lstStyle/>
          <a:p>
            <a:pPr algn="ctr"/>
            <a:r>
              <a:rPr lang="fr-FR" sz="2400" b="1" dirty="0" err="1" smtClean="0">
                <a:latin typeface="Verdana" panose="020B0604030504040204" pitchFamily="34" charset="0"/>
                <a:ea typeface="Verdana" panose="020B0604030504040204" pitchFamily="34" charset="0"/>
                <a:cs typeface="Verdana" panose="020B0604030504040204" pitchFamily="34" charset="0"/>
              </a:rPr>
              <a:t>Organisational</a:t>
            </a:r>
            <a:r>
              <a:rPr lang="fr-FR" sz="2400" b="1" dirty="0" smtClean="0">
                <a:latin typeface="Verdana" panose="020B0604030504040204" pitchFamily="34" charset="0"/>
                <a:ea typeface="Verdana" panose="020B0604030504040204" pitchFamily="34" charset="0"/>
                <a:cs typeface="Verdana" panose="020B0604030504040204" pitchFamily="34" charset="0"/>
              </a:rPr>
              <a:t> changes </a:t>
            </a:r>
            <a:br>
              <a:rPr lang="fr-FR" sz="2400" b="1" dirty="0" smtClean="0">
                <a:latin typeface="Verdana" panose="020B0604030504040204" pitchFamily="34" charset="0"/>
                <a:ea typeface="Verdana" panose="020B0604030504040204" pitchFamily="34" charset="0"/>
                <a:cs typeface="Verdana" panose="020B0604030504040204" pitchFamily="34" charset="0"/>
              </a:rPr>
            </a:br>
            <a:r>
              <a:rPr lang="fr-FR" sz="2400" b="1" dirty="0" smtClean="0">
                <a:latin typeface="Verdana" panose="020B0604030504040204" pitchFamily="34" charset="0"/>
                <a:ea typeface="Verdana" panose="020B0604030504040204" pitchFamily="34" charset="0"/>
                <a:cs typeface="Verdana" panose="020B0604030504040204" pitchFamily="34" charset="0"/>
              </a:rPr>
              <a:t>and </a:t>
            </a:r>
            <a:r>
              <a:rPr lang="fr-FR" sz="2400" b="1" dirty="0" err="1" smtClean="0">
                <a:latin typeface="Verdana" panose="020B0604030504040204" pitchFamily="34" charset="0"/>
                <a:ea typeface="Verdana" panose="020B0604030504040204" pitchFamily="34" charset="0"/>
                <a:cs typeface="Verdana" panose="020B0604030504040204" pitchFamily="34" charset="0"/>
              </a:rPr>
              <a:t>health</a:t>
            </a:r>
            <a:r>
              <a:rPr lang="fr-FR" sz="2400" b="1" dirty="0" smtClean="0">
                <a:latin typeface="Verdana" panose="020B0604030504040204" pitchFamily="34" charset="0"/>
                <a:ea typeface="Verdana" panose="020B0604030504040204" pitchFamily="34" charset="0"/>
                <a:cs typeface="Verdana" panose="020B0604030504040204" pitchFamily="34" charset="0"/>
              </a:rPr>
              <a:t> at  </a:t>
            </a:r>
            <a:r>
              <a:rPr lang="fr-FR" sz="2400" b="1" dirty="0" err="1" smtClean="0">
                <a:latin typeface="Verdana" panose="020B0604030504040204" pitchFamily="34" charset="0"/>
                <a:ea typeface="Verdana" panose="020B0604030504040204" pitchFamily="34" charset="0"/>
                <a:cs typeface="Verdana" panose="020B0604030504040204" pitchFamily="34" charset="0"/>
              </a:rPr>
              <a:t>work</a:t>
            </a:r>
            <a:r>
              <a:rPr lang="fr-FR" sz="2400" b="1" dirty="0" smtClean="0">
                <a:latin typeface="Verdana" panose="020B0604030504040204" pitchFamily="34" charset="0"/>
                <a:ea typeface="Verdana" panose="020B0604030504040204" pitchFamily="34" charset="0"/>
                <a:cs typeface="Verdana" panose="020B0604030504040204" pitchFamily="34" charset="0"/>
              </a:rPr>
              <a:t> (2)</a:t>
            </a:r>
          </a:p>
        </p:txBody>
      </p:sp>
      <p:sp>
        <p:nvSpPr>
          <p:cNvPr id="8194" name="Rectangle 3"/>
          <p:cNvSpPr>
            <a:spLocks noGrp="1"/>
          </p:cNvSpPr>
          <p:nvPr>
            <p:ph type="body" idx="4294967295"/>
          </p:nvPr>
        </p:nvSpPr>
        <p:spPr>
          <a:xfrm>
            <a:off x="467544" y="836712"/>
            <a:ext cx="8208912" cy="5616624"/>
          </a:xfrm>
        </p:spPr>
        <p:txBody>
          <a:bodyPr>
            <a:noAutofit/>
          </a:bodyPr>
          <a:lstStyle/>
          <a:p>
            <a:pPr>
              <a:spcBef>
                <a:spcPts val="0"/>
              </a:spcBef>
              <a:buClr>
                <a:schemeClr val="accent2"/>
              </a:buClr>
            </a:pPr>
            <a:r>
              <a:rPr lang="en-GB" sz="2200" dirty="0">
                <a:solidFill>
                  <a:schemeClr val="bg2">
                    <a:lumMod val="75000"/>
                  </a:schemeClr>
                </a:solidFill>
                <a:latin typeface="Calibri" panose="020F0502020204030204" pitchFamily="34" charset="0"/>
                <a:cs typeface="+mn-cs"/>
              </a:rPr>
              <a:t>Different studies show that the introduction of new organisational practices tends to increase working intensity and consequently deteriorates health: Green (2004), </a:t>
            </a:r>
            <a:r>
              <a:rPr lang="en-GB" sz="2200" dirty="0" err="1">
                <a:solidFill>
                  <a:schemeClr val="bg2">
                    <a:lumMod val="75000"/>
                  </a:schemeClr>
                </a:solidFill>
                <a:latin typeface="Calibri" panose="020F0502020204030204" pitchFamily="34" charset="0"/>
                <a:cs typeface="+mn-cs"/>
              </a:rPr>
              <a:t>Cottini</a:t>
            </a:r>
            <a:r>
              <a:rPr lang="en-GB" sz="2200" dirty="0">
                <a:solidFill>
                  <a:schemeClr val="bg2">
                    <a:lumMod val="75000"/>
                  </a:schemeClr>
                </a:solidFill>
                <a:latin typeface="Calibri" panose="020F0502020204030204" pitchFamily="34" charset="0"/>
                <a:cs typeface="+mn-cs"/>
              </a:rPr>
              <a:t> and </a:t>
            </a:r>
            <a:r>
              <a:rPr lang="en-GB" sz="2200" dirty="0" err="1">
                <a:solidFill>
                  <a:schemeClr val="bg2">
                    <a:lumMod val="75000"/>
                  </a:schemeClr>
                </a:solidFill>
                <a:latin typeface="Calibri" panose="020F0502020204030204" pitchFamily="34" charset="0"/>
                <a:cs typeface="+mn-cs"/>
              </a:rPr>
              <a:t>Lucifora</a:t>
            </a:r>
            <a:r>
              <a:rPr lang="en-GB" sz="2200" dirty="0">
                <a:solidFill>
                  <a:schemeClr val="bg2">
                    <a:lumMod val="75000"/>
                  </a:schemeClr>
                </a:solidFill>
                <a:latin typeface="Calibri" panose="020F0502020204030204" pitchFamily="34" charset="0"/>
                <a:cs typeface="+mn-cs"/>
              </a:rPr>
              <a:t> (2010</a:t>
            </a:r>
            <a:r>
              <a:rPr lang="en-GB" sz="2200" dirty="0" smtClean="0">
                <a:solidFill>
                  <a:schemeClr val="bg2">
                    <a:lumMod val="75000"/>
                  </a:schemeClr>
                </a:solidFill>
                <a:latin typeface="Calibri" panose="020F0502020204030204" pitchFamily="34" charset="0"/>
                <a:cs typeface="+mn-cs"/>
              </a:rPr>
              <a:t>).</a:t>
            </a:r>
          </a:p>
          <a:p>
            <a:pPr>
              <a:spcBef>
                <a:spcPts val="0"/>
              </a:spcBef>
              <a:buClr>
                <a:schemeClr val="accent2"/>
              </a:buClr>
            </a:pPr>
            <a:r>
              <a:rPr lang="en-GB" sz="2200" dirty="0" smtClean="0">
                <a:solidFill>
                  <a:schemeClr val="bg2">
                    <a:lumMod val="75000"/>
                  </a:schemeClr>
                </a:solidFill>
                <a:latin typeface="Calibri" panose="020F0502020204030204" pitchFamily="34" charset="0"/>
                <a:cs typeface="+mn-cs"/>
              </a:rPr>
              <a:t>The </a:t>
            </a:r>
            <a:r>
              <a:rPr lang="en-GB" sz="2200" dirty="0">
                <a:solidFill>
                  <a:schemeClr val="bg2">
                    <a:lumMod val="75000"/>
                  </a:schemeClr>
                </a:solidFill>
                <a:latin typeface="Calibri" panose="020F0502020204030204" pitchFamily="34" charset="0"/>
                <a:cs typeface="+mn-cs"/>
              </a:rPr>
              <a:t>process of innovating can also generate anxiety: Bordia et </a:t>
            </a:r>
            <a:r>
              <a:rPr lang="en-GB" sz="2200" dirty="0" smtClean="0">
                <a:solidFill>
                  <a:schemeClr val="bg2">
                    <a:lumMod val="75000"/>
                  </a:schemeClr>
                </a:solidFill>
                <a:latin typeface="Calibri" panose="020F0502020204030204" pitchFamily="34" charset="0"/>
                <a:cs typeface="+mn-cs"/>
              </a:rPr>
              <a:t>al. </a:t>
            </a:r>
            <a:r>
              <a:rPr lang="en-GB" sz="2200" dirty="0">
                <a:solidFill>
                  <a:schemeClr val="bg2">
                    <a:lumMod val="75000"/>
                  </a:schemeClr>
                </a:solidFill>
                <a:latin typeface="Calibri" panose="020F0502020204030204" pitchFamily="34" charset="0"/>
                <a:cs typeface="+mn-cs"/>
              </a:rPr>
              <a:t>(2004</a:t>
            </a:r>
            <a:r>
              <a:rPr lang="en-GB" sz="2200" dirty="0" smtClean="0">
                <a:solidFill>
                  <a:schemeClr val="bg2">
                    <a:lumMod val="75000"/>
                  </a:schemeClr>
                </a:solidFill>
                <a:latin typeface="Calibri" panose="020F0502020204030204" pitchFamily="34" charset="0"/>
                <a:cs typeface="+mn-cs"/>
              </a:rPr>
              <a:t>),</a:t>
            </a:r>
          </a:p>
          <a:p>
            <a:pPr>
              <a:spcBef>
                <a:spcPts val="0"/>
              </a:spcBef>
              <a:buClr>
                <a:schemeClr val="accent2"/>
              </a:buClr>
            </a:pPr>
            <a:r>
              <a:rPr lang="en-GB" sz="2200" dirty="0" smtClean="0">
                <a:solidFill>
                  <a:schemeClr val="bg2">
                    <a:lumMod val="75000"/>
                  </a:schemeClr>
                </a:solidFill>
                <a:latin typeface="Calibri" panose="020F0502020204030204" pitchFamily="34" charset="0"/>
                <a:cs typeface="+mn-cs"/>
              </a:rPr>
              <a:t>Workplace </a:t>
            </a:r>
            <a:r>
              <a:rPr lang="en-GB" sz="2200" dirty="0">
                <a:solidFill>
                  <a:schemeClr val="bg2">
                    <a:lumMod val="75000"/>
                  </a:schemeClr>
                </a:solidFill>
                <a:latin typeface="Calibri" panose="020F0502020204030204" pitchFamily="34" charset="0"/>
                <a:cs typeface="+mn-cs"/>
              </a:rPr>
              <a:t>reorganisations causes different work-related mental and physical health problems: </a:t>
            </a:r>
            <a:r>
              <a:rPr lang="en-GB" sz="2200" dirty="0" smtClean="0">
                <a:solidFill>
                  <a:schemeClr val="bg2">
                    <a:lumMod val="75000"/>
                  </a:schemeClr>
                </a:solidFill>
                <a:latin typeface="Calibri" panose="020F0502020204030204" pitchFamily="34" charset="0"/>
                <a:cs typeface="+mn-cs"/>
              </a:rPr>
              <a:t>Pollard (</a:t>
            </a:r>
            <a:r>
              <a:rPr lang="en-GB" sz="2200" dirty="0">
                <a:solidFill>
                  <a:schemeClr val="bg2">
                    <a:lumMod val="75000"/>
                  </a:schemeClr>
                </a:solidFill>
                <a:latin typeface="Calibri" panose="020F0502020204030204" pitchFamily="34" charset="0"/>
                <a:cs typeface="+mn-cs"/>
              </a:rPr>
              <a:t>2001), </a:t>
            </a:r>
            <a:r>
              <a:rPr lang="en-GB" sz="2200" dirty="0" err="1" smtClean="0">
                <a:solidFill>
                  <a:schemeClr val="bg2">
                    <a:lumMod val="75000"/>
                  </a:schemeClr>
                </a:solidFill>
                <a:latin typeface="Calibri" panose="020F0502020204030204" pitchFamily="34" charset="0"/>
                <a:cs typeface="+mn-cs"/>
              </a:rPr>
              <a:t>Osthus</a:t>
            </a:r>
            <a:r>
              <a:rPr lang="en-GB" sz="2200" dirty="0" smtClean="0">
                <a:solidFill>
                  <a:schemeClr val="bg2">
                    <a:lumMod val="75000"/>
                  </a:schemeClr>
                </a:solidFill>
                <a:latin typeface="Calibri" panose="020F0502020204030204" pitchFamily="34" charset="0"/>
                <a:cs typeface="+mn-cs"/>
              </a:rPr>
              <a:t> (</a:t>
            </a:r>
            <a:r>
              <a:rPr lang="en-GB" sz="2200" dirty="0">
                <a:solidFill>
                  <a:schemeClr val="bg2">
                    <a:lumMod val="75000"/>
                  </a:schemeClr>
                </a:solidFill>
                <a:latin typeface="Calibri" panose="020F0502020204030204" pitchFamily="34" charset="0"/>
                <a:cs typeface="+mn-cs"/>
              </a:rPr>
              <a:t>2007</a:t>
            </a:r>
            <a:r>
              <a:rPr lang="en-GB" sz="2200" dirty="0" smtClean="0">
                <a:solidFill>
                  <a:schemeClr val="bg2">
                    <a:lumMod val="75000"/>
                  </a:schemeClr>
                </a:solidFill>
                <a:latin typeface="Calibri" panose="020F0502020204030204" pitchFamily="34" charset="0"/>
                <a:cs typeface="+mn-cs"/>
              </a:rPr>
              <a:t>).</a:t>
            </a:r>
            <a:endParaRPr lang="en-GB" sz="2200" dirty="0">
              <a:solidFill>
                <a:schemeClr val="bg2">
                  <a:lumMod val="75000"/>
                </a:schemeClr>
              </a:solidFill>
              <a:latin typeface="Calibri" panose="020F0502020204030204" pitchFamily="34" charset="0"/>
              <a:cs typeface="+mn-cs"/>
            </a:endParaRPr>
          </a:p>
          <a:p>
            <a:pPr>
              <a:spcBef>
                <a:spcPts val="0"/>
              </a:spcBef>
              <a:buClr>
                <a:schemeClr val="accent2"/>
              </a:buClr>
            </a:pPr>
            <a:r>
              <a:rPr lang="en-GB" sz="2200" dirty="0" smtClean="0">
                <a:solidFill>
                  <a:schemeClr val="bg2">
                    <a:lumMod val="75000"/>
                  </a:schemeClr>
                </a:solidFill>
                <a:latin typeface="Calibri" panose="020F0502020204030204" pitchFamily="34" charset="0"/>
                <a:cs typeface="+mn-cs"/>
              </a:rPr>
              <a:t>Social </a:t>
            </a:r>
            <a:r>
              <a:rPr lang="en-GB" sz="2200" dirty="0">
                <a:solidFill>
                  <a:schemeClr val="bg2">
                    <a:lumMod val="75000"/>
                  </a:schemeClr>
                </a:solidFill>
                <a:latin typeface="Calibri" panose="020F0502020204030204" pitchFamily="34" charset="0"/>
                <a:cs typeface="+mn-cs"/>
              </a:rPr>
              <a:t>support can help workers cope with workplace innovation, Bryson, Dale-Olsen and Barth (2014) find supportive evidence for the buffering effect of unionisation in mitigating the negative impact of workplace innovation on job </a:t>
            </a:r>
            <a:r>
              <a:rPr lang="en-GB" sz="2200" dirty="0" smtClean="0">
                <a:solidFill>
                  <a:schemeClr val="bg2">
                    <a:lumMod val="75000"/>
                  </a:schemeClr>
                </a:solidFill>
                <a:latin typeface="Calibri" panose="020F0502020204030204" pitchFamily="34" charset="0"/>
                <a:cs typeface="+mn-cs"/>
              </a:rPr>
              <a:t>anxiety.</a:t>
            </a:r>
            <a:endParaRPr lang="en-GB" sz="2200" dirty="0">
              <a:solidFill>
                <a:schemeClr val="bg2">
                  <a:lumMod val="75000"/>
                </a:schemeClr>
              </a:solidFill>
              <a:latin typeface="Calibri" panose="020F0502020204030204" pitchFamily="34" charset="0"/>
              <a:cs typeface="+mn-cs"/>
            </a:endParaRPr>
          </a:p>
          <a:p>
            <a:pPr>
              <a:spcBef>
                <a:spcPts val="0"/>
              </a:spcBef>
              <a:buClr>
                <a:schemeClr val="accent2"/>
              </a:buClr>
            </a:pPr>
            <a:r>
              <a:rPr lang="en-GB" sz="2200" dirty="0" smtClean="0">
                <a:solidFill>
                  <a:schemeClr val="bg2">
                    <a:lumMod val="75000"/>
                  </a:schemeClr>
                </a:solidFill>
                <a:latin typeface="Calibri" panose="020F0502020204030204" pitchFamily="34" charset="0"/>
                <a:cs typeface="+mn-cs"/>
              </a:rPr>
              <a:t>In </a:t>
            </a:r>
            <a:r>
              <a:rPr lang="en-GB" sz="2200" dirty="0">
                <a:solidFill>
                  <a:schemeClr val="bg2">
                    <a:lumMod val="75000"/>
                  </a:schemeClr>
                </a:solidFill>
                <a:latin typeface="Calibri" panose="020F0502020204030204" pitchFamily="34" charset="0"/>
                <a:cs typeface="+mn-cs"/>
              </a:rPr>
              <a:t>France, </a:t>
            </a:r>
            <a:r>
              <a:rPr lang="en-GB" sz="2200" dirty="0" err="1">
                <a:solidFill>
                  <a:schemeClr val="bg2">
                    <a:lumMod val="75000"/>
                  </a:schemeClr>
                </a:solidFill>
                <a:latin typeface="Calibri" panose="020F0502020204030204" pitchFamily="34" charset="0"/>
                <a:cs typeface="+mn-cs"/>
              </a:rPr>
              <a:t>Euzénat</a:t>
            </a:r>
            <a:r>
              <a:rPr lang="en-GB" sz="2200" dirty="0">
                <a:solidFill>
                  <a:schemeClr val="bg2">
                    <a:lumMod val="75000"/>
                  </a:schemeClr>
                </a:solidFill>
                <a:latin typeface="Calibri" panose="020F0502020204030204" pitchFamily="34" charset="0"/>
                <a:cs typeface="+mn-cs"/>
              </a:rPr>
              <a:t> et al, (2013) found that obtaining ISO9001 standard decreases work accidents in firms with more than 200 employees, whereas adopting goods and services labelling increases work accidents.</a:t>
            </a:r>
          </a:p>
        </p:txBody>
      </p:sp>
    </p:spTree>
    <p:extLst>
      <p:ext uri="{BB962C8B-B14F-4D97-AF65-F5344CB8AC3E}">
        <p14:creationId xmlns:p14="http://schemas.microsoft.com/office/powerpoint/2010/main" val="3081840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8129"/>
            <a:ext cx="7462664" cy="634082"/>
          </a:xfrm>
        </p:spPr>
        <p:txBody>
          <a:bodyPr>
            <a:normAutofit/>
          </a:bodyPr>
          <a:lstStyle/>
          <a:p>
            <a:r>
              <a:rPr lang="fr-FR" sz="2400" b="1" dirty="0" err="1" smtClean="0">
                <a:latin typeface="Verdana" panose="020B0604030504040204" pitchFamily="34" charset="0"/>
                <a:ea typeface="Verdana" panose="020B0604030504040204" pitchFamily="34" charset="0"/>
                <a:cs typeface="Verdana" panose="020B0604030504040204" pitchFamily="34" charset="0"/>
              </a:rPr>
              <a:t>What</a:t>
            </a:r>
            <a:r>
              <a:rPr lang="fr-FR" sz="2400" b="1" dirty="0" smtClean="0">
                <a:latin typeface="Verdana" panose="020B0604030504040204" pitchFamily="34" charset="0"/>
                <a:ea typeface="Verdana" panose="020B0604030504040204" pitchFamily="34" charset="0"/>
                <a:cs typeface="Verdana" panose="020B0604030504040204" pitchFamily="34" charset="0"/>
              </a:rPr>
              <a:t> type of </a:t>
            </a:r>
            <a:r>
              <a:rPr lang="fr-FR" sz="2400" b="1" dirty="0" err="1" smtClean="0">
                <a:latin typeface="Verdana" panose="020B0604030504040204" pitchFamily="34" charset="0"/>
                <a:ea typeface="Verdana" panose="020B0604030504040204" pitchFamily="34" charset="0"/>
                <a:cs typeface="Verdana" panose="020B0604030504040204" pitchFamily="34" charset="0"/>
              </a:rPr>
              <a:t>database</a:t>
            </a:r>
            <a:r>
              <a:rPr lang="fr-FR" sz="2400" b="1" dirty="0" smtClean="0">
                <a:latin typeface="Verdana" panose="020B0604030504040204" pitchFamily="34" charset="0"/>
                <a:ea typeface="Verdana" panose="020B0604030504040204" pitchFamily="34" charset="0"/>
                <a:cs typeface="Verdana" panose="020B0604030504040204" pitchFamily="34" charset="0"/>
              </a:rPr>
              <a:t> do </a:t>
            </a:r>
            <a:r>
              <a:rPr lang="fr-FR" sz="2400" b="1" dirty="0" err="1" smtClean="0">
                <a:latin typeface="Verdana" panose="020B0604030504040204" pitchFamily="34" charset="0"/>
                <a:ea typeface="Verdana" panose="020B0604030504040204" pitchFamily="34" charset="0"/>
                <a:cs typeface="Verdana" panose="020B0604030504040204" pitchFamily="34" charset="0"/>
              </a:rPr>
              <a:t>we</a:t>
            </a:r>
            <a:r>
              <a:rPr lang="fr-FR" sz="2400" b="1" dirty="0" smtClean="0">
                <a:latin typeface="Verdana" panose="020B0604030504040204" pitchFamily="34" charset="0"/>
                <a:ea typeface="Verdana" panose="020B0604030504040204" pitchFamily="34" charset="0"/>
                <a:cs typeface="Verdana" panose="020B0604030504040204" pitchFamily="34" charset="0"/>
              </a:rPr>
              <a:t> </a:t>
            </a:r>
            <a:r>
              <a:rPr lang="fr-FR" sz="2400" b="1" dirty="0" err="1" smtClean="0">
                <a:latin typeface="Verdana" panose="020B0604030504040204" pitchFamily="34" charset="0"/>
                <a:ea typeface="Verdana" panose="020B0604030504040204" pitchFamily="34" charset="0"/>
                <a:cs typeface="Verdana" panose="020B0604030504040204" pitchFamily="34" charset="0"/>
              </a:rPr>
              <a:t>need</a:t>
            </a:r>
            <a:r>
              <a:rPr lang="fr-FR" sz="2400" b="1" dirty="0" smtClean="0">
                <a:latin typeface="Verdana" panose="020B0604030504040204" pitchFamily="34" charset="0"/>
                <a:ea typeface="Verdana" panose="020B0604030504040204" pitchFamily="34" charset="0"/>
                <a:cs typeface="Verdana" panose="020B0604030504040204" pitchFamily="34" charset="0"/>
              </a:rPr>
              <a:t> ?</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107504" y="620688"/>
            <a:ext cx="8821488" cy="5433467"/>
          </a:xfrm>
        </p:spPr>
        <p:txBody>
          <a:bodyPr>
            <a:normAutofit/>
          </a:bodyPr>
          <a:lstStyle/>
          <a:p>
            <a:pPr algn="just"/>
            <a:r>
              <a:rPr lang="en-GB" sz="2400" dirty="0" smtClean="0">
                <a:solidFill>
                  <a:schemeClr val="tx1"/>
                </a:solidFill>
                <a:latin typeface="Calibri" panose="020F0502020204030204" pitchFamily="34" charset="0"/>
              </a:rPr>
              <a:t>Employer-employee linked dataset with:</a:t>
            </a:r>
          </a:p>
          <a:p>
            <a:pPr algn="just"/>
            <a:endParaRPr lang="en-GB" sz="2400" dirty="0" smtClean="0">
              <a:solidFill>
                <a:schemeClr val="tx1"/>
              </a:solidFill>
              <a:latin typeface="Calibri" panose="020F0502020204030204" pitchFamily="34" charset="0"/>
            </a:endParaRPr>
          </a:p>
          <a:p>
            <a:pPr lvl="1" algn="just">
              <a:buClr>
                <a:schemeClr val="tx1"/>
              </a:buClr>
              <a:buFont typeface="Wingdings" panose="05000000000000000000" pitchFamily="2" charset="2"/>
              <a:buChar char="v"/>
            </a:pPr>
            <a:r>
              <a:rPr lang="en-GB" sz="2200" dirty="0" smtClean="0">
                <a:solidFill>
                  <a:schemeClr val="bg2">
                    <a:lumMod val="75000"/>
                  </a:schemeClr>
                </a:solidFill>
                <a:latin typeface="Calibri" panose="020F0502020204030204" pitchFamily="34" charset="0"/>
              </a:rPr>
              <a:t>indicators of innovations in terms of tools or practices defining the technology and organisation of production at large at firm or establishment levels.</a:t>
            </a:r>
          </a:p>
          <a:p>
            <a:pPr lvl="1" algn="just">
              <a:buClr>
                <a:schemeClr val="tx1"/>
              </a:buClr>
              <a:buFont typeface="Wingdings" panose="05000000000000000000" pitchFamily="2" charset="2"/>
              <a:buChar char="v"/>
            </a:pPr>
            <a:endParaRPr lang="en-GB" sz="2200" dirty="0" smtClean="0">
              <a:solidFill>
                <a:schemeClr val="bg2">
                  <a:lumMod val="75000"/>
                </a:schemeClr>
              </a:solidFill>
              <a:latin typeface="Calibri" panose="020F0502020204030204" pitchFamily="34" charset="0"/>
            </a:endParaRPr>
          </a:p>
          <a:p>
            <a:pPr lvl="1" algn="just">
              <a:buClr>
                <a:schemeClr val="tx1"/>
              </a:buClr>
              <a:buFont typeface="Wingdings" panose="05000000000000000000" pitchFamily="2" charset="2"/>
              <a:buChar char="v"/>
            </a:pPr>
            <a:r>
              <a:rPr lang="en-GB" sz="2200" dirty="0" smtClean="0">
                <a:solidFill>
                  <a:schemeClr val="bg2">
                    <a:lumMod val="75000"/>
                  </a:schemeClr>
                </a:solidFill>
                <a:latin typeface="Calibri" panose="020F0502020204030204" pitchFamily="34" charset="0"/>
              </a:rPr>
              <a:t>Precise measures of health indicators at employee level:</a:t>
            </a:r>
          </a:p>
          <a:p>
            <a:pPr lvl="2" algn="just">
              <a:buClr>
                <a:schemeClr val="tx1"/>
              </a:buClr>
            </a:pPr>
            <a:r>
              <a:rPr lang="en-GB" sz="1800" dirty="0" smtClean="0">
                <a:solidFill>
                  <a:schemeClr val="bg2">
                    <a:lumMod val="75000"/>
                  </a:schemeClr>
                </a:solidFill>
                <a:latin typeface="Calibri" panose="020F0502020204030204" pitchFamily="34" charset="0"/>
              </a:rPr>
              <a:t>health status</a:t>
            </a:r>
          </a:p>
          <a:p>
            <a:pPr lvl="2" algn="just">
              <a:buClr>
                <a:schemeClr val="tx1"/>
              </a:buClr>
            </a:pPr>
            <a:r>
              <a:rPr lang="en-GB" sz="1800" dirty="0" smtClean="0">
                <a:solidFill>
                  <a:schemeClr val="bg2">
                    <a:lumMod val="75000"/>
                  </a:schemeClr>
                </a:solidFill>
                <a:latin typeface="Calibri" panose="020F0502020204030204" pitchFamily="34" charset="0"/>
              </a:rPr>
              <a:t> degrees of physical functioning</a:t>
            </a:r>
          </a:p>
          <a:p>
            <a:pPr lvl="2" algn="just">
              <a:buClr>
                <a:schemeClr val="tx1"/>
              </a:buClr>
            </a:pPr>
            <a:r>
              <a:rPr lang="en-GB" sz="1800" dirty="0" smtClean="0">
                <a:solidFill>
                  <a:schemeClr val="bg2">
                    <a:lumMod val="75000"/>
                  </a:schemeClr>
                </a:solidFill>
                <a:latin typeface="Calibri" panose="020F0502020204030204" pitchFamily="34" charset="0"/>
              </a:rPr>
              <a:t> problems with work caused by physical health</a:t>
            </a:r>
          </a:p>
          <a:p>
            <a:pPr lvl="2" algn="just">
              <a:buClr>
                <a:schemeClr val="tx1"/>
              </a:buClr>
            </a:pPr>
            <a:r>
              <a:rPr lang="en-GB" sz="1800" dirty="0" smtClean="0">
                <a:solidFill>
                  <a:schemeClr val="bg2">
                    <a:lumMod val="75000"/>
                  </a:schemeClr>
                </a:solidFill>
                <a:latin typeface="Calibri" panose="020F0502020204030204" pitchFamily="34" charset="0"/>
              </a:rPr>
              <a:t> degrees of bodily pain and the extent to which pain interferes with normal work</a:t>
            </a:r>
          </a:p>
          <a:p>
            <a:pPr lvl="2" algn="just">
              <a:buClr>
                <a:schemeClr val="tx1"/>
              </a:buClr>
            </a:pPr>
            <a:r>
              <a:rPr lang="en-GB" sz="1800" dirty="0" smtClean="0">
                <a:solidFill>
                  <a:schemeClr val="bg2">
                    <a:lumMod val="75000"/>
                  </a:schemeClr>
                </a:solidFill>
                <a:latin typeface="Calibri" panose="020F0502020204030204" pitchFamily="34" charset="0"/>
              </a:rPr>
              <a:t> work accidents</a:t>
            </a:r>
          </a:p>
          <a:p>
            <a:pPr lvl="2" algn="just">
              <a:buClr>
                <a:schemeClr val="tx1"/>
              </a:buClr>
            </a:pPr>
            <a:r>
              <a:rPr lang="en-GB" sz="1800" dirty="0" smtClean="0">
                <a:solidFill>
                  <a:schemeClr val="bg2">
                    <a:lumMod val="75000"/>
                  </a:schemeClr>
                </a:solidFill>
                <a:latin typeface="Calibri" panose="020F0502020204030204" pitchFamily="34" charset="0"/>
              </a:rPr>
              <a:t> occupational disease</a:t>
            </a:r>
          </a:p>
          <a:p>
            <a:pPr lvl="2" algn="just">
              <a:buClr>
                <a:schemeClr val="tx1"/>
              </a:buClr>
            </a:pPr>
            <a:r>
              <a:rPr lang="en-GB" sz="1800" dirty="0" smtClean="0">
                <a:solidFill>
                  <a:schemeClr val="bg2">
                    <a:lumMod val="75000"/>
                  </a:schemeClr>
                </a:solidFill>
                <a:latin typeface="Calibri" panose="020F0502020204030204" pitchFamily="34" charset="0"/>
              </a:rPr>
              <a:t>sick leave</a:t>
            </a:r>
          </a:p>
          <a:p>
            <a:pPr algn="just"/>
            <a:endParaRPr lang="fr-FR"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79742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7462664" cy="634082"/>
          </a:xfrm>
        </p:spPr>
        <p:txBody>
          <a:bodyPr>
            <a:normAutofit/>
          </a:bodyPr>
          <a:lstStyle/>
          <a:p>
            <a:r>
              <a:rPr lang="fr-FR" sz="2400" b="1" dirty="0" smtClean="0">
                <a:latin typeface="Verdana" panose="020B0604030504040204" pitchFamily="34" charset="0"/>
                <a:ea typeface="Verdana" panose="020B0604030504040204" pitchFamily="34" charset="0"/>
                <a:cs typeface="Verdana" panose="020B0604030504040204" pitchFamily="34" charset="0"/>
              </a:rPr>
              <a:t>The COI Survey</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323528" y="1124744"/>
            <a:ext cx="8424936" cy="4392488"/>
          </a:xfrm>
        </p:spPr>
        <p:txBody>
          <a:bodyPr>
            <a:normAutofit/>
          </a:bodyPr>
          <a:lstStyle/>
          <a:p>
            <a:pPr algn="just">
              <a:buClr>
                <a:schemeClr val="tx1"/>
              </a:buClr>
            </a:pPr>
            <a:r>
              <a:rPr lang="en-US" sz="2200" dirty="0" smtClean="0">
                <a:solidFill>
                  <a:schemeClr val="bg2">
                    <a:lumMod val="75000"/>
                  </a:schemeClr>
                </a:solidFill>
                <a:latin typeface="Calibri" panose="020F0502020204030204" pitchFamily="34" charset="0"/>
              </a:rPr>
              <a:t>The </a:t>
            </a:r>
            <a:r>
              <a:rPr lang="en-US" sz="2200" dirty="0">
                <a:solidFill>
                  <a:schemeClr val="bg2">
                    <a:lumMod val="75000"/>
                  </a:schemeClr>
                </a:solidFill>
                <a:latin typeface="Calibri" panose="020F0502020204030204" pitchFamily="34" charset="0"/>
              </a:rPr>
              <a:t>observed units are </a:t>
            </a:r>
            <a:r>
              <a:rPr lang="en-US" sz="2200" dirty="0" smtClean="0">
                <a:solidFill>
                  <a:schemeClr val="bg2">
                    <a:lumMod val="75000"/>
                  </a:schemeClr>
                </a:solidFill>
                <a:latin typeface="Calibri" panose="020F0502020204030204" pitchFamily="34" charset="0"/>
              </a:rPr>
              <a:t>private firms in </a:t>
            </a:r>
            <a:r>
              <a:rPr lang="en-US" sz="2200" dirty="0">
                <a:solidFill>
                  <a:schemeClr val="bg2">
                    <a:lumMod val="75000"/>
                  </a:schemeClr>
                </a:solidFill>
                <a:latin typeface="Calibri" panose="020F0502020204030204" pitchFamily="34" charset="0"/>
              </a:rPr>
              <a:t>the non-agricultural market sector with 10 employees or more. </a:t>
            </a:r>
            <a:r>
              <a:rPr lang="en-US" sz="2200" dirty="0" smtClean="0">
                <a:solidFill>
                  <a:schemeClr val="bg2">
                    <a:lumMod val="75000"/>
                  </a:schemeClr>
                </a:solidFill>
                <a:latin typeface="Calibri" panose="020F0502020204030204" pitchFamily="34" charset="0"/>
              </a:rPr>
              <a:t>Financial </a:t>
            </a:r>
            <a:r>
              <a:rPr lang="en-US" sz="2200" dirty="0">
                <a:solidFill>
                  <a:schemeClr val="bg2">
                    <a:lumMod val="75000"/>
                  </a:schemeClr>
                </a:solidFill>
                <a:latin typeface="Calibri" panose="020F0502020204030204" pitchFamily="34" charset="0"/>
              </a:rPr>
              <a:t>sectors and research and </a:t>
            </a:r>
            <a:r>
              <a:rPr lang="en-US" sz="2200" dirty="0" smtClean="0">
                <a:solidFill>
                  <a:schemeClr val="bg2">
                    <a:lumMod val="75000"/>
                  </a:schemeClr>
                </a:solidFill>
                <a:latin typeface="Calibri" panose="020F0502020204030204" pitchFamily="34" charset="0"/>
              </a:rPr>
              <a:t>development are </a:t>
            </a:r>
            <a:r>
              <a:rPr lang="en-US" sz="2200" dirty="0">
                <a:solidFill>
                  <a:schemeClr val="bg2">
                    <a:lumMod val="75000"/>
                  </a:schemeClr>
                </a:solidFill>
                <a:latin typeface="Calibri" panose="020F0502020204030204" pitchFamily="34" charset="0"/>
              </a:rPr>
              <a:t>included, but services to </a:t>
            </a:r>
            <a:r>
              <a:rPr lang="en-US" sz="2200" dirty="0" smtClean="0">
                <a:solidFill>
                  <a:schemeClr val="bg2">
                    <a:lumMod val="75000"/>
                  </a:schemeClr>
                </a:solidFill>
                <a:latin typeface="Calibri" panose="020F0502020204030204" pitchFamily="34" charset="0"/>
              </a:rPr>
              <a:t>individuals are </a:t>
            </a:r>
            <a:r>
              <a:rPr lang="en-US" sz="2200" dirty="0">
                <a:solidFill>
                  <a:schemeClr val="bg2">
                    <a:lumMod val="75000"/>
                  </a:schemeClr>
                </a:solidFill>
                <a:latin typeface="Calibri" panose="020F0502020204030204" pitchFamily="34" charset="0"/>
              </a:rPr>
              <a:t>excluded</a:t>
            </a:r>
            <a:r>
              <a:rPr lang="en-US" sz="2200" dirty="0" smtClean="0">
                <a:solidFill>
                  <a:schemeClr val="bg2">
                    <a:lumMod val="75000"/>
                  </a:schemeClr>
                </a:solidFill>
                <a:latin typeface="Calibri" panose="020F0502020204030204" pitchFamily="34" charset="0"/>
              </a:rPr>
              <a:t>.</a:t>
            </a:r>
          </a:p>
          <a:p>
            <a:pPr algn="just">
              <a:buClr>
                <a:schemeClr val="tx1"/>
              </a:buClr>
            </a:pPr>
            <a:r>
              <a:rPr lang="en-US" sz="2200" dirty="0" smtClean="0">
                <a:solidFill>
                  <a:schemeClr val="bg2">
                    <a:lumMod val="75000"/>
                  </a:schemeClr>
                </a:solidFill>
                <a:latin typeface="Calibri" panose="020F0502020204030204" pitchFamily="34" charset="0"/>
              </a:rPr>
              <a:t>The </a:t>
            </a:r>
            <a:r>
              <a:rPr lang="en-US" sz="2200" dirty="0">
                <a:solidFill>
                  <a:schemeClr val="bg2">
                    <a:lumMod val="75000"/>
                  </a:schemeClr>
                </a:solidFill>
                <a:latin typeface="Calibri" panose="020F0502020204030204" pitchFamily="34" charset="0"/>
              </a:rPr>
              <a:t>data were stratified by </a:t>
            </a:r>
            <a:r>
              <a:rPr lang="en-US" sz="2200" dirty="0" smtClean="0">
                <a:solidFill>
                  <a:schemeClr val="bg2">
                    <a:lumMod val="75000"/>
                  </a:schemeClr>
                </a:solidFill>
                <a:latin typeface="Calibri" panose="020F0502020204030204" pitchFamily="34" charset="0"/>
              </a:rPr>
              <a:t>industry and </a:t>
            </a:r>
            <a:r>
              <a:rPr lang="en-US" sz="2200" dirty="0">
                <a:solidFill>
                  <a:schemeClr val="bg2">
                    <a:lumMod val="75000"/>
                  </a:schemeClr>
                </a:solidFill>
                <a:latin typeface="Calibri" panose="020F0502020204030204" pitchFamily="34" charset="0"/>
              </a:rPr>
              <a:t>company size with a comprehensive layer beyond 500 employees. This sample contains </a:t>
            </a:r>
            <a:r>
              <a:rPr lang="en-US" sz="2200" dirty="0" smtClean="0">
                <a:solidFill>
                  <a:schemeClr val="bg2">
                    <a:lumMod val="75000"/>
                  </a:schemeClr>
                </a:solidFill>
                <a:latin typeface="Calibri" panose="020F0502020204030204" pitchFamily="34" charset="0"/>
              </a:rPr>
              <a:t>13697 units. </a:t>
            </a:r>
          </a:p>
          <a:p>
            <a:pPr algn="just">
              <a:buClr>
                <a:schemeClr val="tx1"/>
              </a:buClr>
            </a:pPr>
            <a:r>
              <a:rPr lang="en-US" sz="2200" dirty="0" smtClean="0">
                <a:solidFill>
                  <a:schemeClr val="bg2">
                    <a:lumMod val="75000"/>
                  </a:schemeClr>
                </a:solidFill>
                <a:latin typeface="Calibri" panose="020F0502020204030204" pitchFamily="34" charset="0"/>
              </a:rPr>
              <a:t>Very precise set of information about the use in 2006 and 2003 of a large set of tools which diffusion within the population of companies was large enough to justify a question in a national survey:</a:t>
            </a:r>
          </a:p>
          <a:p>
            <a:pPr lvl="1" algn="just">
              <a:buClr>
                <a:schemeClr val="tx1"/>
              </a:buClr>
            </a:pPr>
            <a:r>
              <a:rPr lang="en-US" sz="1800" dirty="0" smtClean="0">
                <a:solidFill>
                  <a:schemeClr val="bg2">
                    <a:lumMod val="75000"/>
                  </a:schemeClr>
                </a:solidFill>
                <a:latin typeface="Calibri" panose="020F0502020204030204" pitchFamily="34" charset="0"/>
              </a:rPr>
              <a:t> like just in time, ISO certification, traceability, enterprise research planning </a:t>
            </a:r>
            <a:r>
              <a:rPr lang="en-US" sz="1800" dirty="0" err="1" smtClean="0">
                <a:solidFill>
                  <a:schemeClr val="bg2">
                    <a:lumMod val="75000"/>
                  </a:schemeClr>
                </a:solidFill>
                <a:latin typeface="Calibri" panose="020F0502020204030204" pitchFamily="34" charset="0"/>
              </a:rPr>
              <a:t>etc</a:t>
            </a:r>
            <a:r>
              <a:rPr lang="en-US" sz="1800" dirty="0" smtClean="0">
                <a:solidFill>
                  <a:schemeClr val="bg2">
                    <a:lumMod val="75000"/>
                  </a:schemeClr>
                </a:solidFill>
                <a:latin typeface="Calibri" panose="020F0502020204030204" pitchFamily="34" charset="0"/>
              </a:rPr>
              <a:t>,</a:t>
            </a:r>
          </a:p>
        </p:txBody>
      </p:sp>
    </p:spTree>
    <p:extLst>
      <p:ext uri="{BB962C8B-B14F-4D97-AF65-F5344CB8AC3E}">
        <p14:creationId xmlns:p14="http://schemas.microsoft.com/office/powerpoint/2010/main" val="89405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7462664" cy="634082"/>
          </a:xfrm>
        </p:spPr>
        <p:txBody>
          <a:bodyPr>
            <a:normAutofit/>
          </a:bodyPr>
          <a:lstStyle/>
          <a:p>
            <a:r>
              <a:rPr lang="fr-FR" sz="2400" b="1" dirty="0" smtClean="0">
                <a:latin typeface="Verdana" panose="020B0604030504040204" pitchFamily="34" charset="0"/>
                <a:ea typeface="Verdana" panose="020B0604030504040204" pitchFamily="34" charset="0"/>
                <a:cs typeface="Verdana" panose="020B0604030504040204" pitchFamily="34" charset="0"/>
              </a:rPr>
              <a:t>The Hygie </a:t>
            </a:r>
            <a:r>
              <a:rPr lang="fr-FR" sz="2400" b="1" dirty="0" err="1" smtClean="0">
                <a:latin typeface="Verdana" panose="020B0604030504040204" pitchFamily="34" charset="0"/>
                <a:ea typeface="Verdana" panose="020B0604030504040204" pitchFamily="34" charset="0"/>
                <a:cs typeface="Verdana" panose="020B0604030504040204" pitchFamily="34" charset="0"/>
              </a:rPr>
              <a:t>database</a:t>
            </a:r>
            <a:endParaRPr lang="fr-F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467544" y="692696"/>
            <a:ext cx="8568952" cy="5433467"/>
          </a:xfrm>
        </p:spPr>
        <p:txBody>
          <a:bodyPr>
            <a:normAutofit/>
          </a:bodyPr>
          <a:lstStyle/>
          <a:p>
            <a:pPr algn="just">
              <a:buClr>
                <a:schemeClr val="tx1"/>
              </a:buClr>
            </a:pPr>
            <a:r>
              <a:rPr lang="en-GB" sz="2200" dirty="0">
                <a:solidFill>
                  <a:schemeClr val="bg2">
                    <a:lumMod val="75000"/>
                  </a:schemeClr>
                </a:solidFill>
                <a:latin typeface="Calibri" panose="020F0502020204030204" pitchFamily="34" charset="0"/>
              </a:rPr>
              <a:t>Merging two French administrative files : National retirement pension fund (CNAV)  and National Health Insurance Fund (CNAM-TS)</a:t>
            </a:r>
          </a:p>
          <a:p>
            <a:pPr algn="just">
              <a:buClr>
                <a:schemeClr val="tx1"/>
              </a:buClr>
            </a:pPr>
            <a:r>
              <a:rPr lang="en-GB" sz="2200" dirty="0">
                <a:solidFill>
                  <a:schemeClr val="bg2">
                    <a:lumMod val="75000"/>
                  </a:schemeClr>
                </a:solidFill>
                <a:latin typeface="Calibri" panose="020F0502020204030204" pitchFamily="34" charset="0"/>
              </a:rPr>
              <a:t>The CNAV data served as the entry point with a sample of 804,599 beneficiaries in 2005 aged from 22 to 70 with at least one work quarter qualifying for retirement during the course of their lives. The CNAM-TS data concern National Health Insurance beneficiaries for which at least one reimbursement was received in 2004 or 2005. </a:t>
            </a:r>
          </a:p>
          <a:p>
            <a:pPr algn="just">
              <a:buClr>
                <a:schemeClr val="tx1"/>
              </a:buClr>
            </a:pPr>
            <a:r>
              <a:rPr lang="en-GB" sz="2200" dirty="0">
                <a:solidFill>
                  <a:schemeClr val="bg2">
                    <a:lumMod val="75000"/>
                  </a:schemeClr>
                </a:solidFill>
                <a:latin typeface="Calibri" panose="020F0502020204030204" pitchFamily="34" charset="0"/>
              </a:rPr>
              <a:t>CNAV and CNAM-TS data matching allowed to build the HYGIE panel of 538,870 beneficiaries from 2005 to 2010. It records:</a:t>
            </a:r>
          </a:p>
          <a:p>
            <a:pPr lvl="1" algn="just">
              <a:buClr>
                <a:schemeClr val="tx1"/>
              </a:buClr>
            </a:pPr>
            <a:r>
              <a:rPr lang="en-GB" sz="1800" dirty="0">
                <a:solidFill>
                  <a:schemeClr val="bg2">
                    <a:lumMod val="75000"/>
                  </a:schemeClr>
                </a:solidFill>
                <a:latin typeface="Calibri" panose="020F0502020204030204" pitchFamily="34" charset="0"/>
              </a:rPr>
              <a:t>individual information about socio-demographic characteristics, professional career, medical consumption, sick leaves</a:t>
            </a:r>
          </a:p>
          <a:p>
            <a:pPr lvl="1" algn="just">
              <a:buClr>
                <a:schemeClr val="tx1"/>
              </a:buClr>
            </a:pPr>
            <a:r>
              <a:rPr lang="en-GB" sz="1800" dirty="0">
                <a:solidFill>
                  <a:schemeClr val="bg2">
                    <a:lumMod val="75000"/>
                  </a:schemeClr>
                </a:solidFill>
                <a:latin typeface="Calibri" panose="020F0502020204030204" pitchFamily="34" charset="0"/>
              </a:rPr>
              <a:t>information about the identity of employers</a:t>
            </a:r>
          </a:p>
          <a:p>
            <a:pPr lvl="1" algn="just">
              <a:buClr>
                <a:schemeClr val="tx1"/>
              </a:buClr>
            </a:pPr>
            <a:r>
              <a:rPr lang="en-GB" sz="1800" dirty="0">
                <a:solidFill>
                  <a:schemeClr val="bg2">
                    <a:lumMod val="75000"/>
                  </a:schemeClr>
                </a:solidFill>
                <a:latin typeface="Calibri" panose="020F0502020204030204" pitchFamily="34" charset="0"/>
              </a:rPr>
              <a:t>complete retrospective career information including data about periods of long term sickness absence and injury leave before 2005.</a:t>
            </a:r>
          </a:p>
        </p:txBody>
      </p:sp>
    </p:spTree>
    <p:extLst>
      <p:ext uri="{BB962C8B-B14F-4D97-AF65-F5344CB8AC3E}">
        <p14:creationId xmlns:p14="http://schemas.microsoft.com/office/powerpoint/2010/main" val="251980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49"/>
            <a:ext cx="7462664" cy="634082"/>
          </a:xfrm>
        </p:spPr>
        <p:txBody>
          <a:bodyPr>
            <a:normAutofit/>
          </a:bodyPr>
          <a:lstStyle/>
          <a:p>
            <a:pPr algn="ctr"/>
            <a:r>
              <a:rPr lang="en-GB" sz="2400" b="1" dirty="0" smtClean="0">
                <a:latin typeface="Verdana" panose="020B0604030504040204" pitchFamily="34" charset="0"/>
                <a:ea typeface="Verdana" panose="020B0604030504040204" pitchFamily="34" charset="0"/>
                <a:cs typeface="Verdana" panose="020B0604030504040204" pitchFamily="34" charset="0"/>
              </a:rPr>
              <a:t>Matching </a:t>
            </a:r>
            <a:r>
              <a:rPr lang="en-GB" sz="2400" b="1" dirty="0" err="1" smtClean="0">
                <a:latin typeface="Verdana" panose="020B0604030504040204" pitchFamily="34" charset="0"/>
                <a:ea typeface="Verdana" panose="020B0604030504040204" pitchFamily="34" charset="0"/>
                <a:cs typeface="Verdana" panose="020B0604030504040204" pitchFamily="34" charset="0"/>
              </a:rPr>
              <a:t>Hygie</a:t>
            </a:r>
            <a:r>
              <a:rPr lang="en-GB" sz="2400" b="1" dirty="0" smtClean="0">
                <a:latin typeface="Verdana" panose="020B0604030504040204" pitchFamily="34" charset="0"/>
                <a:ea typeface="Verdana" panose="020B0604030504040204" pitchFamily="34" charset="0"/>
                <a:cs typeface="Verdana" panose="020B0604030504040204" pitchFamily="34" charset="0"/>
              </a:rPr>
              <a:t> and COI </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539552" y="620688"/>
            <a:ext cx="8208912" cy="5073427"/>
          </a:xfrm>
        </p:spPr>
        <p:txBody>
          <a:bodyPr>
            <a:normAutofit fontScale="92500" lnSpcReduction="10000"/>
          </a:bodyPr>
          <a:lstStyle/>
          <a:p>
            <a:pPr algn="just">
              <a:buClr>
                <a:schemeClr val="tx1"/>
              </a:buClr>
            </a:pPr>
            <a:r>
              <a:rPr lang="en-US" sz="2200" dirty="0" smtClean="0">
                <a:solidFill>
                  <a:schemeClr val="bg2">
                    <a:lumMod val="75000"/>
                  </a:schemeClr>
                </a:solidFill>
                <a:latin typeface="Calibri" panose="020F0502020204030204" pitchFamily="34" charset="0"/>
              </a:rPr>
              <a:t>Within HYGIE, we kept all individuals on whom we observe the identity of the employer between 2003 and 2005, that is the period of observation of  employer characteristics in the COI survey. </a:t>
            </a:r>
          </a:p>
          <a:p>
            <a:pPr algn="just">
              <a:buClr>
                <a:schemeClr val="tx1"/>
              </a:buClr>
            </a:pPr>
            <a:endParaRPr lang="en-US" sz="2200" dirty="0" smtClean="0">
              <a:solidFill>
                <a:schemeClr val="bg2">
                  <a:lumMod val="75000"/>
                </a:schemeClr>
              </a:solidFill>
              <a:latin typeface="Calibri" panose="020F0502020204030204" pitchFamily="34" charset="0"/>
            </a:endParaRPr>
          </a:p>
          <a:p>
            <a:pPr algn="just">
              <a:buClr>
                <a:schemeClr val="tx1"/>
              </a:buClr>
            </a:pPr>
            <a:r>
              <a:rPr lang="en-US" sz="2200" dirty="0" smtClean="0">
                <a:solidFill>
                  <a:schemeClr val="bg2">
                    <a:lumMod val="75000"/>
                  </a:schemeClr>
                </a:solidFill>
                <a:latin typeface="Calibri" panose="020F0502020204030204" pitchFamily="34" charset="0"/>
              </a:rPr>
              <a:t>We were left with a set of 477 250 individuals employed in the whole private sector. Then, we matched the 13 697 units surveyed in COI with the employers of this set of individuals. </a:t>
            </a:r>
          </a:p>
          <a:p>
            <a:pPr algn="just">
              <a:buClr>
                <a:schemeClr val="tx1"/>
              </a:buClr>
            </a:pPr>
            <a:endParaRPr lang="en-US" sz="2200" dirty="0" smtClean="0">
              <a:solidFill>
                <a:schemeClr val="bg2">
                  <a:lumMod val="75000"/>
                </a:schemeClr>
              </a:solidFill>
              <a:latin typeface="Calibri" panose="020F0502020204030204" pitchFamily="34" charset="0"/>
            </a:endParaRPr>
          </a:p>
          <a:p>
            <a:pPr algn="just">
              <a:buClr>
                <a:schemeClr val="tx1"/>
              </a:buClr>
            </a:pPr>
            <a:r>
              <a:rPr lang="en-US" sz="2200" dirty="0" smtClean="0">
                <a:solidFill>
                  <a:schemeClr val="bg2">
                    <a:lumMod val="75000"/>
                  </a:schemeClr>
                </a:solidFill>
                <a:latin typeface="Calibri" panose="020F0502020204030204" pitchFamily="34" charset="0"/>
              </a:rPr>
              <a:t>We found 12 366 COI firms employing employees in Hygie, that is a match rate of around 90%.</a:t>
            </a:r>
          </a:p>
          <a:p>
            <a:pPr algn="just">
              <a:buClr>
                <a:schemeClr val="tx1"/>
              </a:buClr>
            </a:pPr>
            <a:endParaRPr lang="en-US" sz="2200" dirty="0" smtClean="0">
              <a:solidFill>
                <a:schemeClr val="bg2">
                  <a:lumMod val="75000"/>
                </a:schemeClr>
              </a:solidFill>
              <a:latin typeface="Calibri" panose="020F0502020204030204" pitchFamily="34" charset="0"/>
            </a:endParaRPr>
          </a:p>
          <a:p>
            <a:pPr algn="just">
              <a:buClr>
                <a:schemeClr val="tx1"/>
              </a:buClr>
            </a:pPr>
            <a:r>
              <a:rPr lang="en-US" sz="2200" dirty="0" smtClean="0">
                <a:solidFill>
                  <a:schemeClr val="bg2">
                    <a:lumMod val="75000"/>
                  </a:schemeClr>
                </a:solidFill>
                <a:latin typeface="Calibri" panose="020F0502020204030204" pitchFamily="34" charset="0"/>
              </a:rPr>
              <a:t>The total number of matched employees is 26 499 individuals.</a:t>
            </a:r>
          </a:p>
          <a:p>
            <a:pPr algn="just">
              <a:buClr>
                <a:schemeClr val="tx1"/>
              </a:buClr>
            </a:pPr>
            <a:endParaRPr lang="en-US" sz="2200" dirty="0" smtClean="0">
              <a:solidFill>
                <a:schemeClr val="bg2">
                  <a:lumMod val="75000"/>
                </a:schemeClr>
              </a:solidFill>
              <a:latin typeface="Calibri" panose="020F0502020204030204" pitchFamily="34" charset="0"/>
            </a:endParaRPr>
          </a:p>
          <a:p>
            <a:pPr>
              <a:buClr>
                <a:schemeClr val="tx1"/>
              </a:buClr>
            </a:pPr>
            <a:r>
              <a:rPr lang="en-US" sz="2200" dirty="0">
                <a:solidFill>
                  <a:schemeClr val="bg2">
                    <a:lumMod val="75000"/>
                  </a:schemeClr>
                </a:solidFill>
                <a:latin typeface="Calibri" panose="020F0502020204030204" pitchFamily="34" charset="0"/>
              </a:rPr>
              <a:t>Our working sample retains those </a:t>
            </a:r>
            <a:r>
              <a:rPr lang="en-US" sz="2200" dirty="0" smtClean="0">
                <a:solidFill>
                  <a:schemeClr val="bg2">
                    <a:lumMod val="75000"/>
                  </a:schemeClr>
                </a:solidFill>
                <a:latin typeface="Calibri" panose="020F0502020204030204" pitchFamily="34" charset="0"/>
              </a:rPr>
              <a:t>26 321 </a:t>
            </a:r>
            <a:r>
              <a:rPr lang="en-US" sz="2200" dirty="0">
                <a:solidFill>
                  <a:schemeClr val="bg2">
                    <a:lumMod val="75000"/>
                  </a:schemeClr>
                </a:solidFill>
                <a:latin typeface="Calibri" panose="020F0502020204030204" pitchFamily="34" charset="0"/>
              </a:rPr>
              <a:t>employees who have contributed at least four months to </a:t>
            </a:r>
            <a:r>
              <a:rPr lang="fr-FR" sz="2200" dirty="0" smtClean="0">
                <a:solidFill>
                  <a:schemeClr val="bg2">
                    <a:lumMod val="75000"/>
                  </a:schemeClr>
                </a:solidFill>
                <a:latin typeface="Calibri" panose="020F0502020204030204" pitchFamily="34" charset="0"/>
              </a:rPr>
              <a:t>social </a:t>
            </a:r>
            <a:r>
              <a:rPr lang="fr-FR" sz="2200" dirty="0" err="1" smtClean="0">
                <a:solidFill>
                  <a:schemeClr val="bg2">
                    <a:lumMod val="75000"/>
                  </a:schemeClr>
                </a:solidFill>
                <a:latin typeface="Calibri" panose="020F0502020204030204" pitchFamily="34" charset="0"/>
              </a:rPr>
              <a:t>security</a:t>
            </a:r>
            <a:r>
              <a:rPr lang="en-GB" sz="2200" dirty="0" smtClean="0">
                <a:solidFill>
                  <a:schemeClr val="bg2">
                    <a:lumMod val="75000"/>
                  </a:schemeClr>
                </a:solidFill>
                <a:latin typeface="Calibri" panose="020F0502020204030204" pitchFamily="34" charset="0"/>
              </a:rPr>
              <a:t>.</a:t>
            </a:r>
            <a:endParaRPr lang="en-US" sz="2200" dirty="0">
              <a:solidFill>
                <a:schemeClr val="bg2">
                  <a:lumMod val="75000"/>
                </a:schemeClr>
              </a:solidFill>
              <a:latin typeface="Calibri" panose="020F0502020204030204" pitchFamily="34" charset="0"/>
            </a:endParaRPr>
          </a:p>
          <a:p>
            <a:pPr algn="just">
              <a:buClr>
                <a:schemeClr val="tx1"/>
              </a:buClr>
            </a:pPr>
            <a:endParaRPr lang="en-US" sz="2200" dirty="0" smtClean="0">
              <a:solidFill>
                <a:schemeClr val="bg2">
                  <a:lumMod val="75000"/>
                </a:schemeClr>
              </a:solidFill>
              <a:latin typeface="Calibri" panose="020F0502020204030204" pitchFamily="34" charset="0"/>
            </a:endParaRPr>
          </a:p>
          <a:p>
            <a:pPr algn="just"/>
            <a:endParaRPr lang="en-US" sz="23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661220062"/>
      </p:ext>
    </p:extLst>
  </p:cSld>
  <p:clrMapOvr>
    <a:masterClrMapping/>
  </p:clrMapOvr>
</p:sld>
</file>

<file path=ppt/theme/theme1.xml><?xml version="1.0" encoding="utf-8"?>
<a:theme xmlns:a="http://schemas.openxmlformats.org/drawingml/2006/main" name="InGRID-general ppt">
  <a:themeElements>
    <a:clrScheme name="InGRID">
      <a:dk1>
        <a:srgbClr val="9F1F63"/>
      </a:dk1>
      <a:lt1>
        <a:srgbClr val="FFFFFF"/>
      </a:lt1>
      <a:dk2>
        <a:srgbClr val="6D6E71"/>
      </a:dk2>
      <a:lt2>
        <a:srgbClr val="A7A9AC"/>
      </a:lt2>
      <a:accent1>
        <a:srgbClr val="F7941E"/>
      </a:accent1>
      <a:accent2>
        <a:srgbClr val="BF1E2E"/>
      </a:accent2>
      <a:accent3>
        <a:srgbClr val="EC008C"/>
      </a:accent3>
      <a:accent4>
        <a:srgbClr val="9F1F63"/>
      </a:accent4>
      <a:accent5>
        <a:srgbClr val="6D6E71"/>
      </a:accent5>
      <a:accent6>
        <a:srgbClr val="A7A9AC"/>
      </a:accent6>
      <a:hlink>
        <a:srgbClr val="0000FF"/>
      </a:hlink>
      <a:folHlink>
        <a:srgbClr val="BF1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GRID-general ppt">
  <a:themeElements>
    <a:clrScheme name="InGRID">
      <a:dk1>
        <a:srgbClr val="9F1F63"/>
      </a:dk1>
      <a:lt1>
        <a:srgbClr val="FFFFFF"/>
      </a:lt1>
      <a:dk2>
        <a:srgbClr val="6D6E71"/>
      </a:dk2>
      <a:lt2>
        <a:srgbClr val="A7A9AC"/>
      </a:lt2>
      <a:accent1>
        <a:srgbClr val="F7941E"/>
      </a:accent1>
      <a:accent2>
        <a:srgbClr val="BF1E2E"/>
      </a:accent2>
      <a:accent3>
        <a:srgbClr val="EC008C"/>
      </a:accent3>
      <a:accent4>
        <a:srgbClr val="9F1F63"/>
      </a:accent4>
      <a:accent5>
        <a:srgbClr val="6D6E71"/>
      </a:accent5>
      <a:accent6>
        <a:srgbClr val="A7A9AC"/>
      </a:accent6>
      <a:hlink>
        <a:srgbClr val="0000FF"/>
      </a:hlink>
      <a:folHlink>
        <a:srgbClr val="BF1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3792</Words>
  <Application>Microsoft Office PowerPoint</Application>
  <PresentationFormat>Affichage à l'écran (4:3)</PresentationFormat>
  <Paragraphs>792</Paragraphs>
  <Slides>33</Slides>
  <Notes>33</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33</vt:i4>
      </vt:variant>
    </vt:vector>
  </HeadingPairs>
  <TitlesOfParts>
    <vt:vector size="36" baseType="lpstr">
      <vt:lpstr>InGRID-general ppt</vt:lpstr>
      <vt:lpstr>1_InGRID-general ppt</vt:lpstr>
      <vt:lpstr>Document</vt:lpstr>
      <vt:lpstr>Présentation PowerPoint</vt:lpstr>
      <vt:lpstr>Outline of the presentation</vt:lpstr>
      <vt:lpstr>Motivation </vt:lpstr>
      <vt:lpstr>Organisational changes  and health at  work (1)</vt:lpstr>
      <vt:lpstr>Organisational changes  and health at  work (2)</vt:lpstr>
      <vt:lpstr>What type of database do we need ?</vt:lpstr>
      <vt:lpstr>The COI Survey</vt:lpstr>
      <vt:lpstr>The Hygie database</vt:lpstr>
      <vt:lpstr>Matching Hygie and COI </vt:lpstr>
      <vt:lpstr>Timing of changes</vt:lpstr>
      <vt:lpstr>Measurement of  employer  Changes ? (1)</vt:lpstr>
      <vt:lpstr>Présentation PowerPoint</vt:lpstr>
      <vt:lpstr>Selected tools</vt:lpstr>
      <vt:lpstr>Three treatment groups and a control group</vt:lpstr>
      <vt:lpstr>Long term absence and injury leave</vt:lpstr>
      <vt:lpstr>Selection of the sample of study</vt:lpstr>
      <vt:lpstr>Sample and descriptive statistics</vt:lpstr>
      <vt:lpstr>Sample and descriptive statistics</vt:lpstr>
      <vt:lpstr>Treatment effects during and after changes</vt:lpstr>
      <vt:lpstr>Selection of workers in changing firms</vt:lpstr>
      <vt:lpstr>Difference in differences estimator (1)</vt:lpstr>
      <vt:lpstr>Difference in differences estimator (2)</vt:lpstr>
      <vt:lpstr>Présentation PowerPoint</vt:lpstr>
      <vt:lpstr>Présentation PowerPoint</vt:lpstr>
      <vt:lpstr>Discussion of results (1)</vt:lpstr>
      <vt:lpstr>Présentation PowerPoint</vt:lpstr>
      <vt:lpstr>Présentation PowerPoint</vt:lpstr>
      <vt:lpstr>Présentation PowerPoint</vt:lpstr>
      <vt:lpstr>Présentation PowerPoint</vt:lpstr>
      <vt:lpstr>Discussion of results (2)</vt:lpstr>
      <vt:lpstr>Discussion of results (3)</vt:lpstr>
      <vt:lpstr>Discussion of results (4)</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j_lanfranchi</dc:creator>
  <cp:lastModifiedBy>GREENAN Nathalie</cp:lastModifiedBy>
  <cp:revision>183</cp:revision>
  <cp:lastPrinted>2016-03-15T16:27:50Z</cp:lastPrinted>
  <dcterms:created xsi:type="dcterms:W3CDTF">2015-10-19T15:27:22Z</dcterms:created>
  <dcterms:modified xsi:type="dcterms:W3CDTF">2016-03-15T16:36:09Z</dcterms:modified>
</cp:coreProperties>
</file>